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0"/>
  </p:notesMasterIdLst>
  <p:sldIdLst>
    <p:sldId id="340" r:id="rId2"/>
    <p:sldId id="323" r:id="rId3"/>
    <p:sldId id="310" r:id="rId4"/>
    <p:sldId id="365" r:id="rId5"/>
    <p:sldId id="357" r:id="rId6"/>
    <p:sldId id="364" r:id="rId7"/>
    <p:sldId id="362" r:id="rId8"/>
    <p:sldId id="366" r:id="rId9"/>
    <p:sldId id="368" r:id="rId10"/>
    <p:sldId id="367" r:id="rId11"/>
    <p:sldId id="369" r:id="rId12"/>
    <p:sldId id="370" r:id="rId13"/>
    <p:sldId id="371" r:id="rId14"/>
    <p:sldId id="372" r:id="rId15"/>
    <p:sldId id="373" r:id="rId16"/>
    <p:sldId id="374" r:id="rId17"/>
    <p:sldId id="363" r:id="rId18"/>
    <p:sldId id="326" r:id="rId19"/>
  </p:sldIdLst>
  <p:sldSz cx="12192000" cy="6858000"/>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ászi Andrea" initials="SA" lastIdx="2" clrIdx="0">
    <p:extLst>
      <p:ext uri="{19B8F6BF-5375-455C-9EA6-DF929625EA0E}">
        <p15:presenceInfo xmlns:p15="http://schemas.microsoft.com/office/powerpoint/2012/main" userId="Szászi 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E51"/>
    <a:srgbClr val="CAEBFB"/>
    <a:srgbClr val="FDFAE2"/>
    <a:srgbClr val="F6C6ED"/>
    <a:srgbClr val="F1B051"/>
    <a:srgbClr val="A51B8B"/>
    <a:srgbClr val="F7D097"/>
    <a:srgbClr val="C5B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46" autoAdjust="0"/>
    <p:restoredTop sz="94660"/>
  </p:normalViewPr>
  <p:slideViewPr>
    <p:cSldViewPr snapToGrid="0">
      <p:cViewPr varScale="1">
        <p:scale>
          <a:sx n="59" d="100"/>
          <a:sy n="59" d="100"/>
        </p:scale>
        <p:origin x="8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E18AA-1F86-44E5-A2A6-3A16915C948C}" type="datetimeFigureOut">
              <a:rPr lang="hu-HU" smtClean="0"/>
              <a:t>2020. 04. 15.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4C41B-1CB7-4DEB-840F-E7AC51E4416C}" type="slidenum">
              <a:rPr lang="hu-HU" smtClean="0"/>
              <a:t>‹#›</a:t>
            </a:fld>
            <a:endParaRPr lang="hu-HU"/>
          </a:p>
        </p:txBody>
      </p:sp>
    </p:spTree>
    <p:extLst>
      <p:ext uri="{BB962C8B-B14F-4D97-AF65-F5344CB8AC3E}">
        <p14:creationId xmlns:p14="http://schemas.microsoft.com/office/powerpoint/2010/main" val="1286229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hu-HU" smtClean="0"/>
              <a:t>Mintacím szerkesztése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Kattintson ide az alcím mintájának szerkesztéséhez</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a:defRPr/>
            </a:pPr>
            <a:fld id="{03EFA43C-7CD0-476F-9479-9BA0E1D80254}" type="datetimeFigureOut">
              <a:rPr lang="hu-HU" smtClean="0"/>
              <a:pPr>
                <a:defRPr/>
              </a:pPr>
              <a:t>2020. 04. 15.</a:t>
            </a:fld>
            <a:endParaRPr lang="hu-H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a:defRPr/>
            </a:pPr>
            <a:fld id="{C2478477-50A6-4CD3-A0B5-45EB0F41966C}" type="slidenum">
              <a:rPr lang="hu-HU" smtClean="0"/>
              <a:pPr>
                <a:defRPr/>
              </a:pPr>
              <a:t>‹#›</a:t>
            </a:fld>
            <a:endParaRPr lang="hu-HU"/>
          </a:p>
        </p:txBody>
      </p:sp>
    </p:spTree>
    <p:extLst>
      <p:ext uri="{BB962C8B-B14F-4D97-AF65-F5344CB8AC3E}">
        <p14:creationId xmlns:p14="http://schemas.microsoft.com/office/powerpoint/2010/main" val="42756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69FAE8DF-808F-4D63-8F45-975A037C07F9}" type="datetimeFigureOut">
              <a:rPr lang="hu-HU" smtClean="0"/>
              <a:pPr>
                <a:defRPr/>
              </a:pPr>
              <a:t>2020. 04. 15.</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98E1B54D-24B6-4722-A911-3EF28A747D0B}" type="slidenum">
              <a:rPr lang="hu-HU" smtClean="0"/>
              <a:pPr>
                <a:defRPr/>
              </a:pPr>
              <a:t>‹#›</a:t>
            </a:fld>
            <a:endParaRPr lang="hu-HU"/>
          </a:p>
        </p:txBody>
      </p:sp>
    </p:spTree>
    <p:extLst>
      <p:ext uri="{BB962C8B-B14F-4D97-AF65-F5344CB8AC3E}">
        <p14:creationId xmlns:p14="http://schemas.microsoft.com/office/powerpoint/2010/main" val="275914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722B1934-D7B2-402C-A23B-178A912D182F}" type="datetimeFigureOut">
              <a:rPr lang="hu-HU" smtClean="0"/>
              <a:pPr>
                <a:defRPr/>
              </a:pPr>
              <a:t>2020. 04. 15.</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0824D389-DE5D-4554-B04A-394355CDF295}" type="slidenum">
              <a:rPr lang="hu-HU" smtClean="0"/>
              <a:pPr>
                <a:defRPr/>
              </a:pPr>
              <a:t>‹#›</a:t>
            </a:fld>
            <a:endParaRPr lang="hu-HU"/>
          </a:p>
        </p:txBody>
      </p:sp>
    </p:spTree>
    <p:extLst>
      <p:ext uri="{BB962C8B-B14F-4D97-AF65-F5344CB8AC3E}">
        <p14:creationId xmlns:p14="http://schemas.microsoft.com/office/powerpoint/2010/main" val="226631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43CDCC7A-34A9-49AA-AC9C-C70CEDB3C21D}" type="datetimeFigureOut">
              <a:rPr lang="hu-HU" smtClean="0"/>
              <a:pPr>
                <a:defRPr/>
              </a:pPr>
              <a:t>2020. 04. 15.</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F3C08A8A-D35B-45D9-A2BE-0AF7EEE9877B}" type="slidenum">
              <a:rPr lang="hu-HU" smtClean="0"/>
              <a:pPr>
                <a:defRPr/>
              </a:pPr>
              <a:t>‹#›</a:t>
            </a:fld>
            <a:endParaRPr lang="hu-HU"/>
          </a:p>
        </p:txBody>
      </p:sp>
    </p:spTree>
    <p:extLst>
      <p:ext uri="{BB962C8B-B14F-4D97-AF65-F5344CB8AC3E}">
        <p14:creationId xmlns:p14="http://schemas.microsoft.com/office/powerpoint/2010/main" val="389910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hu-HU" smtClean="0"/>
              <a:t>Mintacím szerkesztése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a:defRPr/>
            </a:pPr>
            <a:fld id="{B5E38F00-DF8F-4245-9EE6-242C680CA9F4}" type="datetimeFigureOut">
              <a:rPr lang="hu-HU" smtClean="0"/>
              <a:pPr>
                <a:defRPr/>
              </a:pPr>
              <a:t>2020. 04. 15.</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8D8D9097-46FF-478D-A8AD-7B434A86400F}" type="slidenum">
              <a:rPr lang="hu-HU" smtClean="0"/>
              <a:pPr>
                <a:defRPr/>
              </a:pPr>
              <a:t>‹#›</a:t>
            </a:fld>
            <a:endParaRPr lang="hu-HU"/>
          </a:p>
        </p:txBody>
      </p:sp>
    </p:spTree>
    <p:extLst>
      <p:ext uri="{BB962C8B-B14F-4D97-AF65-F5344CB8AC3E}">
        <p14:creationId xmlns:p14="http://schemas.microsoft.com/office/powerpoint/2010/main" val="308041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pPr>
              <a:defRPr/>
            </a:pPr>
            <a:fld id="{C4B43B1A-64EA-4E71-B497-4DF827958F2F}" type="datetimeFigureOut">
              <a:rPr lang="hu-HU" smtClean="0"/>
              <a:pPr>
                <a:defRPr/>
              </a:pPr>
              <a:t>2020. 04. 15.</a:t>
            </a:fld>
            <a:endParaRPr lang="hu-HU"/>
          </a:p>
        </p:txBody>
      </p:sp>
      <p:sp>
        <p:nvSpPr>
          <p:cNvPr id="6" name="Footer Placeholder 5"/>
          <p:cNvSpPr>
            <a:spLocks noGrp="1"/>
          </p:cNvSpPr>
          <p:nvPr>
            <p:ph type="ftr" sz="quarter" idx="11"/>
          </p:nvPr>
        </p:nvSpPr>
        <p:spPr/>
        <p:txBody>
          <a:bodyPr/>
          <a:lstStyle/>
          <a:p>
            <a:pPr>
              <a:defRPr/>
            </a:pPr>
            <a:endParaRPr lang="hu-HU"/>
          </a:p>
        </p:txBody>
      </p:sp>
      <p:sp>
        <p:nvSpPr>
          <p:cNvPr id="7" name="Slide Number Placeholder 6"/>
          <p:cNvSpPr>
            <a:spLocks noGrp="1"/>
          </p:cNvSpPr>
          <p:nvPr>
            <p:ph type="sldNum" sz="quarter" idx="12"/>
          </p:nvPr>
        </p:nvSpPr>
        <p:spPr/>
        <p:txBody>
          <a:bodyPr/>
          <a:lstStyle/>
          <a:p>
            <a:pPr>
              <a:defRPr/>
            </a:pPr>
            <a:fld id="{660CB6A4-9FD7-422B-9018-603747245EE8}" type="slidenum">
              <a:rPr lang="hu-HU" smtClean="0"/>
              <a:pPr>
                <a:defRPr/>
              </a:pPr>
              <a:t>‹#›</a:t>
            </a:fld>
            <a:endParaRPr lang="hu-HU"/>
          </a:p>
        </p:txBody>
      </p:sp>
    </p:spTree>
    <p:extLst>
      <p:ext uri="{BB962C8B-B14F-4D97-AF65-F5344CB8AC3E}">
        <p14:creationId xmlns:p14="http://schemas.microsoft.com/office/powerpoint/2010/main" val="296082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pPr>
              <a:defRPr/>
            </a:pPr>
            <a:fld id="{BD2C60FA-38EE-48ED-8771-8B67405B21A0}" type="datetimeFigureOut">
              <a:rPr lang="hu-HU" smtClean="0"/>
              <a:pPr>
                <a:defRPr/>
              </a:pPr>
              <a:t>2020. 04. 15.</a:t>
            </a:fld>
            <a:endParaRPr lang="hu-HU"/>
          </a:p>
        </p:txBody>
      </p:sp>
      <p:sp>
        <p:nvSpPr>
          <p:cNvPr id="8" name="Footer Placeholder 7"/>
          <p:cNvSpPr>
            <a:spLocks noGrp="1"/>
          </p:cNvSpPr>
          <p:nvPr>
            <p:ph type="ftr" sz="quarter" idx="11"/>
          </p:nvPr>
        </p:nvSpPr>
        <p:spPr/>
        <p:txBody>
          <a:bodyPr/>
          <a:lstStyle/>
          <a:p>
            <a:pPr>
              <a:defRPr/>
            </a:pPr>
            <a:endParaRPr lang="hu-HU"/>
          </a:p>
        </p:txBody>
      </p:sp>
      <p:sp>
        <p:nvSpPr>
          <p:cNvPr id="9" name="Slide Number Placeholder 8"/>
          <p:cNvSpPr>
            <a:spLocks noGrp="1"/>
          </p:cNvSpPr>
          <p:nvPr>
            <p:ph type="sldNum" sz="quarter" idx="12"/>
          </p:nvPr>
        </p:nvSpPr>
        <p:spPr/>
        <p:txBody>
          <a:bodyPr/>
          <a:lstStyle/>
          <a:p>
            <a:pPr>
              <a:defRPr/>
            </a:pPr>
            <a:fld id="{BFB4D16F-CF92-476A-B935-9293DE79692D}" type="slidenum">
              <a:rPr lang="hu-HU" smtClean="0"/>
              <a:pPr>
                <a:defRPr/>
              </a:pPr>
              <a:t>‹#›</a:t>
            </a:fld>
            <a:endParaRPr lang="hu-HU"/>
          </a:p>
        </p:txBody>
      </p:sp>
    </p:spTree>
    <p:extLst>
      <p:ext uri="{BB962C8B-B14F-4D97-AF65-F5344CB8AC3E}">
        <p14:creationId xmlns:p14="http://schemas.microsoft.com/office/powerpoint/2010/main" val="65210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pPr>
              <a:defRPr/>
            </a:pPr>
            <a:fld id="{CCCEB10F-ECEF-4115-95E2-DB87E9E69DFF}" type="datetimeFigureOut">
              <a:rPr lang="hu-HU" smtClean="0"/>
              <a:pPr>
                <a:defRPr/>
              </a:pPr>
              <a:t>2020. 04. 15.</a:t>
            </a:fld>
            <a:endParaRPr lang="hu-HU"/>
          </a:p>
        </p:txBody>
      </p:sp>
      <p:sp>
        <p:nvSpPr>
          <p:cNvPr id="4" name="Footer Placeholder 3"/>
          <p:cNvSpPr>
            <a:spLocks noGrp="1"/>
          </p:cNvSpPr>
          <p:nvPr>
            <p:ph type="ftr" sz="quarter" idx="11"/>
          </p:nvPr>
        </p:nvSpPr>
        <p:spPr/>
        <p:txBody>
          <a:bodyPr/>
          <a:lstStyle/>
          <a:p>
            <a:pPr>
              <a:defRPr/>
            </a:pPr>
            <a:endParaRPr lang="hu-HU"/>
          </a:p>
        </p:txBody>
      </p:sp>
      <p:sp>
        <p:nvSpPr>
          <p:cNvPr id="5" name="Slide Number Placeholder 4"/>
          <p:cNvSpPr>
            <a:spLocks noGrp="1"/>
          </p:cNvSpPr>
          <p:nvPr>
            <p:ph type="sldNum" sz="quarter" idx="12"/>
          </p:nvPr>
        </p:nvSpPr>
        <p:spPr/>
        <p:txBody>
          <a:bodyPr/>
          <a:lstStyle/>
          <a:p>
            <a:pPr>
              <a:defRPr/>
            </a:pPr>
            <a:fld id="{7D966A2F-0CB6-4D49-91FF-C2DA7FEB33EC}" type="slidenum">
              <a:rPr lang="hu-HU" smtClean="0"/>
              <a:pPr>
                <a:defRPr/>
              </a:pPr>
              <a:t>‹#›</a:t>
            </a:fld>
            <a:endParaRPr lang="hu-HU"/>
          </a:p>
        </p:txBody>
      </p:sp>
    </p:spTree>
    <p:extLst>
      <p:ext uri="{BB962C8B-B14F-4D97-AF65-F5344CB8AC3E}">
        <p14:creationId xmlns:p14="http://schemas.microsoft.com/office/powerpoint/2010/main" val="336295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1067F1-9641-4661-8CE2-E4C09572765B}" type="datetimeFigureOut">
              <a:rPr lang="hu-HU" smtClean="0"/>
              <a:pPr>
                <a:defRPr/>
              </a:pPr>
              <a:t>2020. 04. 15.</a:t>
            </a:fld>
            <a:endParaRPr lang="hu-HU"/>
          </a:p>
        </p:txBody>
      </p:sp>
      <p:sp>
        <p:nvSpPr>
          <p:cNvPr id="3" name="Footer Placeholder 2"/>
          <p:cNvSpPr>
            <a:spLocks noGrp="1"/>
          </p:cNvSpPr>
          <p:nvPr>
            <p:ph type="ftr" sz="quarter" idx="11"/>
          </p:nvPr>
        </p:nvSpPr>
        <p:spPr/>
        <p:txBody>
          <a:bodyPr/>
          <a:lstStyle/>
          <a:p>
            <a:pPr>
              <a:defRPr/>
            </a:pPr>
            <a:endParaRPr lang="hu-HU"/>
          </a:p>
        </p:txBody>
      </p:sp>
      <p:sp>
        <p:nvSpPr>
          <p:cNvPr id="4" name="Slide Number Placeholder 3"/>
          <p:cNvSpPr>
            <a:spLocks noGrp="1"/>
          </p:cNvSpPr>
          <p:nvPr>
            <p:ph type="sldNum" sz="quarter" idx="12"/>
          </p:nvPr>
        </p:nvSpPr>
        <p:spPr/>
        <p:txBody>
          <a:bodyPr/>
          <a:lstStyle/>
          <a:p>
            <a:pPr>
              <a:defRPr/>
            </a:pPr>
            <a:fld id="{8EDCA7D1-8A40-4F2E-8D20-7D17394E0BBB}" type="slidenum">
              <a:rPr lang="hu-HU" smtClean="0"/>
              <a:pPr>
                <a:defRPr/>
              </a:pPr>
              <a:t>‹#›</a:t>
            </a:fld>
            <a:endParaRPr lang="hu-HU"/>
          </a:p>
        </p:txBody>
      </p:sp>
    </p:spTree>
    <p:extLst>
      <p:ext uri="{BB962C8B-B14F-4D97-AF65-F5344CB8AC3E}">
        <p14:creationId xmlns:p14="http://schemas.microsoft.com/office/powerpoint/2010/main" val="347403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hu-HU" smtClean="0"/>
              <a:t>Mintacím szerkesztése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hu-HU" smtClean="0"/>
              <a:t>Mintaszöveg szerkesztése</a:t>
            </a:r>
          </a:p>
        </p:txBody>
      </p:sp>
      <p:sp>
        <p:nvSpPr>
          <p:cNvPr id="5" name="Date Placeholder 4"/>
          <p:cNvSpPr>
            <a:spLocks noGrp="1"/>
          </p:cNvSpPr>
          <p:nvPr>
            <p:ph type="dt" sz="half" idx="10"/>
          </p:nvPr>
        </p:nvSpPr>
        <p:spPr/>
        <p:txBody>
          <a:bodyPr/>
          <a:lstStyle/>
          <a:p>
            <a:pPr>
              <a:defRPr/>
            </a:pPr>
            <a:fld id="{FCE31B7E-5F56-4253-8C41-BB7AC008ACFB}" type="datetimeFigureOut">
              <a:rPr lang="hu-HU" smtClean="0"/>
              <a:pPr>
                <a:defRPr/>
              </a:pPr>
              <a:t>2020. 04. 15.</a:t>
            </a:fld>
            <a:endParaRPr lang="hu-HU"/>
          </a:p>
        </p:txBody>
      </p:sp>
      <p:sp>
        <p:nvSpPr>
          <p:cNvPr id="6" name="Footer Placeholder 5"/>
          <p:cNvSpPr>
            <a:spLocks noGrp="1"/>
          </p:cNvSpPr>
          <p:nvPr>
            <p:ph type="ftr" sz="quarter" idx="11"/>
          </p:nvPr>
        </p:nvSpPr>
        <p:spPr/>
        <p:txBody>
          <a:bodyPr/>
          <a:lstStyle/>
          <a:p>
            <a:pPr>
              <a:defRPr/>
            </a:pPr>
            <a:endParaRPr lang="hu-H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653D7EDD-368C-4422-89F6-7C925E097173}" type="slidenum">
              <a:rPr lang="hu-HU" smtClean="0"/>
              <a:pPr>
                <a:defRPr/>
              </a:pPr>
              <a:t>‹#›</a:t>
            </a:fld>
            <a:endParaRPr lang="hu-HU"/>
          </a:p>
        </p:txBody>
      </p:sp>
    </p:spTree>
    <p:extLst>
      <p:ext uri="{BB962C8B-B14F-4D97-AF65-F5344CB8AC3E}">
        <p14:creationId xmlns:p14="http://schemas.microsoft.com/office/powerpoint/2010/main" val="58867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a:defRPr/>
            </a:pPr>
            <a:fld id="{539BFC40-85D5-422D-90F3-2BFCE4F33283}" type="datetimeFigureOut">
              <a:rPr lang="hu-HU" smtClean="0"/>
              <a:pPr>
                <a:defRPr/>
              </a:pPr>
              <a:t>2020. 04. 15.</a:t>
            </a:fld>
            <a:endParaRPr lang="hu-H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a:defRPr/>
            </a:pPr>
            <a:fld id="{C207A083-9F1D-4A07-AAD3-9854E9D2A71B}" type="slidenum">
              <a:rPr lang="hu-HU" smtClean="0"/>
              <a:pPr>
                <a:defRPr/>
              </a:pPr>
              <a:t>‹#›</a:t>
            </a:fld>
            <a:endParaRPr lang="hu-HU"/>
          </a:p>
        </p:txBody>
      </p:sp>
    </p:spTree>
    <p:extLst>
      <p:ext uri="{BB962C8B-B14F-4D97-AF65-F5344CB8AC3E}">
        <p14:creationId xmlns:p14="http://schemas.microsoft.com/office/powerpoint/2010/main" val="25907451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a:defRPr/>
            </a:pPr>
            <a:fld id="{B9AC888E-8510-46EE-8DFB-50527AC3FC9B}" type="datetimeFigureOut">
              <a:rPr lang="hu-HU" smtClean="0"/>
              <a:pPr>
                <a:defRPr/>
              </a:pPr>
              <a:t>2020. 04. 15.</a:t>
            </a:fld>
            <a:endParaRPr lang="hu-H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a:defRPr/>
            </a:pPr>
            <a:endParaRPr lang="hu-H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a:defRPr/>
            </a:pPr>
            <a:fld id="{B6F41E3B-6962-4596-97E0-2AA214D940BE}" type="slidenum">
              <a:rPr lang="hu-HU" smtClean="0"/>
              <a:pPr>
                <a:defRPr/>
              </a:pPr>
              <a:t>‹#›</a:t>
            </a:fld>
            <a:endParaRPr lang="hu-HU"/>
          </a:p>
        </p:txBody>
      </p:sp>
    </p:spTree>
    <p:extLst>
      <p:ext uri="{BB962C8B-B14F-4D97-AF65-F5344CB8AC3E}">
        <p14:creationId xmlns:p14="http://schemas.microsoft.com/office/powerpoint/2010/main" val="23777717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zanza.tv/tortenelem/ujkor-magyarorszag-kora-ujkorban/magyarorszag-harom-reszre-szakadas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zanza.tv/tortenelem/ujkor-magyarorszag-kora-ujkorban/reformacio-es-katolikus-megujulas-magyarorszagon" TargetMode="External"/><Relationship Id="rId2" Type="http://schemas.openxmlformats.org/officeDocument/2006/relationships/hyperlink" Target="https://zanza.tv/tortenelem/ujkor-magyarorszag-kora-ujkorban/magyarorszag-harom-reszre-szakadasa"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418923" y="181845"/>
            <a:ext cx="3589760" cy="2885155"/>
          </a:xfrm>
          <a:prstGeom prst="ellipse">
            <a:avLst/>
          </a:prstGeom>
          <a:solidFill>
            <a:srgbClr val="F7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rgbClr val="AE2E51"/>
                </a:solidFill>
                <a:latin typeface="Arial" panose="020B0604020202020204" pitchFamily="34" charset="0"/>
                <a:cs typeface="Arial" panose="020B0604020202020204" pitchFamily="34" charset="0"/>
              </a:rPr>
              <a:t>DIGITÁLIS HITTANÓRA</a:t>
            </a:r>
          </a:p>
          <a:p>
            <a:pPr algn="ctr"/>
            <a:endParaRPr lang="hu-HU" sz="2400" b="1" dirty="0" smtClean="0">
              <a:solidFill>
                <a:srgbClr val="AE2E51"/>
              </a:solidFill>
              <a:latin typeface="Arial" panose="020B0604020202020204" pitchFamily="34" charset="0"/>
              <a:cs typeface="Arial" panose="020B0604020202020204" pitchFamily="34" charset="0"/>
            </a:endParaRPr>
          </a:p>
        </p:txBody>
      </p:sp>
      <p:sp>
        <p:nvSpPr>
          <p:cNvPr id="3" name="Ellipszis 2"/>
          <p:cNvSpPr/>
          <p:nvPr/>
        </p:nvSpPr>
        <p:spPr>
          <a:xfrm>
            <a:off x="8082643" y="181846"/>
            <a:ext cx="3589760" cy="2885155"/>
          </a:xfrm>
          <a:prstGeom prst="ellipse">
            <a:avLst/>
          </a:prstGeom>
          <a:solidFill>
            <a:srgbClr val="F7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rgbClr val="AE2E51"/>
                </a:solidFill>
                <a:latin typeface="Arial" panose="020B0604020202020204" pitchFamily="34" charset="0"/>
                <a:cs typeface="Arial" panose="020B0604020202020204" pitchFamily="34" charset="0"/>
              </a:rPr>
              <a:t>ÁLDÁS, BÉKESSÉG!</a:t>
            </a:r>
          </a:p>
          <a:p>
            <a:pPr algn="ctr"/>
            <a:endParaRPr lang="hu-HU" sz="2400" b="1" dirty="0" smtClean="0">
              <a:solidFill>
                <a:srgbClr val="AE2E51"/>
              </a:solidFill>
              <a:latin typeface="Arial" panose="020B0604020202020204" pitchFamily="34" charset="0"/>
              <a:cs typeface="Arial" panose="020B0604020202020204" pitchFamily="34" charset="0"/>
            </a:endParaRPr>
          </a:p>
        </p:txBody>
      </p:sp>
      <p:sp>
        <p:nvSpPr>
          <p:cNvPr id="4" name="Szövegdoboz 5"/>
          <p:cNvSpPr txBox="1">
            <a:spLocks noChangeArrowheads="1"/>
          </p:cNvSpPr>
          <p:nvPr/>
        </p:nvSpPr>
        <p:spPr bwMode="auto">
          <a:xfrm>
            <a:off x="418923" y="3442801"/>
            <a:ext cx="11691257" cy="1446550"/>
          </a:xfrm>
          <a:prstGeom prst="rect">
            <a:avLst/>
          </a:prstGeom>
          <a:gradFill>
            <a:gsLst>
              <a:gs pos="0">
                <a:srgbClr val="AE2E51"/>
              </a:gs>
              <a:gs pos="74000">
                <a:schemeClr val="accent1">
                  <a:lumMod val="45000"/>
                  <a:lumOff val="55000"/>
                </a:schemeClr>
              </a:gs>
              <a:gs pos="13000">
                <a:schemeClr val="accent1">
                  <a:lumMod val="45000"/>
                  <a:lumOff val="55000"/>
                </a:schemeClr>
              </a:gs>
              <a:gs pos="100000">
                <a:schemeClr val="accent1">
                  <a:lumMod val="30000"/>
                  <a:lumOff val="70000"/>
                </a:schemeClr>
              </a:gs>
            </a:gsLst>
            <a:lin ang="5400000" scaled="1"/>
          </a:gra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400" dirty="0" smtClean="0">
                <a:cs typeface="Arial" panose="020B0604020202020204" pitchFamily="34" charset="0"/>
              </a:rPr>
              <a:t>A mai óra témája:</a:t>
            </a:r>
          </a:p>
          <a:p>
            <a:pPr algn="ctr" eaLnBrk="1" hangingPunct="1"/>
            <a:r>
              <a:rPr lang="hu-HU" altLang="hu-HU" sz="4400" dirty="0" smtClean="0">
                <a:solidFill>
                  <a:srgbClr val="AE2E51"/>
                </a:solidFill>
                <a:cs typeface="Arial" panose="020B0604020202020204" pitchFamily="34" charset="0"/>
              </a:rPr>
              <a:t>Hitvalló őseink: gályarabok</a:t>
            </a:r>
            <a:endParaRPr lang="hu-HU" altLang="hu-HU" sz="4000" dirty="0" smtClean="0">
              <a:cs typeface="Arial" panose="020B0604020202020204" pitchFamily="34" charset="0"/>
            </a:endParaRPr>
          </a:p>
        </p:txBody>
      </p:sp>
    </p:spTree>
    <p:extLst>
      <p:ext uri="{BB962C8B-B14F-4D97-AF65-F5344CB8AC3E}">
        <p14:creationId xmlns:p14="http://schemas.microsoft.com/office/powerpoint/2010/main" val="3751537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0" y="0"/>
            <a:ext cx="2184776" cy="2160000"/>
          </a:xfrm>
          <a:prstGeom prst="rect">
            <a:avLst/>
          </a:prstGeom>
        </p:spPr>
      </p:pic>
      <p:sp>
        <p:nvSpPr>
          <p:cNvPr id="3" name="Lekerekített téglalap 2"/>
          <p:cNvSpPr/>
          <p:nvPr/>
        </p:nvSpPr>
        <p:spPr>
          <a:xfrm>
            <a:off x="2184776" y="342900"/>
            <a:ext cx="9849381" cy="6515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Téglalap 3"/>
          <p:cNvSpPr/>
          <p:nvPr/>
        </p:nvSpPr>
        <p:spPr>
          <a:xfrm>
            <a:off x="2530929" y="783771"/>
            <a:ext cx="9192985" cy="5878532"/>
          </a:xfrm>
          <a:prstGeom prst="rect">
            <a:avLst/>
          </a:prstGeom>
        </p:spPr>
        <p:txBody>
          <a:bodyPr wrap="square">
            <a:spAutoFit/>
          </a:bodyPr>
          <a:lstStyle/>
          <a:p>
            <a:pPr algn="just"/>
            <a:r>
              <a:rPr lang="hu-HU" sz="2400" b="1" dirty="0"/>
              <a:t>Az ellenreformáció időszaka</a:t>
            </a:r>
          </a:p>
          <a:p>
            <a:pPr algn="just"/>
            <a:r>
              <a:rPr lang="hu-HU" sz="2200" dirty="0"/>
              <a:t>1650 körül azonban változás következett be. I. Lipót elérkezettnek látta az időt arra, hogy felszámolja a magyar protestantizmust. Ellenreformáció indult, amelynek célja az volt, hogy mindenki térjen vissza a katolikus egyházhoz. Szomorú időszaka volt ez az egyháznak! A hit és Isten Igéje helyett megint valami más került a középpontba: a megtorlás és sokszor a politikai érdekek. Sorra elvették a református és evangélikus templomokat. Sőt, a protestáns földesurak földjeit is. Pozsonyban vésztörvényszéket (rendkívüli bíróságot) állítottak fel, ahová két év alatt közel 800 protestáns tanítót, illetve lelkészt idéztek meg. Azzal vádolták őket, hogy felségárulók, lázadtak és lázítottak, szövetkeztek a törökökkel, illetve gyilkosságban, rablásban és a császár elleni összeesküvésben vettek részt. Az ítélet is egyértelmű volt: fő- és jószágvesztés. Azaz, nemcsak elvették minden vagyonukat, de halálra is ítélték őket. Egy esetben maradhattak életben, ha katolikus hitre tértek, lemondtak a lelkészi vagy tanítói szolgálatról és vállalták az önkéntes száműzetést.</a:t>
            </a:r>
          </a:p>
        </p:txBody>
      </p:sp>
    </p:spTree>
    <p:extLst>
      <p:ext uri="{BB962C8B-B14F-4D97-AF65-F5344CB8AC3E}">
        <p14:creationId xmlns:p14="http://schemas.microsoft.com/office/powerpoint/2010/main" val="3788187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2"/>
          <a:stretch>
            <a:fillRect/>
          </a:stretch>
        </p:blipFill>
        <p:spPr>
          <a:xfrm>
            <a:off x="0" y="0"/>
            <a:ext cx="2193285" cy="2160000"/>
          </a:xfrm>
          <a:prstGeom prst="rect">
            <a:avLst/>
          </a:prstGeom>
        </p:spPr>
      </p:pic>
      <p:sp>
        <p:nvSpPr>
          <p:cNvPr id="2" name="Felhő 1"/>
          <p:cNvSpPr/>
          <p:nvPr/>
        </p:nvSpPr>
        <p:spPr>
          <a:xfrm>
            <a:off x="2481944" y="228600"/>
            <a:ext cx="5339442" cy="2237013"/>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600" dirty="0" smtClean="0">
              <a:solidFill>
                <a:schemeClr val="tx1"/>
              </a:solidFill>
            </a:endParaRPr>
          </a:p>
          <a:p>
            <a:pPr algn="ctr"/>
            <a:r>
              <a:rPr lang="hu-HU" sz="2400" dirty="0" smtClean="0">
                <a:solidFill>
                  <a:schemeClr val="tx1"/>
                </a:solidFill>
              </a:rPr>
              <a:t>Képzeld el, hogy protestáns lelkész vagy tanító vagy ebben az időben.</a:t>
            </a:r>
            <a:endParaRPr lang="hu-HU" sz="2400" dirty="0">
              <a:solidFill>
                <a:schemeClr val="tx1"/>
              </a:solidFill>
            </a:endParaRPr>
          </a:p>
        </p:txBody>
      </p:sp>
      <p:sp>
        <p:nvSpPr>
          <p:cNvPr id="4" name="Felhő 3"/>
          <p:cNvSpPr/>
          <p:nvPr/>
        </p:nvSpPr>
        <p:spPr>
          <a:xfrm>
            <a:off x="1" y="2743201"/>
            <a:ext cx="4963886" cy="2955470"/>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600" dirty="0" smtClean="0">
              <a:solidFill>
                <a:schemeClr val="tx1"/>
              </a:solidFill>
            </a:endParaRPr>
          </a:p>
          <a:p>
            <a:pPr algn="ctr"/>
            <a:r>
              <a:rPr lang="hu-HU" sz="2400" dirty="0" smtClean="0">
                <a:solidFill>
                  <a:schemeClr val="tx1"/>
                </a:solidFill>
              </a:rPr>
              <a:t>Képzeld el, hogy teljes szívvel szolgálod az Urat és őszintén hirdeted Isten akaratát!</a:t>
            </a:r>
            <a:endParaRPr lang="hu-HU" sz="2400" dirty="0">
              <a:solidFill>
                <a:schemeClr val="tx1"/>
              </a:solidFill>
            </a:endParaRPr>
          </a:p>
        </p:txBody>
      </p:sp>
      <p:sp>
        <p:nvSpPr>
          <p:cNvPr id="5" name="Felhő 4"/>
          <p:cNvSpPr/>
          <p:nvPr/>
        </p:nvSpPr>
        <p:spPr>
          <a:xfrm>
            <a:off x="4101286" y="4218497"/>
            <a:ext cx="4414343" cy="2045699"/>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600" dirty="0" smtClean="0">
              <a:solidFill>
                <a:schemeClr val="tx1"/>
              </a:solidFill>
            </a:endParaRPr>
          </a:p>
          <a:p>
            <a:pPr algn="ctr"/>
            <a:r>
              <a:rPr lang="hu-HU" sz="2400" dirty="0" smtClean="0">
                <a:solidFill>
                  <a:schemeClr val="tx1"/>
                </a:solidFill>
              </a:rPr>
              <a:t>Ha a hited mellett maradsz, akkor gályára kerülhetsz…</a:t>
            </a:r>
            <a:endParaRPr lang="hu-HU" sz="2400" dirty="0">
              <a:solidFill>
                <a:schemeClr val="tx1"/>
              </a:solidFill>
            </a:endParaRPr>
          </a:p>
        </p:txBody>
      </p:sp>
      <p:sp>
        <p:nvSpPr>
          <p:cNvPr id="6" name="Felhő 5"/>
          <p:cNvSpPr/>
          <p:nvPr/>
        </p:nvSpPr>
        <p:spPr>
          <a:xfrm>
            <a:off x="6308458" y="1126672"/>
            <a:ext cx="5883542" cy="2955470"/>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600" dirty="0" smtClean="0">
              <a:solidFill>
                <a:schemeClr val="tx1"/>
              </a:solidFill>
            </a:endParaRPr>
          </a:p>
          <a:p>
            <a:pPr algn="ctr"/>
            <a:r>
              <a:rPr lang="hu-HU" sz="2400" dirty="0" smtClean="0">
                <a:solidFill>
                  <a:schemeClr val="tx1"/>
                </a:solidFill>
              </a:rPr>
              <a:t>Képzeld el, hogy egyik napon eléd állnak és választás elé állítanak. Hamisan vádolnak, de a tét az életed… </a:t>
            </a:r>
            <a:endParaRPr lang="hu-HU" sz="2400" dirty="0">
              <a:solidFill>
                <a:schemeClr val="tx1"/>
              </a:solidFill>
            </a:endParaRPr>
          </a:p>
        </p:txBody>
      </p:sp>
      <p:sp>
        <p:nvSpPr>
          <p:cNvPr id="7" name="Felhő 6"/>
          <p:cNvSpPr/>
          <p:nvPr/>
        </p:nvSpPr>
        <p:spPr>
          <a:xfrm>
            <a:off x="8515629" y="4218497"/>
            <a:ext cx="3515899" cy="2191562"/>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600" dirty="0" smtClean="0">
              <a:solidFill>
                <a:schemeClr val="tx1"/>
              </a:solidFill>
            </a:endParaRPr>
          </a:p>
          <a:p>
            <a:pPr algn="ctr"/>
            <a:r>
              <a:rPr lang="hu-HU" sz="2600" dirty="0" smtClean="0">
                <a:solidFill>
                  <a:schemeClr val="tx1"/>
                </a:solidFill>
              </a:rPr>
              <a:t>Mit tennél?</a:t>
            </a:r>
            <a:endParaRPr lang="hu-HU" sz="2600" dirty="0">
              <a:solidFill>
                <a:schemeClr val="tx1"/>
              </a:solidFill>
            </a:endParaRPr>
          </a:p>
        </p:txBody>
      </p:sp>
    </p:spTree>
    <p:extLst>
      <p:ext uri="{BB962C8B-B14F-4D97-AF65-F5344CB8AC3E}">
        <p14:creationId xmlns:p14="http://schemas.microsoft.com/office/powerpoint/2010/main" val="314036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0" y="0"/>
            <a:ext cx="2184776" cy="2160000"/>
          </a:xfrm>
          <a:prstGeom prst="rect">
            <a:avLst/>
          </a:prstGeom>
        </p:spPr>
      </p:pic>
      <p:sp>
        <p:nvSpPr>
          <p:cNvPr id="3" name="Lekerekített téglalap 2"/>
          <p:cNvSpPr/>
          <p:nvPr/>
        </p:nvSpPr>
        <p:spPr>
          <a:xfrm>
            <a:off x="348341" y="2808514"/>
            <a:ext cx="11391902" cy="3755572"/>
          </a:xfrm>
          <a:prstGeom prst="roundRect">
            <a:avLst/>
          </a:prstGeom>
          <a:noFill/>
          <a:ln w="25400">
            <a:solidFill>
              <a:srgbClr val="AE2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p:cNvSpPr/>
          <p:nvPr/>
        </p:nvSpPr>
        <p:spPr>
          <a:xfrm>
            <a:off x="3102429" y="332015"/>
            <a:ext cx="8025491" cy="2308324"/>
          </a:xfrm>
          <a:prstGeom prst="rect">
            <a:avLst/>
          </a:prstGeom>
        </p:spPr>
        <p:txBody>
          <a:bodyPr wrap="square">
            <a:spAutoFit/>
          </a:bodyPr>
          <a:lstStyle/>
          <a:p>
            <a:r>
              <a:rPr lang="hu-HU" sz="2400" dirty="0" smtClean="0"/>
              <a:t>Sokan </a:t>
            </a:r>
            <a:r>
              <a:rPr lang="hu-HU" sz="2400" dirty="0"/>
              <a:t>elfogadták a kompromisszumot. Jó néhányan </a:t>
            </a:r>
            <a:r>
              <a:rPr lang="hu-HU" sz="2400" dirty="0" err="1"/>
              <a:t>ellenálltak</a:t>
            </a:r>
            <a:r>
              <a:rPr lang="hu-HU" sz="2400" dirty="0"/>
              <a:t>. </a:t>
            </a:r>
            <a:endParaRPr lang="hu-HU" sz="2400" dirty="0" smtClean="0"/>
          </a:p>
          <a:p>
            <a:r>
              <a:rPr lang="hu-HU" sz="2400" dirty="0" smtClean="0"/>
              <a:t>Végül </a:t>
            </a:r>
            <a:r>
              <a:rPr lang="hu-HU" sz="2400" dirty="0"/>
              <a:t>41-en maradtak, akik semmi módon nem alkudtak meg. Többségükben református, de volt néhány evangélikus vallású tanító és lelkész is. </a:t>
            </a:r>
            <a:endParaRPr lang="hu-HU" sz="2400" dirty="0" smtClean="0"/>
          </a:p>
          <a:p>
            <a:r>
              <a:rPr lang="hu-HU" sz="2400" b="1" dirty="0" smtClean="0"/>
              <a:t>Őket </a:t>
            </a:r>
            <a:r>
              <a:rPr lang="hu-HU" sz="2400" b="1" dirty="0"/>
              <a:t>nevezzük gályarab prédikátoroknak.</a:t>
            </a:r>
          </a:p>
        </p:txBody>
      </p:sp>
      <p:sp>
        <p:nvSpPr>
          <p:cNvPr id="6" name="Lekerekített téglalap 5"/>
          <p:cNvSpPr/>
          <p:nvPr/>
        </p:nvSpPr>
        <p:spPr>
          <a:xfrm>
            <a:off x="3102429" y="332015"/>
            <a:ext cx="8169727" cy="23083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348341" y="3116639"/>
            <a:ext cx="11391901" cy="3416320"/>
          </a:xfrm>
          <a:prstGeom prst="rect">
            <a:avLst/>
          </a:prstGeom>
        </p:spPr>
        <p:txBody>
          <a:bodyPr wrap="square">
            <a:spAutoFit/>
          </a:bodyPr>
          <a:lstStyle/>
          <a:p>
            <a:pPr algn="just"/>
            <a:r>
              <a:rPr lang="hu-HU" sz="2400" b="1" dirty="0"/>
              <a:t>A gályarabok története</a:t>
            </a:r>
          </a:p>
          <a:p>
            <a:pPr algn="just"/>
            <a:r>
              <a:rPr lang="hu-HU" sz="2400" dirty="0"/>
              <a:t>Pápa a Habsburg-ház uralma alatt a Magyar Királyság területén feküdt. A protestánsüldözés elsősorban ezt a területet, azon belül is főleg Felvidéket sújtotta, mert a török uralma alatt lévő alföldi és dél-dunántúli területekről nem engedték el az ott élőket, hiszen ők török alattvalók, semmi keresnivalójuk a királyi bíróság előtt.</a:t>
            </a:r>
          </a:p>
          <a:p>
            <a:pPr algn="just"/>
            <a:r>
              <a:rPr lang="hu-HU" sz="2400" dirty="0"/>
              <a:t>1674 tavaszán kapott  idézést Kocsi Csergő Bálint is, a pápai iskola fiatal tanára, és </a:t>
            </a:r>
            <a:r>
              <a:rPr lang="hu-HU" sz="2400" dirty="0" err="1"/>
              <a:t>Séllyei</a:t>
            </a:r>
            <a:r>
              <a:rPr lang="hu-HU" sz="2400" dirty="0"/>
              <a:t> István lelkész, Dunántúl püspöke is. A fiatalember és az idősebb együtt mentek Pozsonyba.</a:t>
            </a:r>
          </a:p>
        </p:txBody>
      </p:sp>
    </p:spTree>
    <p:extLst>
      <p:ext uri="{BB962C8B-B14F-4D97-AF65-F5344CB8AC3E}">
        <p14:creationId xmlns:p14="http://schemas.microsoft.com/office/powerpoint/2010/main" val="518157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0" y="0"/>
            <a:ext cx="2184776" cy="2160000"/>
          </a:xfrm>
          <a:prstGeom prst="rect">
            <a:avLst/>
          </a:prstGeom>
        </p:spPr>
      </p:pic>
      <p:sp>
        <p:nvSpPr>
          <p:cNvPr id="3" name="Lekerekített téglalap 2"/>
          <p:cNvSpPr/>
          <p:nvPr/>
        </p:nvSpPr>
        <p:spPr>
          <a:xfrm>
            <a:off x="2184776" y="342900"/>
            <a:ext cx="9849381" cy="6515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p:cNvSpPr/>
          <p:nvPr/>
        </p:nvSpPr>
        <p:spPr>
          <a:xfrm>
            <a:off x="2579914" y="669471"/>
            <a:ext cx="9339943" cy="6186309"/>
          </a:xfrm>
          <a:prstGeom prst="rect">
            <a:avLst/>
          </a:prstGeom>
        </p:spPr>
        <p:txBody>
          <a:bodyPr wrap="square">
            <a:spAutoFit/>
          </a:bodyPr>
          <a:lstStyle/>
          <a:p>
            <a:pPr algn="just"/>
            <a:r>
              <a:rPr lang="hu-HU" sz="2200" dirty="0"/>
              <a:t>Nem akartak kitérni az idézés elől. Tiszta szívvel, bátran tekintettek a tárgyalásokra, hiszen tudták, hogy a vádak hamisak, nem vettek részt semmiféle összeesküvésben, hanem a hitük miatt kellett megjelenniük. Végül ők is a között a 41 fő között voltak, akik nem akartak alkut kötni. Még az életük árán sem.</a:t>
            </a:r>
          </a:p>
          <a:p>
            <a:pPr algn="just"/>
            <a:r>
              <a:rPr lang="hu-HU" sz="2200" dirty="0"/>
              <a:t>Először börtönbe vetették őket, ahol kínzásokat kellett elszenvedniük. Nem tudták, hogy mi lesz a sorsuk. Még amikor elindították őket társaikkal együtt hosszú, bilincsekben megtett, kínzásokkal, verésekkel terhelt gyaloglásra, akkor sem tudták, meddig mennek. Télen, hóban, hidegben, étlen, szomjan, a katonák által űzve, hajtva haladtak napról napra végzetük felé: Nápolyba, gályarabságra. Az útnak csak egy szakaszán utaztak hajóval: Trieszttől </a:t>
            </a:r>
            <a:r>
              <a:rPr lang="hu-HU" sz="2200" dirty="0" err="1"/>
              <a:t>Pescaráig</a:t>
            </a:r>
            <a:r>
              <a:rPr lang="hu-HU" sz="2200" dirty="0"/>
              <a:t>. De még onnan is át kellett kelniük az Appennineken. Szenvedéseik közepette mindig Krisztus szenvedéseire gondoltak. Egyikőjük, aki idős ember volt, ezeket a szavakat mondta:</a:t>
            </a:r>
          </a:p>
          <a:p>
            <a:pPr algn="just"/>
            <a:r>
              <a:rPr lang="hu-HU" sz="2200" dirty="0"/>
              <a:t> </a:t>
            </a:r>
          </a:p>
          <a:p>
            <a:pPr algn="just"/>
            <a:r>
              <a:rPr lang="hu-HU" sz="2200" dirty="0"/>
              <a:t>„</a:t>
            </a:r>
            <a:r>
              <a:rPr lang="hu-HU" sz="2200" b="1" dirty="0"/>
              <a:t>Ezek a vasbilincsek többet érnek minden aranynál,</a:t>
            </a:r>
          </a:p>
          <a:p>
            <a:pPr algn="just"/>
            <a:r>
              <a:rPr lang="hu-HU" sz="2200" b="1" dirty="0"/>
              <a:t>mert Jézus Krisztus nevéért kaptam őket.”</a:t>
            </a:r>
          </a:p>
        </p:txBody>
      </p:sp>
    </p:spTree>
    <p:extLst>
      <p:ext uri="{BB962C8B-B14F-4D97-AF65-F5344CB8AC3E}">
        <p14:creationId xmlns:p14="http://schemas.microsoft.com/office/powerpoint/2010/main" val="4154062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22000"/>
          </a:stretch>
        </a:blipFill>
        <a:effectLst/>
      </p:bgPr>
    </p:bg>
    <p:spTree>
      <p:nvGrpSpPr>
        <p:cNvPr id="1" name=""/>
        <p:cNvGrpSpPr/>
        <p:nvPr/>
      </p:nvGrpSpPr>
      <p:grpSpPr>
        <a:xfrm>
          <a:off x="0" y="0"/>
          <a:ext cx="0" cy="0"/>
          <a:chOff x="0" y="0"/>
          <a:chExt cx="0" cy="0"/>
        </a:xfrm>
      </p:grpSpPr>
      <p:sp>
        <p:nvSpPr>
          <p:cNvPr id="2" name="Szövegdoboz 1"/>
          <p:cNvSpPr txBox="1"/>
          <p:nvPr/>
        </p:nvSpPr>
        <p:spPr>
          <a:xfrm>
            <a:off x="114301" y="130627"/>
            <a:ext cx="2041071" cy="1200329"/>
          </a:xfrm>
          <a:prstGeom prst="rect">
            <a:avLst/>
          </a:prstGeom>
          <a:solidFill>
            <a:schemeClr val="bg2"/>
          </a:solidFill>
        </p:spPr>
        <p:txBody>
          <a:bodyPr wrap="square" rtlCol="0">
            <a:spAutoFit/>
          </a:bodyPr>
          <a:lstStyle/>
          <a:p>
            <a:r>
              <a:rPr lang="hu-HU" dirty="0" smtClean="0"/>
              <a:t>Gályarabokról szóló metszet a sárospataki levéltárból</a:t>
            </a:r>
            <a:endParaRPr lang="hu-HU" dirty="0"/>
          </a:p>
        </p:txBody>
      </p:sp>
    </p:spTree>
    <p:extLst>
      <p:ext uri="{BB962C8B-B14F-4D97-AF65-F5344CB8AC3E}">
        <p14:creationId xmlns:p14="http://schemas.microsoft.com/office/powerpoint/2010/main" val="4037396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0" y="0"/>
            <a:ext cx="2184776" cy="2160000"/>
          </a:xfrm>
          <a:prstGeom prst="rect">
            <a:avLst/>
          </a:prstGeom>
        </p:spPr>
      </p:pic>
      <p:sp>
        <p:nvSpPr>
          <p:cNvPr id="3" name="Lekerekített téglalap 2"/>
          <p:cNvSpPr/>
          <p:nvPr/>
        </p:nvSpPr>
        <p:spPr>
          <a:xfrm>
            <a:off x="2184776" y="130630"/>
            <a:ext cx="9849381" cy="67273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p:cNvSpPr/>
          <p:nvPr/>
        </p:nvSpPr>
        <p:spPr>
          <a:xfrm>
            <a:off x="2432957" y="310243"/>
            <a:ext cx="9486900" cy="6278642"/>
          </a:xfrm>
          <a:prstGeom prst="rect">
            <a:avLst/>
          </a:prstGeom>
        </p:spPr>
        <p:txBody>
          <a:bodyPr wrap="square">
            <a:spAutoFit/>
          </a:bodyPr>
          <a:lstStyle/>
          <a:p>
            <a:pPr algn="just"/>
            <a:r>
              <a:rPr lang="hu-HU" sz="2200" dirty="0" smtClean="0"/>
              <a:t>Harmincan </a:t>
            </a:r>
            <a:r>
              <a:rPr lang="hu-HU" sz="2200" dirty="0"/>
              <a:t>értek el Nápolyig. A többiek útközben meghaltak. Nápolyban spanyol gályákra adták el őket. Kocsi Csergő Bálint leírásában számtalan kegyetlenséget olvashatunk. Csak csodálkozhatunk azon a lelki, testi erőn, amivel mégis végigküzdötték a gályán eltöltött hónapokat. Közben híre ment Európában, hogy hitükért szenvednek, és elsősorban a protestáns országokban, Hollandiában és Svájcban gyűjtést szerveztek a kiszabadulásukért. Úgy tűnt, hiába az aranyak, nem akarták elengedni őket. Végül </a:t>
            </a:r>
            <a:r>
              <a:rPr lang="hu-HU" sz="2200" dirty="0" err="1"/>
              <a:t>Michiel</a:t>
            </a:r>
            <a:r>
              <a:rPr lang="hu-HU" sz="2200" dirty="0"/>
              <a:t> de </a:t>
            </a:r>
            <a:r>
              <a:rPr lang="hu-HU" sz="2200" dirty="0" err="1"/>
              <a:t>Ruyter</a:t>
            </a:r>
            <a:r>
              <a:rPr lang="hu-HU" sz="2200" dirty="0"/>
              <a:t> admirálisnak sikerült kiszabadítani a gályarabokat 1676. február 11-én, aki az alábbi szavakkal fogadta hajóján a huszonhat megmentett prédikátort:</a:t>
            </a:r>
          </a:p>
          <a:p>
            <a:pPr algn="just"/>
            <a:endParaRPr lang="hu-HU" sz="2200" dirty="0"/>
          </a:p>
          <a:p>
            <a:pPr algn="just"/>
            <a:r>
              <a:rPr lang="hu-HU" sz="2200" dirty="0"/>
              <a:t>„</a:t>
            </a:r>
            <a:r>
              <a:rPr lang="hu-HU" sz="2200" b="1" dirty="0"/>
              <a:t>Sok győzelmet vívtam életemnek minden rendiben ellenségeim felett, de az én legfényesebb diadalom, mellyel Krisztusnak ártatlan szolgáit az elviselhetetlen terhek alól kiszabadítottam</a:t>
            </a:r>
            <a:r>
              <a:rPr lang="hu-HU" sz="2200" b="1" dirty="0" smtClean="0"/>
              <a:t>.„</a:t>
            </a:r>
          </a:p>
          <a:p>
            <a:pPr algn="just"/>
            <a:endParaRPr lang="hu-HU" sz="2200" b="1" dirty="0"/>
          </a:p>
          <a:p>
            <a:pPr algn="just"/>
            <a:r>
              <a:rPr lang="hu-HU" sz="2400" dirty="0"/>
              <a:t>Szabadulásuk után Svájcba vitték őket, ahol egy ideig száműzetésben éltek. Néhányuk aztán hazatért, </a:t>
            </a:r>
            <a:r>
              <a:rPr lang="hu-HU" sz="2400" dirty="0" err="1"/>
              <a:t>Séllyei</a:t>
            </a:r>
            <a:r>
              <a:rPr lang="hu-HU" sz="2400" dirty="0"/>
              <a:t> is, aki folytatta szolgálatát a pápai gyülekezetben.</a:t>
            </a:r>
            <a:endParaRPr lang="hu-HU" sz="2200" b="1" dirty="0"/>
          </a:p>
        </p:txBody>
      </p:sp>
    </p:spTree>
    <p:extLst>
      <p:ext uri="{BB962C8B-B14F-4D97-AF65-F5344CB8AC3E}">
        <p14:creationId xmlns:p14="http://schemas.microsoft.com/office/powerpoint/2010/main" val="76064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2"/>
          <a:stretch>
            <a:fillRect/>
          </a:stretch>
        </p:blipFill>
        <p:spPr>
          <a:xfrm>
            <a:off x="0" y="0"/>
            <a:ext cx="2193285" cy="2160000"/>
          </a:xfrm>
          <a:prstGeom prst="rect">
            <a:avLst/>
          </a:prstGeom>
        </p:spPr>
      </p:pic>
      <p:sp>
        <p:nvSpPr>
          <p:cNvPr id="2" name="Felhő 1"/>
          <p:cNvSpPr/>
          <p:nvPr/>
        </p:nvSpPr>
        <p:spPr>
          <a:xfrm>
            <a:off x="2613884" y="391276"/>
            <a:ext cx="5339442" cy="2237013"/>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600" dirty="0" smtClean="0">
              <a:solidFill>
                <a:schemeClr val="tx1"/>
              </a:solidFill>
            </a:endParaRPr>
          </a:p>
          <a:p>
            <a:pPr algn="ctr"/>
            <a:r>
              <a:rPr lang="hu-HU" sz="2400" dirty="0" smtClean="0">
                <a:solidFill>
                  <a:schemeClr val="tx1"/>
                </a:solidFill>
              </a:rPr>
              <a:t>Mi a véleményed a történtekről?</a:t>
            </a:r>
            <a:endParaRPr lang="hu-HU" sz="2400" dirty="0">
              <a:solidFill>
                <a:schemeClr val="tx1"/>
              </a:solidFill>
            </a:endParaRPr>
          </a:p>
        </p:txBody>
      </p:sp>
      <p:sp>
        <p:nvSpPr>
          <p:cNvPr id="5" name="Felhő 4"/>
          <p:cNvSpPr/>
          <p:nvPr/>
        </p:nvSpPr>
        <p:spPr>
          <a:xfrm>
            <a:off x="2409777" y="4184434"/>
            <a:ext cx="5747657" cy="2198507"/>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600" dirty="0" smtClean="0">
              <a:solidFill>
                <a:schemeClr val="tx1"/>
              </a:solidFill>
            </a:endParaRPr>
          </a:p>
          <a:p>
            <a:pPr algn="ctr"/>
            <a:r>
              <a:rPr lang="hu-HU" sz="2400" dirty="0" smtClean="0">
                <a:solidFill>
                  <a:schemeClr val="tx1"/>
                </a:solidFill>
              </a:rPr>
              <a:t>Mit gondolsz, miben lehetnek ők példák a mai keresztyének számára?</a:t>
            </a:r>
            <a:endParaRPr lang="hu-HU" sz="2400" dirty="0">
              <a:solidFill>
                <a:schemeClr val="tx1"/>
              </a:solidFill>
            </a:endParaRPr>
          </a:p>
        </p:txBody>
      </p:sp>
      <p:sp>
        <p:nvSpPr>
          <p:cNvPr id="6" name="Felhő 5"/>
          <p:cNvSpPr/>
          <p:nvPr/>
        </p:nvSpPr>
        <p:spPr>
          <a:xfrm>
            <a:off x="6079858" y="1803085"/>
            <a:ext cx="5883542" cy="2955470"/>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600" dirty="0" smtClean="0">
              <a:solidFill>
                <a:schemeClr val="tx1"/>
              </a:solidFill>
            </a:endParaRPr>
          </a:p>
          <a:p>
            <a:pPr algn="ctr"/>
            <a:r>
              <a:rPr lang="hu-HU" sz="2400" dirty="0" smtClean="0">
                <a:solidFill>
                  <a:schemeClr val="tx1"/>
                </a:solidFill>
              </a:rPr>
              <a:t>Hogyan jellemeznéd a gályarab prédikátorokat?</a:t>
            </a:r>
            <a:endParaRPr lang="hu-HU" sz="2400" dirty="0">
              <a:solidFill>
                <a:schemeClr val="tx1"/>
              </a:solidFill>
            </a:endParaRPr>
          </a:p>
        </p:txBody>
      </p:sp>
      <p:pic>
        <p:nvPicPr>
          <p:cNvPr id="8" name="Kép 7"/>
          <p:cNvPicPr>
            <a:picLocks noChangeAspect="1"/>
          </p:cNvPicPr>
          <p:nvPr/>
        </p:nvPicPr>
        <p:blipFill>
          <a:blip r:embed="rId3"/>
          <a:stretch>
            <a:fillRect/>
          </a:stretch>
        </p:blipFill>
        <p:spPr>
          <a:xfrm>
            <a:off x="-21475" y="2831303"/>
            <a:ext cx="2154702" cy="2160000"/>
          </a:xfrm>
          <a:prstGeom prst="rect">
            <a:avLst/>
          </a:prstGeom>
        </p:spPr>
      </p:pic>
    </p:spTree>
    <p:extLst>
      <p:ext uri="{BB962C8B-B14F-4D97-AF65-F5344CB8AC3E}">
        <p14:creationId xmlns:p14="http://schemas.microsoft.com/office/powerpoint/2010/main" val="1280050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ercs vízszintesen 1"/>
          <p:cNvSpPr/>
          <p:nvPr/>
        </p:nvSpPr>
        <p:spPr>
          <a:xfrm>
            <a:off x="1273629" y="99000"/>
            <a:ext cx="10580914" cy="6530400"/>
          </a:xfrm>
          <a:prstGeom prst="horizontalScroll">
            <a:avLst/>
          </a:prstGeom>
          <a:gradFill>
            <a:gsLst>
              <a:gs pos="0">
                <a:srgbClr val="92D050"/>
              </a:gs>
              <a:gs pos="13000">
                <a:srgbClr val="F6C6ED"/>
              </a:gs>
              <a:gs pos="0">
                <a:schemeClr val="accent3">
                  <a:lumMod val="60000"/>
                  <a:lumOff val="4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600" b="1" dirty="0" smtClean="0">
                <a:solidFill>
                  <a:schemeClr val="tx1"/>
                </a:solidFill>
              </a:rPr>
              <a:t>Jézus most ezt üzeni </a:t>
            </a:r>
            <a:r>
              <a:rPr lang="hu-HU" sz="3600" b="1" dirty="0" smtClean="0">
                <a:solidFill>
                  <a:schemeClr val="tx1"/>
                </a:solidFill>
              </a:rPr>
              <a:t>a számodra is:</a:t>
            </a:r>
          </a:p>
          <a:p>
            <a:pPr algn="ctr"/>
            <a:endParaRPr lang="hu-HU" sz="3600" dirty="0" smtClean="0">
              <a:solidFill>
                <a:schemeClr val="tx1"/>
              </a:solidFill>
            </a:endParaRPr>
          </a:p>
          <a:p>
            <a:pPr algn="ctr"/>
            <a:r>
              <a:rPr lang="hu-HU" sz="3600" dirty="0">
                <a:solidFill>
                  <a:schemeClr val="tx1"/>
                </a:solidFill>
              </a:rPr>
              <a:t>„Aki tehát vallást tesz rólam az emberek</a:t>
            </a:r>
          </a:p>
          <a:p>
            <a:pPr algn="ctr"/>
            <a:r>
              <a:rPr lang="hu-HU" sz="3600" dirty="0">
                <a:solidFill>
                  <a:schemeClr val="tx1"/>
                </a:solidFill>
              </a:rPr>
              <a:t>előtt, arról majd én is vallást teszek</a:t>
            </a:r>
          </a:p>
          <a:p>
            <a:pPr algn="ctr"/>
            <a:r>
              <a:rPr lang="hu-HU" sz="3600" dirty="0">
                <a:solidFill>
                  <a:schemeClr val="tx1"/>
                </a:solidFill>
              </a:rPr>
              <a:t>mennyei Atyám előtt.”</a:t>
            </a:r>
          </a:p>
          <a:p>
            <a:pPr algn="ctr"/>
            <a:endParaRPr lang="hu-HU" sz="3600" dirty="0">
              <a:solidFill>
                <a:schemeClr val="tx1"/>
              </a:solidFill>
            </a:endParaRPr>
          </a:p>
          <a:p>
            <a:pPr algn="ctr"/>
            <a:r>
              <a:rPr lang="hu-HU" sz="3600" dirty="0">
                <a:solidFill>
                  <a:schemeClr val="tx1"/>
                </a:solidFill>
              </a:rPr>
              <a:t>Máté </a:t>
            </a:r>
            <a:r>
              <a:rPr lang="hu-HU" sz="3600" dirty="0" smtClean="0">
                <a:solidFill>
                  <a:schemeClr val="tx1"/>
                </a:solidFill>
              </a:rPr>
              <a:t>evangéliuma 10,32</a:t>
            </a:r>
            <a:endParaRPr lang="hu-HU" sz="3600" dirty="0">
              <a:solidFill>
                <a:schemeClr val="tx1"/>
              </a:solidFill>
            </a:endParaRPr>
          </a:p>
        </p:txBody>
      </p:sp>
      <p:pic>
        <p:nvPicPr>
          <p:cNvPr id="4" name="Kép 3"/>
          <p:cNvPicPr>
            <a:picLocks noChangeAspect="1"/>
          </p:cNvPicPr>
          <p:nvPr/>
        </p:nvPicPr>
        <p:blipFill rotWithShape="1">
          <a:blip r:embed="rId2"/>
          <a:srcRect l="1077" t="887" r="2783" b="-887"/>
          <a:stretch/>
        </p:blipFill>
        <p:spPr>
          <a:xfrm>
            <a:off x="0" y="-118201"/>
            <a:ext cx="2160000" cy="2160000"/>
          </a:xfrm>
          <a:prstGeom prst="rect">
            <a:avLst/>
          </a:prstGeom>
        </p:spPr>
      </p:pic>
    </p:spTree>
    <p:extLst>
      <p:ext uri="{BB962C8B-B14F-4D97-AF65-F5344CB8AC3E}">
        <p14:creationId xmlns:p14="http://schemas.microsoft.com/office/powerpoint/2010/main" val="1934941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p:cNvPicPr>
          <p:nvPr/>
        </p:nvPicPr>
        <p:blipFill>
          <a:blip r:embed="rId2"/>
          <a:stretch>
            <a:fillRect/>
          </a:stretch>
        </p:blipFill>
        <p:spPr>
          <a:xfrm>
            <a:off x="211756" y="221835"/>
            <a:ext cx="2123230" cy="1834119"/>
          </a:xfrm>
          <a:prstGeom prst="rect">
            <a:avLst/>
          </a:prstGeom>
        </p:spPr>
      </p:pic>
      <p:sp>
        <p:nvSpPr>
          <p:cNvPr id="10" name="Téglalap 9"/>
          <p:cNvSpPr/>
          <p:nvPr/>
        </p:nvSpPr>
        <p:spPr>
          <a:xfrm>
            <a:off x="6096000" y="5960218"/>
            <a:ext cx="6096000" cy="707886"/>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smtClean="0">
                <a:ln>
                  <a:noFill/>
                </a:ln>
                <a:effectLst/>
                <a:uLnTx/>
                <a:uFillTx/>
                <a:latin typeface="Arial" panose="020B0604020202020204"/>
                <a:ea typeface="+mn-ea"/>
                <a:cs typeface="Times New Roman" panose="02020603050405020304" pitchFamily="18" charset="0"/>
              </a:rPr>
              <a:t>Áldás</a:t>
            </a:r>
            <a:r>
              <a:rPr kumimoji="0" lang="hu-HU" sz="40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 békesség!</a:t>
            </a:r>
          </a:p>
        </p:txBody>
      </p:sp>
      <p:sp>
        <p:nvSpPr>
          <p:cNvPr id="2" name="Ellipszis 1"/>
          <p:cNvSpPr/>
          <p:nvPr/>
        </p:nvSpPr>
        <p:spPr>
          <a:xfrm>
            <a:off x="130628" y="2233022"/>
            <a:ext cx="2906486" cy="25573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Szövegdoboz 11"/>
          <p:cNvSpPr txBox="1"/>
          <p:nvPr/>
        </p:nvSpPr>
        <p:spPr>
          <a:xfrm>
            <a:off x="1" y="2833008"/>
            <a:ext cx="303711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Times New Roman" panose="02020603050405020304" pitchFamily="18" charset="0"/>
              </a:rPr>
              <a:t>Várunk a következő digitális hittanórára!</a:t>
            </a:r>
          </a:p>
        </p:txBody>
      </p:sp>
      <p:sp>
        <p:nvSpPr>
          <p:cNvPr id="3" name="Tekercs vízszintesen 2"/>
          <p:cNvSpPr/>
          <p:nvPr/>
        </p:nvSpPr>
        <p:spPr>
          <a:xfrm>
            <a:off x="3037114" y="114590"/>
            <a:ext cx="8997044" cy="627256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Mi Atyánk</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Mindennapi kenyerünket add meg nekünk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ma,</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És bocsásd meg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vétkeinket,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az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ellenünk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Mert Tiéd az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ország,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 hatalom, és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a dicsőség</a:t>
            </a:r>
            <a:r>
              <a:rPr lang="hu-HU" sz="2400" dirty="0">
                <a:solidFill>
                  <a:prstClr val="black"/>
                </a:solidFill>
                <a:latin typeface="Arial" panose="020B0604020202020204"/>
              </a:rPr>
              <a:t>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 mindörökké. </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3736700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489857" y="367962"/>
            <a:ext cx="5584372" cy="5262979"/>
          </a:xfrm>
          <a:prstGeom prst="rect">
            <a:avLst/>
          </a:prstGeom>
          <a:solidFill>
            <a:schemeClr val="accent3">
              <a:lumMod val="60000"/>
              <a:lumOff val="40000"/>
            </a:schemeClr>
          </a:solidFill>
          <a:ln w="47625">
            <a:gradFill>
              <a:gsLst>
                <a:gs pos="0">
                  <a:srgbClr val="AE2E5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hu-HU" sz="2400" b="1" dirty="0" smtClean="0">
                <a:latin typeface="Arial" panose="020B0604020202020204" pitchFamily="34" charset="0"/>
                <a:cs typeface="Arial" panose="020B0604020202020204" pitchFamily="34" charset="0"/>
              </a:rPr>
              <a:t>Kedves Hittanos Barátom!</a:t>
            </a:r>
          </a:p>
          <a:p>
            <a:pPr algn="ctr"/>
            <a:endParaRPr lang="hu-HU" sz="2400" b="1" dirty="0" smtClean="0">
              <a:cs typeface="Arial" panose="020B0604020202020204" pitchFamily="34" charset="0"/>
            </a:endParaRPr>
          </a:p>
          <a:p>
            <a:pPr algn="ctr"/>
            <a:r>
              <a:rPr lang="hu-HU" sz="2400" b="1" dirty="0" smtClean="0">
                <a:cs typeface="Arial" panose="020B0604020202020204" pitchFamily="34" charset="0"/>
              </a:rPr>
              <a:t>ISTEN HOZOTT!</a:t>
            </a:r>
            <a:endParaRPr lang="hu-HU" sz="2400" b="1" dirty="0" smtClean="0">
              <a:latin typeface="Arial" panose="020B0604020202020204" pitchFamily="34" charset="0"/>
              <a:cs typeface="Arial" panose="020B0604020202020204" pitchFamily="34" charset="0"/>
            </a:endParaRPr>
          </a:p>
          <a:p>
            <a:pPr algn="ctr"/>
            <a:endParaRPr lang="hu-HU" sz="2400" b="1" dirty="0">
              <a:latin typeface="Arial" panose="020B0604020202020204" pitchFamily="34" charset="0"/>
              <a:cs typeface="Arial" panose="020B0604020202020204" pitchFamily="34" charset="0"/>
            </a:endParaRPr>
          </a:p>
          <a:p>
            <a:pPr algn="ctr"/>
            <a:r>
              <a:rPr lang="hu-HU" sz="2400" b="1" dirty="0">
                <a:latin typeface="Arial" panose="020B0604020202020204" pitchFamily="34" charset="0"/>
                <a:cs typeface="Arial" panose="020B0604020202020204" pitchFamily="34" charset="0"/>
              </a:rPr>
              <a:t>A digitális hittanórán </a:t>
            </a:r>
            <a:r>
              <a:rPr lang="hu-HU" sz="2400" b="1" dirty="0" smtClean="0">
                <a:latin typeface="Arial" panose="020B0604020202020204" pitchFamily="34" charset="0"/>
                <a:cs typeface="Arial" panose="020B0604020202020204" pitchFamily="34" charset="0"/>
              </a:rPr>
              <a:t>szükséged lesz a következőkre:</a:t>
            </a:r>
          </a:p>
          <a:p>
            <a:pPr algn="ctr"/>
            <a:endParaRPr lang="hu-HU" sz="2400" b="1"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hu-HU" sz="2800" dirty="0" smtClean="0">
                <a:latin typeface="Arial" panose="020B0604020202020204" pitchFamily="34" charset="0"/>
                <a:cs typeface="Arial" panose="020B0604020202020204" pitchFamily="34" charset="0"/>
              </a:rPr>
              <a:t>Internet kapcsolat</a:t>
            </a:r>
          </a:p>
          <a:p>
            <a:pPr marL="285750" indent="-285750" algn="ctr">
              <a:buFont typeface="Arial" panose="020B0604020202020204" pitchFamily="34" charset="0"/>
              <a:buChar char="•"/>
            </a:pPr>
            <a:r>
              <a:rPr lang="hu-HU" sz="2800" dirty="0" smtClean="0">
                <a:latin typeface="Arial" panose="020B0604020202020204" pitchFamily="34" charset="0"/>
                <a:cs typeface="Arial" panose="020B0604020202020204" pitchFamily="34" charset="0"/>
              </a:rPr>
              <a:t>Laptop, okostelefon vagy </a:t>
            </a:r>
            <a:r>
              <a:rPr lang="hu-HU" sz="2800" dirty="0" err="1" smtClean="0">
                <a:latin typeface="Arial" panose="020B0604020202020204" pitchFamily="34" charset="0"/>
                <a:cs typeface="Arial" panose="020B0604020202020204" pitchFamily="34" charset="0"/>
              </a:rPr>
              <a:t>tablet</a:t>
            </a:r>
            <a:endParaRPr lang="hu-HU" sz="2800"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hu-HU" sz="2800" dirty="0" smtClean="0">
                <a:cs typeface="Arial" panose="020B0604020202020204" pitchFamily="34" charset="0"/>
              </a:rPr>
              <a:t>Hangszóró vagy fülhallgató</a:t>
            </a:r>
            <a:endParaRPr lang="hu-HU" sz="2800"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hu-HU" sz="2800" dirty="0" smtClean="0">
                <a:latin typeface="Arial" panose="020B0604020202020204" pitchFamily="34" charset="0"/>
                <a:cs typeface="Arial" panose="020B0604020202020204" pitchFamily="34" charset="0"/>
              </a:rPr>
              <a:t>Üres lap vagy a füzeted és ceruza.</a:t>
            </a:r>
          </a:p>
          <a:p>
            <a:pPr marL="285750" indent="-285750" algn="ctr">
              <a:buFont typeface="Arial" panose="020B0604020202020204" pitchFamily="34" charset="0"/>
              <a:buChar char="•"/>
            </a:pPr>
            <a:r>
              <a:rPr lang="hu-HU" sz="2800" dirty="0" smtClean="0">
                <a:latin typeface="Arial" panose="020B0604020202020204" pitchFamily="34" charset="0"/>
                <a:cs typeface="Arial" panose="020B0604020202020204" pitchFamily="34" charset="0"/>
              </a:rPr>
              <a:t>A Te lelkes hozzáállásod. </a:t>
            </a:r>
            <a:r>
              <a:rPr lang="hu-HU" sz="2800" dirty="0" smtClean="0">
                <a:latin typeface="Arial" panose="020B0604020202020204" pitchFamily="34" charset="0"/>
                <a:cs typeface="Arial" panose="020B0604020202020204" pitchFamily="34" charset="0"/>
                <a:sym typeface="Wingdings" panose="05000000000000000000" pitchFamily="2" charset="2"/>
              </a:rPr>
              <a:t></a:t>
            </a:r>
            <a:endParaRPr lang="hu-HU" sz="2800" dirty="0" smtClean="0">
              <a:latin typeface="Arial" panose="020B0604020202020204" pitchFamily="34" charset="0"/>
              <a:cs typeface="Arial" panose="020B0604020202020204" pitchFamily="34" charset="0"/>
            </a:endParaRPr>
          </a:p>
        </p:txBody>
      </p:sp>
      <p:sp>
        <p:nvSpPr>
          <p:cNvPr id="7" name="Ellipszis 6"/>
          <p:cNvSpPr/>
          <p:nvPr/>
        </p:nvSpPr>
        <p:spPr>
          <a:xfrm>
            <a:off x="6270171" y="2432957"/>
            <a:ext cx="5534048" cy="41028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smtClean="0">
                <a:solidFill>
                  <a:srgbClr val="002060"/>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800" dirty="0">
              <a:solidFill>
                <a:srgbClr val="002060"/>
              </a:solidFill>
              <a:latin typeface="Arial" panose="020B0604020202020204" pitchFamily="34" charset="0"/>
              <a:cs typeface="Arial" panose="020B0604020202020204" pitchFamily="34" charset="0"/>
            </a:endParaRPr>
          </a:p>
          <a:p>
            <a:pPr algn="ctr"/>
            <a:r>
              <a:rPr lang="hu-HU" sz="2800" dirty="0" smtClean="0">
                <a:solidFill>
                  <a:srgbClr val="002060"/>
                </a:solidFill>
                <a:latin typeface="Arial" panose="020B0604020202020204" pitchFamily="34" charset="0"/>
                <a:cs typeface="Arial" panose="020B0604020202020204" pitchFamily="34" charset="0"/>
              </a:rPr>
              <a:t>Állítsd be a diavetítést és </a:t>
            </a:r>
            <a:r>
              <a:rPr lang="hu-HU" sz="2800" dirty="0" err="1" smtClean="0">
                <a:solidFill>
                  <a:srgbClr val="002060"/>
                </a:solidFill>
                <a:latin typeface="Arial" panose="020B0604020202020204" pitchFamily="34" charset="0"/>
                <a:cs typeface="Arial" panose="020B0604020202020204" pitchFamily="34" charset="0"/>
              </a:rPr>
              <a:t>indítsd</a:t>
            </a:r>
            <a:r>
              <a:rPr lang="hu-HU" sz="2800" dirty="0" smtClean="0">
                <a:solidFill>
                  <a:srgbClr val="002060"/>
                </a:solidFill>
                <a:latin typeface="Arial" panose="020B0604020202020204" pitchFamily="34" charset="0"/>
                <a:cs typeface="Arial" panose="020B0604020202020204" pitchFamily="34" charset="0"/>
              </a:rPr>
              <a:t> el a PPT-t! </a:t>
            </a:r>
            <a:endParaRPr lang="hu-HU"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078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 y="63500"/>
            <a:ext cx="21224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193800" y="2790825"/>
            <a:ext cx="502443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3600" dirty="0">
                <a:solidFill>
                  <a:srgbClr val="7030A0"/>
                </a:solidFill>
                <a:cs typeface="Arial" panose="020B0604020202020204" pitchFamily="34" charset="0"/>
              </a:rPr>
              <a:t>Áldás, békesség! </a:t>
            </a:r>
          </a:p>
          <a:p>
            <a:pPr algn="ctr" eaLnBrk="1" hangingPunct="1"/>
            <a:endParaRPr lang="hu-HU" altLang="hu-HU" sz="3600" dirty="0">
              <a:solidFill>
                <a:srgbClr val="000000"/>
              </a:solidFill>
              <a:cs typeface="Arial" panose="020B0604020202020204" pitchFamily="34" charset="0"/>
            </a:endParaRPr>
          </a:p>
          <a:p>
            <a:pPr algn="ctr" eaLnBrk="1" hangingPunct="1"/>
            <a:r>
              <a:rPr lang="hu-HU" altLang="hu-HU" sz="3200" dirty="0">
                <a:solidFill>
                  <a:srgbClr val="000000"/>
                </a:solidFill>
                <a:cs typeface="Arial" panose="020B0604020202020204" pitchFamily="34" charset="0"/>
              </a:rPr>
              <a:t>Kezdd a digitális hittanórát az óra eleji imádsággal!</a:t>
            </a:r>
          </a:p>
        </p:txBody>
      </p:sp>
      <p:pic>
        <p:nvPicPr>
          <p:cNvPr id="19460" name="Kép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0638" y="873125"/>
            <a:ext cx="5380037"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4170" y="0"/>
            <a:ext cx="3747460" cy="6858000"/>
          </a:xfrm>
          <a:prstGeom prst="rect">
            <a:avLst/>
          </a:prstGeom>
        </p:spPr>
      </p:pic>
      <p:pic>
        <p:nvPicPr>
          <p:cNvPr id="3" name="Kép 2"/>
          <p:cNvPicPr>
            <a:picLocks noChangeAspect="1"/>
          </p:cNvPicPr>
          <p:nvPr/>
        </p:nvPicPr>
        <p:blipFill>
          <a:blip r:embed="rId3"/>
          <a:stretch>
            <a:fillRect/>
          </a:stretch>
        </p:blipFill>
        <p:spPr>
          <a:xfrm>
            <a:off x="0" y="0"/>
            <a:ext cx="2193285" cy="2160000"/>
          </a:xfrm>
          <a:prstGeom prst="rect">
            <a:avLst/>
          </a:prstGeom>
        </p:spPr>
      </p:pic>
      <p:sp>
        <p:nvSpPr>
          <p:cNvPr id="4" name="Ellipszis buborék 3"/>
          <p:cNvSpPr/>
          <p:nvPr/>
        </p:nvSpPr>
        <p:spPr>
          <a:xfrm>
            <a:off x="2435584" y="331200"/>
            <a:ext cx="5891987" cy="2281372"/>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solidFill>
                  <a:schemeClr val="tx1"/>
                </a:solidFill>
              </a:rPr>
              <a:t>Nézd meg ezt a rajzot! </a:t>
            </a:r>
            <a:endParaRPr lang="hu-HU" sz="2400" dirty="0">
              <a:solidFill>
                <a:schemeClr val="tx1"/>
              </a:solidFill>
            </a:endParaRPr>
          </a:p>
          <a:p>
            <a:pPr algn="ctr"/>
            <a:r>
              <a:rPr lang="hu-HU" sz="2400" dirty="0" smtClean="0">
                <a:solidFill>
                  <a:schemeClr val="tx1"/>
                </a:solidFill>
              </a:rPr>
              <a:t>Mit gondolsz, mit ábrázol?</a:t>
            </a:r>
          </a:p>
          <a:p>
            <a:pPr algn="ctr"/>
            <a:r>
              <a:rPr lang="hu-HU" sz="2400" dirty="0" smtClean="0">
                <a:solidFill>
                  <a:schemeClr val="tx1"/>
                </a:solidFill>
              </a:rPr>
              <a:t>Vajon hogyan gondolkodhat az, aki ezeket a mondatokat mondja?</a:t>
            </a:r>
            <a:endParaRPr lang="hu-HU" sz="2400" dirty="0">
              <a:solidFill>
                <a:schemeClr val="tx1"/>
              </a:solidFill>
            </a:endParaRPr>
          </a:p>
        </p:txBody>
      </p:sp>
      <p:sp>
        <p:nvSpPr>
          <p:cNvPr id="5" name="Ellipszis buborék 4"/>
          <p:cNvSpPr/>
          <p:nvPr/>
        </p:nvSpPr>
        <p:spPr>
          <a:xfrm>
            <a:off x="-62687" y="2612572"/>
            <a:ext cx="6349187" cy="1959429"/>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solidFill>
                  <a:schemeClr val="tx1"/>
                </a:solidFill>
              </a:rPr>
              <a:t>Mit szólnál hozzá, ha le kellene mondanod valamiről, ami fontos neked? Melyik mondatot mondanád?</a:t>
            </a:r>
            <a:endParaRPr lang="hu-HU" sz="2400" dirty="0">
              <a:solidFill>
                <a:schemeClr val="tx1"/>
              </a:solidFill>
            </a:endParaRPr>
          </a:p>
        </p:txBody>
      </p:sp>
      <p:sp>
        <p:nvSpPr>
          <p:cNvPr id="6" name="Ellipszis buborék 5"/>
          <p:cNvSpPr/>
          <p:nvPr/>
        </p:nvSpPr>
        <p:spPr>
          <a:xfrm>
            <a:off x="1919134" y="4512128"/>
            <a:ext cx="6349187" cy="1959429"/>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solidFill>
                  <a:schemeClr val="tx1"/>
                </a:solidFill>
              </a:rPr>
              <a:t>Mit szólnál, ha azt mondanák, hogy innentől nem gyakorolhatod a vallásodat? Hogy élnéd meg?</a:t>
            </a:r>
            <a:endParaRPr lang="hu-HU" sz="2400" dirty="0">
              <a:solidFill>
                <a:schemeClr val="tx1"/>
              </a:solidFill>
            </a:endParaRPr>
          </a:p>
        </p:txBody>
      </p:sp>
    </p:spTree>
    <p:extLst>
      <p:ext uri="{BB962C8B-B14F-4D97-AF65-F5344CB8AC3E}">
        <p14:creationId xmlns:p14="http://schemas.microsoft.com/office/powerpoint/2010/main" val="22931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églalap 6"/>
          <p:cNvSpPr/>
          <p:nvPr/>
        </p:nvSpPr>
        <p:spPr>
          <a:xfrm>
            <a:off x="2560863" y="213360"/>
            <a:ext cx="9524457" cy="65379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smtClean="0">
                <a:solidFill>
                  <a:schemeClr val="bg2">
                    <a:lumMod val="25000"/>
                  </a:schemeClr>
                </a:solidFill>
                <a:latin typeface="Arial" panose="020B0604020202020204" pitchFamily="34" charset="0"/>
                <a:cs typeface="Arial" panose="020B0604020202020204" pitchFamily="34" charset="0"/>
              </a:rPr>
              <a:t>Egy kis történelem... </a:t>
            </a:r>
            <a:endParaRPr lang="hu-HU" sz="2800" b="1" dirty="0">
              <a:solidFill>
                <a:schemeClr val="bg2">
                  <a:lumMod val="25000"/>
                </a:schemeClr>
              </a:solidFill>
              <a:latin typeface="Arial" panose="020B0604020202020204" pitchFamily="34" charset="0"/>
              <a:cs typeface="Arial" panose="020B0604020202020204" pitchFamily="34" charset="0"/>
            </a:endParaRPr>
          </a:p>
          <a:p>
            <a:pPr algn="ctr"/>
            <a:r>
              <a:rPr lang="hu-HU" sz="2800" dirty="0" smtClean="0">
                <a:solidFill>
                  <a:schemeClr val="bg2">
                    <a:lumMod val="25000"/>
                  </a:schemeClr>
                </a:solidFill>
                <a:latin typeface="Arial" panose="020B0604020202020204" pitchFamily="34" charset="0"/>
                <a:cs typeface="Arial" panose="020B0604020202020204" pitchFamily="34" charset="0"/>
              </a:rPr>
              <a:t>Emlékszel még, hogy mit tanultál történelemből a három részre szakadt Magyarországról?</a:t>
            </a:r>
          </a:p>
          <a:p>
            <a:pPr algn="ctr"/>
            <a:r>
              <a:rPr lang="hu-HU" sz="2800" dirty="0" smtClean="0">
                <a:solidFill>
                  <a:schemeClr val="bg2">
                    <a:lumMod val="25000"/>
                  </a:schemeClr>
                </a:solidFill>
                <a:latin typeface="Arial" panose="020B0604020202020204" pitchFamily="34" charset="0"/>
                <a:cs typeface="Arial" panose="020B0604020202020204" pitchFamily="34" charset="0"/>
              </a:rPr>
              <a:t>A </a:t>
            </a:r>
            <a:r>
              <a:rPr lang="hu-HU" sz="2800" dirty="0" err="1" smtClean="0">
                <a:solidFill>
                  <a:schemeClr val="bg2">
                    <a:lumMod val="25000"/>
                  </a:schemeClr>
                </a:solidFill>
                <a:latin typeface="Arial" panose="020B0604020202020204" pitchFamily="34" charset="0"/>
                <a:cs typeface="Arial" panose="020B0604020202020204" pitchFamily="34" charset="0"/>
              </a:rPr>
              <a:t>Zanza</a:t>
            </a:r>
            <a:r>
              <a:rPr lang="hu-HU" sz="2800" dirty="0" smtClean="0">
                <a:solidFill>
                  <a:schemeClr val="bg2">
                    <a:lumMod val="25000"/>
                  </a:schemeClr>
                </a:solidFill>
                <a:latin typeface="Arial" panose="020B0604020202020204" pitchFamily="34" charset="0"/>
                <a:cs typeface="Arial" panose="020B0604020202020204" pitchFamily="34" charset="0"/>
              </a:rPr>
              <a:t> TV kisfilmje segít feleleveníteni ezt az időszakot!</a:t>
            </a:r>
          </a:p>
          <a:p>
            <a:pPr algn="ctr"/>
            <a:endParaRPr lang="hu-HU" sz="2800" dirty="0">
              <a:solidFill>
                <a:schemeClr val="bg2">
                  <a:lumMod val="25000"/>
                </a:schemeClr>
              </a:solidFill>
              <a:latin typeface="Arial" panose="020B0604020202020204" pitchFamily="34" charset="0"/>
              <a:cs typeface="Arial" panose="020B0604020202020204" pitchFamily="34" charset="0"/>
            </a:endParaRPr>
          </a:p>
          <a:p>
            <a:pPr algn="ctr"/>
            <a:r>
              <a:rPr lang="hu-HU" sz="2800" dirty="0" smtClean="0">
                <a:solidFill>
                  <a:schemeClr val="bg2">
                    <a:lumMod val="25000"/>
                  </a:schemeClr>
                </a:solidFill>
                <a:latin typeface="Arial" panose="020B0604020202020204" pitchFamily="34" charset="0"/>
                <a:cs typeface="Arial" panose="020B0604020202020204" pitchFamily="34" charset="0"/>
                <a:hlinkClick r:id="rId2"/>
              </a:rPr>
              <a:t>IDE kattintva megnézheted a feldolgozást! </a:t>
            </a:r>
            <a:endParaRPr lang="hu-HU" sz="2800" dirty="0" smtClean="0">
              <a:solidFill>
                <a:schemeClr val="bg2">
                  <a:lumMod val="25000"/>
                </a:schemeClr>
              </a:solidFill>
              <a:latin typeface="Arial" panose="020B0604020202020204" pitchFamily="34" charset="0"/>
              <a:cs typeface="Arial" panose="020B0604020202020204" pitchFamily="34" charset="0"/>
            </a:endParaRPr>
          </a:p>
          <a:p>
            <a:pPr algn="ctr"/>
            <a:endParaRPr lang="hu-HU" sz="2800" dirty="0">
              <a:solidFill>
                <a:schemeClr val="bg2">
                  <a:lumMod val="25000"/>
                </a:schemeClr>
              </a:solidFill>
              <a:latin typeface="Arial" panose="020B0604020202020204" pitchFamily="34" charset="0"/>
              <a:cs typeface="Arial" panose="020B0604020202020204" pitchFamily="34" charset="0"/>
            </a:endParaRPr>
          </a:p>
        </p:txBody>
      </p:sp>
      <p:pic>
        <p:nvPicPr>
          <p:cNvPr id="4" name="Kép 3"/>
          <p:cNvPicPr>
            <a:picLocks noChangeAspect="1"/>
          </p:cNvPicPr>
          <p:nvPr/>
        </p:nvPicPr>
        <p:blipFill>
          <a:blip r:embed="rId3"/>
          <a:stretch>
            <a:fillRect/>
          </a:stretch>
        </p:blipFill>
        <p:spPr>
          <a:xfrm>
            <a:off x="274321" y="213360"/>
            <a:ext cx="2286542" cy="2423160"/>
          </a:xfrm>
          <a:prstGeom prst="rect">
            <a:avLst/>
          </a:prstGeom>
        </p:spPr>
      </p:pic>
    </p:spTree>
    <p:extLst>
      <p:ext uri="{BB962C8B-B14F-4D97-AF65-F5344CB8AC3E}">
        <p14:creationId xmlns:p14="http://schemas.microsoft.com/office/powerpoint/2010/main" val="1915885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Lekerekített téglalap 1"/>
          <p:cNvSpPr/>
          <p:nvPr/>
        </p:nvSpPr>
        <p:spPr>
          <a:xfrm>
            <a:off x="0" y="571500"/>
            <a:ext cx="3592286" cy="1600200"/>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200" dirty="0" smtClean="0">
                <a:solidFill>
                  <a:schemeClr val="tx1"/>
                </a:solidFill>
              </a:rPr>
              <a:t>Így nézett ki a három részre szakadt Magyarország térképe.</a:t>
            </a:r>
          </a:p>
        </p:txBody>
      </p:sp>
      <p:sp>
        <p:nvSpPr>
          <p:cNvPr id="3" name="Lekerekített téglalap 2"/>
          <p:cNvSpPr/>
          <p:nvPr/>
        </p:nvSpPr>
        <p:spPr>
          <a:xfrm>
            <a:off x="163285" y="5453742"/>
            <a:ext cx="4898572" cy="124097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200" dirty="0">
                <a:solidFill>
                  <a:schemeClr val="tx1"/>
                </a:solidFill>
              </a:rPr>
              <a:t>Ha akkor éltél volna, hová tartozna a lakóhelyed? </a:t>
            </a:r>
            <a:endParaRPr lang="hu-HU" sz="2200" dirty="0" smtClean="0">
              <a:solidFill>
                <a:schemeClr val="tx1"/>
              </a:solidFill>
            </a:endParaRPr>
          </a:p>
          <a:p>
            <a:pPr algn="just"/>
            <a:r>
              <a:rPr lang="hu-HU" sz="2200" dirty="0" smtClean="0">
                <a:solidFill>
                  <a:schemeClr val="tx1"/>
                </a:solidFill>
              </a:rPr>
              <a:t>Vajon </a:t>
            </a:r>
            <a:r>
              <a:rPr lang="hu-HU" sz="2200" dirty="0">
                <a:solidFill>
                  <a:schemeClr val="tx1"/>
                </a:solidFill>
              </a:rPr>
              <a:t>milyen kihívásokkal kellene </a:t>
            </a:r>
            <a:r>
              <a:rPr lang="hu-HU" sz="2200" dirty="0" err="1" smtClean="0">
                <a:solidFill>
                  <a:schemeClr val="tx1"/>
                </a:solidFill>
              </a:rPr>
              <a:t>szembenézned</a:t>
            </a:r>
            <a:r>
              <a:rPr lang="hu-HU" sz="2200" dirty="0">
                <a:solidFill>
                  <a:schemeClr val="tx1"/>
                </a:solidFill>
              </a:rPr>
              <a:t>?</a:t>
            </a:r>
          </a:p>
        </p:txBody>
      </p:sp>
    </p:spTree>
    <p:extLst>
      <p:ext uri="{BB962C8B-B14F-4D97-AF65-F5344CB8AC3E}">
        <p14:creationId xmlns:p14="http://schemas.microsoft.com/office/powerpoint/2010/main" val="209169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4000"/>
          </a:stretch>
        </a:blipFill>
        <a:effectLst/>
      </p:bgPr>
    </p:bg>
    <p:spTree>
      <p:nvGrpSpPr>
        <p:cNvPr id="1" name=""/>
        <p:cNvGrpSpPr/>
        <p:nvPr/>
      </p:nvGrpSpPr>
      <p:grpSpPr>
        <a:xfrm>
          <a:off x="0" y="0"/>
          <a:ext cx="0" cy="0"/>
          <a:chOff x="0" y="0"/>
          <a:chExt cx="0" cy="0"/>
        </a:xfrm>
      </p:grpSpPr>
      <p:sp>
        <p:nvSpPr>
          <p:cNvPr id="2" name="Lekerekített téglalap 1"/>
          <p:cNvSpPr/>
          <p:nvPr/>
        </p:nvSpPr>
        <p:spPr>
          <a:xfrm>
            <a:off x="6809015" y="1649186"/>
            <a:ext cx="5382986" cy="520881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400" dirty="0" smtClean="0">
                <a:solidFill>
                  <a:schemeClr val="tx1"/>
                </a:solidFill>
              </a:rPr>
              <a:t>Miközben történelmi események zajlottak, az egyházra is hatással voltak…</a:t>
            </a:r>
          </a:p>
          <a:p>
            <a:pPr algn="just"/>
            <a:r>
              <a:rPr lang="hu-HU" sz="2400" dirty="0" smtClean="0">
                <a:solidFill>
                  <a:schemeClr val="tx1"/>
                </a:solidFill>
              </a:rPr>
              <a:t>Vagy éppen az egyház volt hatással a világi eseményekre? </a:t>
            </a:r>
          </a:p>
          <a:p>
            <a:pPr algn="just"/>
            <a:r>
              <a:rPr lang="hu-HU" sz="2400" dirty="0" smtClean="0">
                <a:solidFill>
                  <a:schemeClr val="tx1"/>
                </a:solidFill>
              </a:rPr>
              <a:t>Nézzünk utána! </a:t>
            </a:r>
          </a:p>
          <a:p>
            <a:pPr algn="just"/>
            <a:endParaRPr lang="hu-HU" sz="2400" dirty="0">
              <a:solidFill>
                <a:schemeClr val="tx1"/>
              </a:solidFill>
            </a:endParaRPr>
          </a:p>
          <a:p>
            <a:pPr algn="just"/>
            <a:r>
              <a:rPr lang="hu-HU" sz="2400" dirty="0">
                <a:solidFill>
                  <a:schemeClr val="tx1"/>
                </a:solidFill>
              </a:rPr>
              <a:t>Pál apostol missziói útjai óta hosszú idő, közel 1600 év telt el. A keresztyénség volt ez alatt az idő alatt üldözött, sőt azután </a:t>
            </a:r>
            <a:r>
              <a:rPr lang="hu-HU" sz="2400" dirty="0" smtClean="0">
                <a:solidFill>
                  <a:schemeClr val="tx1"/>
                </a:solidFill>
              </a:rPr>
              <a:t>világvallássá vált. </a:t>
            </a:r>
          </a:p>
          <a:p>
            <a:pPr algn="just"/>
            <a:r>
              <a:rPr lang="hu-HU" sz="2400" dirty="0" smtClean="0">
                <a:solidFill>
                  <a:schemeClr val="tx1"/>
                </a:solidFill>
              </a:rPr>
              <a:t>Keresztyénnek lenni azonban nem volt könnyű…</a:t>
            </a:r>
            <a:endParaRPr lang="hu-HU" sz="2400" dirty="0" smtClean="0">
              <a:solidFill>
                <a:schemeClr val="tx1"/>
              </a:solidFill>
            </a:endParaRPr>
          </a:p>
        </p:txBody>
      </p:sp>
    </p:spTree>
    <p:extLst>
      <p:ext uri="{BB962C8B-B14F-4D97-AF65-F5344CB8AC3E}">
        <p14:creationId xmlns:p14="http://schemas.microsoft.com/office/powerpoint/2010/main" val="85508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0" y="0"/>
            <a:ext cx="2184776" cy="2160000"/>
          </a:xfrm>
          <a:prstGeom prst="rect">
            <a:avLst/>
          </a:prstGeom>
        </p:spPr>
      </p:pic>
      <p:sp>
        <p:nvSpPr>
          <p:cNvPr id="3" name="Lekerekített téglalap 2"/>
          <p:cNvSpPr/>
          <p:nvPr/>
        </p:nvSpPr>
        <p:spPr>
          <a:xfrm>
            <a:off x="2367643" y="669471"/>
            <a:ext cx="9666514" cy="58946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p:cNvSpPr/>
          <p:nvPr/>
        </p:nvSpPr>
        <p:spPr>
          <a:xfrm>
            <a:off x="2933700" y="931775"/>
            <a:ext cx="8724900" cy="5632311"/>
          </a:xfrm>
          <a:prstGeom prst="rect">
            <a:avLst/>
          </a:prstGeom>
        </p:spPr>
        <p:txBody>
          <a:bodyPr wrap="square">
            <a:spAutoFit/>
          </a:bodyPr>
          <a:lstStyle/>
          <a:p>
            <a:pPr algn="just"/>
            <a:r>
              <a:rPr lang="hu-HU" sz="2400" dirty="0"/>
              <a:t>A </a:t>
            </a:r>
            <a:r>
              <a:rPr lang="hu-HU" sz="2400" b="1" dirty="0"/>
              <a:t>missziói utaktól a reformáció koráig</a:t>
            </a:r>
          </a:p>
          <a:p>
            <a:pPr algn="just"/>
            <a:endParaRPr lang="hu-HU" sz="2400" dirty="0"/>
          </a:p>
          <a:p>
            <a:pPr algn="just"/>
            <a:r>
              <a:rPr lang="hu-HU" sz="2400" dirty="0"/>
              <a:t>Pál apostol missziói útjai óta hosszú idő, közel 1600 év telt el. A keresztyénség volt ez alatt az idő alatt üldözött, sőt azután világvallás is. A középkorban az egyház tagjainak egy része fontosabbnak tartotta a saját érdekeit, mint az Isten ügyét. Ahhoz, hogy Jézus tanításához, a Biblia </a:t>
            </a:r>
            <a:r>
              <a:rPr lang="hu-HU" sz="2400" dirty="0" err="1"/>
              <a:t>szavához</a:t>
            </a:r>
            <a:r>
              <a:rPr lang="hu-HU" sz="2400" dirty="0"/>
              <a:t> visszatérjenek, nagy változásoknak kellett bekövetkezniük. A reformáció megújulást hozott. A szokások helyett újra fontos lett Isten Igéjének a személyes befogadása és megélése. Sőt: a Biblia magyar nyelven is elérhetővé vált, hogy minél többen érthessék meg személyesen Isten szavát. Sokan hagyták ott a hiteltelenné vált egyházat, és csatlakoztak a protestánsokhoz. Nemcsak egyszerű emberek, hanem fejedelmek, földbirtokosok, szerzetesek és korábbi papok is.</a:t>
            </a:r>
          </a:p>
        </p:txBody>
      </p:sp>
    </p:spTree>
    <p:extLst>
      <p:ext uri="{BB962C8B-B14F-4D97-AF65-F5344CB8AC3E}">
        <p14:creationId xmlns:p14="http://schemas.microsoft.com/office/powerpoint/2010/main" val="1561393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églalap 6"/>
          <p:cNvSpPr/>
          <p:nvPr/>
        </p:nvSpPr>
        <p:spPr>
          <a:xfrm>
            <a:off x="2560863" y="213360"/>
            <a:ext cx="9524457" cy="65379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smtClean="0">
                <a:solidFill>
                  <a:schemeClr val="bg2">
                    <a:lumMod val="25000"/>
                  </a:schemeClr>
                </a:solidFill>
                <a:latin typeface="Arial" panose="020B0604020202020204" pitchFamily="34" charset="0"/>
                <a:cs typeface="Arial" panose="020B0604020202020204" pitchFamily="34" charset="0"/>
              </a:rPr>
              <a:t>Egy kis történelem... </a:t>
            </a:r>
            <a:endParaRPr lang="hu-HU" sz="2800" b="1" dirty="0">
              <a:solidFill>
                <a:schemeClr val="bg2">
                  <a:lumMod val="25000"/>
                </a:schemeClr>
              </a:solidFill>
              <a:latin typeface="Arial" panose="020B0604020202020204" pitchFamily="34" charset="0"/>
              <a:cs typeface="Arial" panose="020B0604020202020204" pitchFamily="34" charset="0"/>
            </a:endParaRPr>
          </a:p>
          <a:p>
            <a:pPr algn="ctr"/>
            <a:r>
              <a:rPr lang="hu-HU" sz="2800" dirty="0" smtClean="0">
                <a:solidFill>
                  <a:schemeClr val="bg2">
                    <a:lumMod val="25000"/>
                  </a:schemeClr>
                </a:solidFill>
                <a:latin typeface="Arial" panose="020B0604020202020204" pitchFamily="34" charset="0"/>
                <a:cs typeface="Arial" panose="020B0604020202020204" pitchFamily="34" charset="0"/>
              </a:rPr>
              <a:t>A </a:t>
            </a:r>
            <a:r>
              <a:rPr lang="hu-HU" sz="2800" dirty="0" err="1" smtClean="0">
                <a:solidFill>
                  <a:schemeClr val="bg2">
                    <a:lumMod val="25000"/>
                  </a:schemeClr>
                </a:solidFill>
                <a:latin typeface="Arial" panose="020B0604020202020204" pitchFamily="34" charset="0"/>
                <a:cs typeface="Arial" panose="020B0604020202020204" pitchFamily="34" charset="0"/>
              </a:rPr>
              <a:t>Zanza</a:t>
            </a:r>
            <a:r>
              <a:rPr lang="hu-HU" sz="2800" dirty="0" smtClean="0">
                <a:solidFill>
                  <a:schemeClr val="bg2">
                    <a:lumMod val="25000"/>
                  </a:schemeClr>
                </a:solidFill>
                <a:latin typeface="Arial" panose="020B0604020202020204" pitchFamily="34" charset="0"/>
                <a:cs typeface="Arial" panose="020B0604020202020204" pitchFamily="34" charset="0"/>
              </a:rPr>
              <a:t> TV filmje segít felidézni, hogy Magyarországon hogyan jelent meg a reformáció és aztán az ellenreformáció.</a:t>
            </a:r>
          </a:p>
          <a:p>
            <a:pPr algn="ctr"/>
            <a:endParaRPr lang="hu-HU" sz="2800" dirty="0">
              <a:solidFill>
                <a:schemeClr val="bg2">
                  <a:lumMod val="25000"/>
                </a:schemeClr>
              </a:solidFill>
              <a:latin typeface="Arial" panose="020B0604020202020204" pitchFamily="34" charset="0"/>
              <a:cs typeface="Arial" panose="020B0604020202020204" pitchFamily="34" charset="0"/>
            </a:endParaRPr>
          </a:p>
          <a:p>
            <a:pPr algn="ctr"/>
            <a:r>
              <a:rPr lang="hu-HU" sz="2800" dirty="0" smtClean="0">
                <a:solidFill>
                  <a:schemeClr val="bg2">
                    <a:lumMod val="25000"/>
                  </a:schemeClr>
                </a:solidFill>
                <a:latin typeface="Arial" panose="020B0604020202020204" pitchFamily="34" charset="0"/>
                <a:cs typeface="Arial" panose="020B0604020202020204" pitchFamily="34" charset="0"/>
                <a:hlinkClick r:id="rId2"/>
              </a:rPr>
              <a:t>IDE </a:t>
            </a:r>
            <a:r>
              <a:rPr lang="hu-HU" sz="2800" dirty="0" smtClean="0">
                <a:solidFill>
                  <a:schemeClr val="bg2">
                    <a:lumMod val="25000"/>
                  </a:schemeClr>
                </a:solidFill>
                <a:latin typeface="Arial" panose="020B0604020202020204" pitchFamily="34" charset="0"/>
                <a:cs typeface="Arial" panose="020B0604020202020204" pitchFamily="34" charset="0"/>
                <a:hlinkClick r:id="rId3"/>
              </a:rPr>
              <a:t>kattintva megnézheted a feldolgozást! </a:t>
            </a:r>
            <a:endParaRPr lang="hu-HU" sz="2800" dirty="0" smtClean="0">
              <a:solidFill>
                <a:schemeClr val="bg2">
                  <a:lumMod val="25000"/>
                </a:schemeClr>
              </a:solidFill>
              <a:latin typeface="Arial" panose="020B0604020202020204" pitchFamily="34" charset="0"/>
              <a:cs typeface="Arial" panose="020B0604020202020204" pitchFamily="34" charset="0"/>
            </a:endParaRPr>
          </a:p>
          <a:p>
            <a:pPr algn="ctr"/>
            <a:endParaRPr lang="hu-HU" sz="2800" dirty="0">
              <a:solidFill>
                <a:schemeClr val="bg2">
                  <a:lumMod val="25000"/>
                </a:schemeClr>
              </a:solidFill>
              <a:latin typeface="Arial" panose="020B0604020202020204" pitchFamily="34" charset="0"/>
              <a:cs typeface="Arial" panose="020B0604020202020204" pitchFamily="34" charset="0"/>
            </a:endParaRPr>
          </a:p>
        </p:txBody>
      </p:sp>
      <p:pic>
        <p:nvPicPr>
          <p:cNvPr id="4" name="Kép 3"/>
          <p:cNvPicPr>
            <a:picLocks noChangeAspect="1"/>
          </p:cNvPicPr>
          <p:nvPr/>
        </p:nvPicPr>
        <p:blipFill>
          <a:blip r:embed="rId4"/>
          <a:stretch>
            <a:fillRect/>
          </a:stretch>
        </p:blipFill>
        <p:spPr>
          <a:xfrm>
            <a:off x="274321" y="213360"/>
            <a:ext cx="2286542" cy="2423160"/>
          </a:xfrm>
          <a:prstGeom prst="rect">
            <a:avLst/>
          </a:prstGeom>
        </p:spPr>
      </p:pic>
    </p:spTree>
    <p:extLst>
      <p:ext uri="{BB962C8B-B14F-4D97-AF65-F5344CB8AC3E}">
        <p14:creationId xmlns:p14="http://schemas.microsoft.com/office/powerpoint/2010/main" val="2564567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Nagyvárosi">
  <a:themeElements>
    <a:clrScheme name="Nagyvárosi">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gyváros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TM03457491[[fn=Nagyvárosi]]</Template>
  <TotalTime>2276</TotalTime>
  <Words>1250</Words>
  <Application>Microsoft Office PowerPoint</Application>
  <PresentationFormat>Szélesvásznú</PresentationFormat>
  <Paragraphs>101</Paragraphs>
  <Slides>18</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18</vt:i4>
      </vt:variant>
    </vt:vector>
  </HeadingPairs>
  <TitlesOfParts>
    <vt:vector size="23" baseType="lpstr">
      <vt:lpstr>Arial</vt:lpstr>
      <vt:lpstr>Calibri</vt:lpstr>
      <vt:lpstr>Times New Roman</vt:lpstr>
      <vt:lpstr>Wingdings</vt:lpstr>
      <vt:lpstr>Nagyvárosi</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Zimányi Noémi</dc:creator>
  <cp:lastModifiedBy>Szászi Andrea</cp:lastModifiedBy>
  <cp:revision>276</cp:revision>
  <dcterms:created xsi:type="dcterms:W3CDTF">2020-03-16T06:58:02Z</dcterms:created>
  <dcterms:modified xsi:type="dcterms:W3CDTF">2020-04-15T20:52:56Z</dcterms:modified>
</cp:coreProperties>
</file>