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sldIdLst>
    <p:sldId id="340" r:id="rId2"/>
    <p:sldId id="323" r:id="rId3"/>
    <p:sldId id="310" r:id="rId4"/>
    <p:sldId id="372" r:id="rId5"/>
    <p:sldId id="371" r:id="rId6"/>
    <p:sldId id="369" r:id="rId7"/>
    <p:sldId id="375" r:id="rId8"/>
    <p:sldId id="374" r:id="rId9"/>
    <p:sldId id="363" r:id="rId10"/>
    <p:sldId id="326" r:id="rId11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51"/>
    <a:srgbClr val="CAEBFB"/>
    <a:srgbClr val="FDFAE2"/>
    <a:srgbClr val="F6C6ED"/>
    <a:srgbClr val="F1B051"/>
    <a:srgbClr val="A51B8B"/>
    <a:srgbClr val="F7D097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2020. 04. 16.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2020. 04. 16.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formata.sk/data/attachments/2017/01/15/399.mp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ecsy.hu/konyvek/enekeskonyv/imhol_vagyok_edes_uram_istene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4aU9Rr5cpy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8923" y="3442801"/>
            <a:ext cx="11691257" cy="2123658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Hitvalló őseink: </a:t>
            </a:r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a gályarabok története</a:t>
            </a:r>
          </a:p>
          <a:p>
            <a:pPr algn="ctr" eaLnBrk="1" hangingPunct="1"/>
            <a:r>
              <a:rPr lang="hu-HU" altLang="hu-HU" sz="4400" dirty="0" smtClean="0">
                <a:solidFill>
                  <a:srgbClr val="AE2E51"/>
                </a:solidFill>
                <a:cs typeface="Arial" panose="020B0604020202020204" pitchFamily="34" charset="0"/>
              </a:rPr>
              <a:t>folytatás</a:t>
            </a:r>
            <a:endParaRPr lang="hu-HU" altLang="hu-HU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3" name="Tekercs vízszintesen 2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és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4301" y="130627"/>
            <a:ext cx="2041071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Gályarabokról szóló metszet a sárospataki levéltárból</a:t>
            </a:r>
            <a:endParaRPr lang="hu-HU" dirty="0"/>
          </a:p>
        </p:txBody>
      </p:sp>
      <p:sp>
        <p:nvSpPr>
          <p:cNvPr id="3" name="Felhő 2"/>
          <p:cNvSpPr/>
          <p:nvPr/>
        </p:nvSpPr>
        <p:spPr>
          <a:xfrm>
            <a:off x="6743701" y="0"/>
            <a:ext cx="5127172" cy="2302329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6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Emlékszel még a gályarab prédikátorokra?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Idézd fel magadban a történetüket!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4776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2184776" y="342900"/>
            <a:ext cx="9849381" cy="6515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579914" y="669471"/>
            <a:ext cx="933994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Olvasd el és beszéld meg a családból valakivel vagy egy csoporttársaddal, hogy milyen érzéseket vált ki belőled! </a:t>
            </a:r>
          </a:p>
          <a:p>
            <a:pPr algn="just"/>
            <a:endParaRPr lang="hu-HU" sz="2400" dirty="0" smtClean="0"/>
          </a:p>
          <a:p>
            <a:pPr algn="just"/>
            <a:r>
              <a:rPr lang="hu-HU" sz="2000" b="1" dirty="0"/>
              <a:t>Mikes Kelemen így írt a törökországi leveleiben a </a:t>
            </a:r>
            <a:r>
              <a:rPr lang="hu-HU" sz="2000" b="1" dirty="0" smtClean="0"/>
              <a:t>gályarabságról: </a:t>
            </a:r>
            <a:endParaRPr lang="hu-HU" sz="2200" b="1" dirty="0"/>
          </a:p>
          <a:p>
            <a:pPr algn="just"/>
            <a:r>
              <a:rPr lang="hu-HU" sz="2200" b="1" dirty="0" smtClean="0"/>
              <a:t>„</a:t>
            </a:r>
            <a:r>
              <a:rPr lang="hu-HU" sz="2200" dirty="0" smtClean="0"/>
              <a:t>... </a:t>
            </a:r>
            <a:r>
              <a:rPr lang="hu-HU" sz="2200" dirty="0"/>
              <a:t>a gályavonás igen nehéz munka, aki azt nem látta, nem lehet annak azt kigondolni. Azt gondolná az ember, hogy mindeniknek az egész karja kiszakad, úgy megrántja a lapát őket. A' való, hogy az ételeket megadják, de a ruházatjok csak rongyból áll ... Az ő székek úgy vannak rendben egymás után kétfelől, valamint a templomban szoktak lenni; közepette utca vagyon, ahol szüntelen járnak alá s fel a tisztek, és azt nézik, ha valamelyik nem vonja-é jól a lapátot, ha beszélnek-é egymással. Kinek-kinek a maga helyében kell maradni, oda vannak láncolva, és </a:t>
            </a:r>
            <a:r>
              <a:rPr lang="hu-HU" sz="2200" dirty="0" err="1"/>
              <a:t>mihent</a:t>
            </a:r>
            <a:r>
              <a:rPr lang="hu-HU" sz="2200" dirty="0"/>
              <a:t> a vonást elhagyják, le kell ülni, és ugyanazon helyben kell </a:t>
            </a:r>
            <a:r>
              <a:rPr lang="hu-HU" sz="2200" dirty="0" err="1"/>
              <a:t>alunniok</a:t>
            </a:r>
            <a:r>
              <a:rPr lang="hu-HU" sz="2200" dirty="0"/>
              <a:t> is. Egyébkor soha nem szabad felállani, hanem amikor a gályát vonják, és olyankor igen szomorú zörgést hall az ember, mert csak a sok lánc zörgésit lehet hallani.”</a:t>
            </a:r>
            <a:endParaRPr lang="hu-HU" sz="22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0237"/>
            <a:ext cx="221078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98" y="244962"/>
            <a:ext cx="2161598" cy="2160000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3363685" y="473529"/>
            <a:ext cx="8376557" cy="2661557"/>
          </a:xfrm>
          <a:prstGeom prst="roundRect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Keresd ki a Református Énekeskönyv 399. dicséretét!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3"/>
              </a:rPr>
              <a:t>Itt meghallgathatod az 1. versszakát.</a:t>
            </a:r>
            <a:endParaRPr lang="hu-HU" sz="2400" dirty="0" smtClean="0">
              <a:solidFill>
                <a:schemeClr val="tx1"/>
              </a:solidFill>
            </a:endParaRP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  <a:hlinkClick r:id="rId4"/>
              </a:rPr>
              <a:t>Itt elolvashatod a többit is!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672098" y="3629571"/>
            <a:ext cx="5891987" cy="228137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 az ének szorosan kapcsolódik a gályarabokhoz és a hitvalló keresztyénekhez. Mit gondolsz, miért? 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560863" y="213360"/>
            <a:ext cx="9524457" cy="6537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gályarabok és vándordiákok az ellenreformáció idején…</a:t>
            </a:r>
          </a:p>
          <a:p>
            <a:pPr algn="ctr"/>
            <a:endParaRPr lang="hu-H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ezt a feldolgozást és gondold végig, hogy milyen hatással volt ez az időszak a keresztyénségre!</a:t>
            </a:r>
          </a:p>
          <a:p>
            <a:pPr algn="ctr"/>
            <a:endParaRPr lang="hu-H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filmhez ide </a:t>
            </a:r>
            <a:r>
              <a:rPr lang="hu-HU" sz="28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!  </a:t>
            </a:r>
            <a:endParaRPr lang="hu-H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1" y="213360"/>
            <a:ext cx="2286542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3285" cy="2160000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4664622" y="1750081"/>
            <a:ext cx="7489933" cy="4322443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6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Debrecenben a Nagytemplom előtt található a gályarabok emlékműve.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Magyarországi látogatása során, 1991-ben, II. János Pál pápa a </a:t>
            </a:r>
            <a:r>
              <a:rPr lang="hu-HU" sz="2400" dirty="0" smtClean="0">
                <a:solidFill>
                  <a:schemeClr val="tx1"/>
                </a:solidFill>
              </a:rPr>
              <a:t>ökumenikus istentiszteletet </a:t>
            </a:r>
            <a:r>
              <a:rPr lang="hu-HU" sz="2400" dirty="0">
                <a:solidFill>
                  <a:schemeClr val="tx1"/>
                </a:solidFill>
              </a:rPr>
              <a:t>követően a </a:t>
            </a:r>
            <a:r>
              <a:rPr lang="hu-HU" sz="2400" dirty="0" smtClean="0">
                <a:solidFill>
                  <a:schemeClr val="tx1"/>
                </a:solidFill>
              </a:rPr>
              <a:t>kiengesztelés jeleként megkoszorúzta az emlékművet. Keresd meg az Interneten az emlékmű képét!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6" name="Felhő 5"/>
          <p:cNvSpPr/>
          <p:nvPr/>
        </p:nvSpPr>
        <p:spPr>
          <a:xfrm>
            <a:off x="2193285" y="288979"/>
            <a:ext cx="4125498" cy="292220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600" dirty="0" smtClean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Imádkozz azokért, akik ma is szenvednek a hitükért!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75" y="2831303"/>
            <a:ext cx="215470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vízszintesen 1"/>
          <p:cNvSpPr/>
          <p:nvPr/>
        </p:nvSpPr>
        <p:spPr>
          <a:xfrm>
            <a:off x="1273629" y="99000"/>
            <a:ext cx="10580914" cy="6530400"/>
          </a:xfrm>
          <a:prstGeom prst="horizontalScroll">
            <a:avLst/>
          </a:prstGeom>
          <a:gradFill>
            <a:gsLst>
              <a:gs pos="0">
                <a:srgbClr val="92D050"/>
              </a:gs>
              <a:gs pos="13000">
                <a:srgbClr val="F6C6ED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</a:rPr>
              <a:t>Jézus most ezt üzeni a számodra is:</a:t>
            </a:r>
          </a:p>
          <a:p>
            <a:pPr algn="ctr"/>
            <a:endParaRPr lang="hu-HU" sz="3600" dirty="0" smtClean="0">
              <a:solidFill>
                <a:schemeClr val="tx1"/>
              </a:solidFill>
            </a:endParaRPr>
          </a:p>
          <a:p>
            <a:pPr algn="ctr"/>
            <a:r>
              <a:rPr lang="hu-HU" sz="3600" dirty="0">
                <a:solidFill>
                  <a:schemeClr val="tx1"/>
                </a:solidFill>
              </a:rPr>
              <a:t>„Aki tehát vallást tesz rólam az emberek</a:t>
            </a:r>
          </a:p>
          <a:p>
            <a:pPr algn="ctr"/>
            <a:r>
              <a:rPr lang="hu-HU" sz="3600" dirty="0">
                <a:solidFill>
                  <a:schemeClr val="tx1"/>
                </a:solidFill>
              </a:rPr>
              <a:t>előtt, arról majd én is vallást teszek</a:t>
            </a:r>
          </a:p>
          <a:p>
            <a:pPr algn="ctr"/>
            <a:r>
              <a:rPr lang="hu-HU" sz="3600" dirty="0">
                <a:solidFill>
                  <a:schemeClr val="tx1"/>
                </a:solidFill>
              </a:rPr>
              <a:t>mennyei Atyám előtt.”</a:t>
            </a:r>
          </a:p>
          <a:p>
            <a:pPr algn="ctr"/>
            <a:endParaRPr lang="hu-HU" sz="3600" dirty="0">
              <a:solidFill>
                <a:schemeClr val="tx1"/>
              </a:solidFill>
            </a:endParaRPr>
          </a:p>
          <a:p>
            <a:pPr algn="ctr"/>
            <a:r>
              <a:rPr lang="hu-HU" sz="3600" dirty="0">
                <a:solidFill>
                  <a:schemeClr val="tx1"/>
                </a:solidFill>
              </a:rPr>
              <a:t>Máté </a:t>
            </a:r>
            <a:r>
              <a:rPr lang="hu-HU" sz="3600" dirty="0" smtClean="0">
                <a:solidFill>
                  <a:schemeClr val="tx1"/>
                </a:solidFill>
              </a:rPr>
              <a:t>evangéliuma 10,32</a:t>
            </a:r>
            <a:endParaRPr lang="hu-HU" sz="36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0" y="-11820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2295</TotalTime>
  <Words>540</Words>
  <Application>Microsoft Office PowerPoint</Application>
  <PresentationFormat>Szélesvásznú</PresentationFormat>
  <Paragraphs>64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282</cp:revision>
  <dcterms:created xsi:type="dcterms:W3CDTF">2020-03-16T06:58:02Z</dcterms:created>
  <dcterms:modified xsi:type="dcterms:W3CDTF">2020-04-16T08:42:38Z</dcterms:modified>
</cp:coreProperties>
</file>