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73" r:id="rId4"/>
    <p:sldId id="275" r:id="rId5"/>
    <p:sldId id="256" r:id="rId6"/>
    <p:sldId id="276" r:id="rId7"/>
    <p:sldId id="264" r:id="rId8"/>
    <p:sldId id="268" r:id="rId9"/>
    <p:sldId id="265" r:id="rId10"/>
    <p:sldId id="266" r:id="rId11"/>
    <p:sldId id="277" r:id="rId12"/>
    <p:sldId id="267" r:id="rId13"/>
    <p:sldId id="263" r:id="rId14"/>
    <p:sldId id="278" r:id="rId15"/>
    <p:sldId id="261" r:id="rId16"/>
    <p:sldId id="280" r:id="rId17"/>
    <p:sldId id="279" r:id="rId18"/>
    <p:sldId id="281" r:id="rId19"/>
    <p:sldId id="270" r:id="rId20"/>
    <p:sldId id="262" r:id="rId21"/>
    <p:sldId id="282" r:id="rId22"/>
    <p:sldId id="269" r:id="rId23"/>
    <p:sldId id="283" r:id="rId24"/>
    <p:sldId id="284" r:id="rId25"/>
    <p:sldId id="289" r:id="rId26"/>
    <p:sldId id="288" r:id="rId27"/>
    <p:sldId id="287" r:id="rId28"/>
    <p:sldId id="286" r:id="rId29"/>
    <p:sldId id="285" r:id="rId30"/>
    <p:sldId id="290" r:id="rId31"/>
    <p:sldId id="274" r:id="rId32"/>
    <p:sldId id="260" r:id="rId33"/>
    <p:sldId id="291" r:id="rId3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84" d="100"/>
          <a:sy n="84" d="100"/>
        </p:scale>
        <p:origin x="35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A647E5-B22E-4E69-877C-217174AA1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5B0DB56-208B-41A9-93C3-9FCBA64E1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BD23ABB-6377-4785-8A2A-B4635BEAD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A6DD-5D43-4CDC-9139-8A7704572578}" type="datetimeFigureOut">
              <a:rPr lang="hu-HU" smtClean="0"/>
              <a:t>2021. 04. 27.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86AE2BB-6D77-4998-B706-52C24B9AE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E16195A-CBF5-4BA2-940E-420239FDC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AD4F-468E-414D-A2E8-977E843619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046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D3F78A-A0AD-421B-A488-67238E949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4501255-F434-42B2-A8DA-0F2F4E079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F41415E-7661-46D6-9853-1B9D154AA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A6DD-5D43-4CDC-9139-8A7704572578}" type="datetimeFigureOut">
              <a:rPr lang="hu-HU" smtClean="0"/>
              <a:t>2021. 04. 27.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5F8993D-15B1-403F-9AAC-119E2199F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74F75DA-8512-4B24-A9CE-B1AD2C87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AD4F-468E-414D-A2E8-977E843619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4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BCBAEEE0-D193-47AA-A7CB-4A8CF0E845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A64A67A-C075-447E-8432-C6D5695BA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FCA84FA-9782-4BDB-A975-CDAE5157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A6DD-5D43-4CDC-9139-8A7704572578}" type="datetimeFigureOut">
              <a:rPr lang="hu-HU" smtClean="0"/>
              <a:t>2021. 04. 27.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BC2455C-784F-415F-A74F-75F22CA56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70597BA-9C84-4368-803A-B0AAB7A7D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AD4F-468E-414D-A2E8-977E843619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78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49EF9D2-172F-4885-B0ED-431FCDF6B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9E799F1-FDA1-4A37-B3A3-F2CE68712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23A57D6-0B22-4A96-B5C1-ED7309A6A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A6DD-5D43-4CDC-9139-8A7704572578}" type="datetimeFigureOut">
              <a:rPr lang="hu-HU" smtClean="0"/>
              <a:t>2021. 04. 27.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1716DEA-16DF-48A2-BC48-E31E5AD0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53BFBF4-4AB0-4003-87B5-F33E02B1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AD4F-468E-414D-A2E8-977E843619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908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F36A663-895A-4789-B159-95C4571E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09A3864-88D9-45E3-8658-97CD9F44A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B05BAE6-86A0-47CC-A5A6-1BDE1D550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A6DD-5D43-4CDC-9139-8A7704572578}" type="datetimeFigureOut">
              <a:rPr lang="hu-HU" smtClean="0"/>
              <a:t>2021. 04. 27.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5D4276C-8072-4A46-B74D-35C5F5E01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36069B8-87F1-4AED-9652-5214A2057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AD4F-468E-414D-A2E8-977E843619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416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1E9521-CD60-4033-A58B-D81BCD324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0CF0A13-C0B6-459B-88BC-75A7500D34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ECD9483-3399-4096-81E2-1DC481E7F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9B8BE9A-4930-4313-92B4-EE267B9E8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A6DD-5D43-4CDC-9139-8A7704572578}" type="datetimeFigureOut">
              <a:rPr lang="hu-HU" smtClean="0"/>
              <a:t>2021. 04. 27.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800D9CD-0D0E-4C2B-A2FE-57B2678D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2F6B1AC-8E56-46B7-B73D-8F6D9C5A9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AD4F-468E-414D-A2E8-977E843619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821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67374C-B405-41D8-9CBA-B817CFCE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5D09683-6FB7-48A5-9CE8-594EEB1FA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941E971-5781-428C-9B87-E315293E8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713849BE-83D3-4A72-8CD7-B90CB19D1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8BD849A1-34B0-4DAB-A45B-AF4C4723E5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758A8472-42BE-4D7C-816B-65BBBEEF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A6DD-5D43-4CDC-9139-8A7704572578}" type="datetimeFigureOut">
              <a:rPr lang="hu-HU" smtClean="0"/>
              <a:t>2021. 04. 27.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BF69B6E1-068B-451E-B6C6-9864FA28D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97CB8A4C-AF61-4661-99F2-40B15E6D7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AD4F-468E-414D-A2E8-977E843619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882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63B8ED-6C50-4CD3-8EFB-F724BB26B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09436885-1137-4946-A5AE-CF8DED90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A6DD-5D43-4CDC-9139-8A7704572578}" type="datetimeFigureOut">
              <a:rPr lang="hu-HU" smtClean="0"/>
              <a:t>2021. 04. 27.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8D2399B-AEBC-4869-BDF3-D80CC0683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E281D54-7B44-4C77-94A8-1838FB0E4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AD4F-468E-414D-A2E8-977E843619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84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11414030-A0E7-4213-9877-60691A159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A6DD-5D43-4CDC-9139-8A7704572578}" type="datetimeFigureOut">
              <a:rPr lang="hu-HU" smtClean="0"/>
              <a:t>2021. 04. 27.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64E87D04-CD8B-4A09-8E26-02A50A87C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E0BCBA7-7AFA-476B-B99B-82A1B72E0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AD4F-468E-414D-A2E8-977E843619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946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BF7161-4F64-4A36-B8D8-B1E9DCD03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64C3CE-1578-45E4-BD75-BD146EBD3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E7065E1-D837-49AC-9FF0-3347ABBBF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35FF981-DD55-4179-A37C-E192B6435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A6DD-5D43-4CDC-9139-8A7704572578}" type="datetimeFigureOut">
              <a:rPr lang="hu-HU" smtClean="0"/>
              <a:t>2021. 04. 27.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58C3AFE-0DD4-4D0C-966F-BF83F22E3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C5FDE18-43A7-43D6-BF08-8D0B7FA0B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AD4F-468E-414D-A2E8-977E843619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453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2EFEAC6-8624-4FD7-8AB4-C7F919F33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75324664-256A-45BD-96B3-ECD0C7850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087250C-CF6B-4CD8-904C-4E73119E6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CD928AB-5A1E-4F1B-80ED-543C3CCD9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A6DD-5D43-4CDC-9139-8A7704572578}" type="datetimeFigureOut">
              <a:rPr lang="hu-HU" smtClean="0"/>
              <a:t>2021. 04. 27.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A48626E-392E-4BDD-B94C-CA2B9C7BA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F742AEE-7388-42F9-881A-6A7B478B4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AD4F-468E-414D-A2E8-977E843619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021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6F9B3ED4-6548-48E9-A02F-CF16C6EB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444AFF0-1C91-45EE-AE28-1CD3DE499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7D66266-8F64-4141-83D4-30300BBAD9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9A6DD-5D43-4CDC-9139-8A7704572578}" type="datetimeFigureOut">
              <a:rPr lang="hu-HU" smtClean="0"/>
              <a:t>2021. 04. 27.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2487D59-ED6B-42FD-A118-7F08811E0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59737C8-DD21-45CF-883B-1CE25A2CA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1AD4F-468E-414D-A2E8-977E843619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266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jpeg"/><Relationship Id="rId7" Type="http://schemas.openxmlformats.org/officeDocument/2006/relationships/image" Target="../media/image21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image" Target="../media/image12.png"/><Relationship Id="rId4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25.jpeg"/><Relationship Id="rId4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5.jpeg"/><Relationship Id="rId7" Type="http://schemas.openxmlformats.org/officeDocument/2006/relationships/image" Target="../media/image26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29.jpeg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5.jpeg"/><Relationship Id="rId4" Type="http://schemas.openxmlformats.org/officeDocument/2006/relationships/slide" Target="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apps.org/watch?v=pfxz9obgk21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image" Target="../media/image11.jpeg"/><Relationship Id="rId10" Type="http://schemas.openxmlformats.org/officeDocument/2006/relationships/image" Target="../media/image26.svg"/><Relationship Id="rId4" Type="http://schemas.openxmlformats.org/officeDocument/2006/relationships/slide" Target="slide19.xml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image" Target="../media/image11.jpeg"/><Relationship Id="rId4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Zdnn_rtW80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formatus.hu/vilagban/hirek/egy-csalad-vagyunk/" TargetMode="Externa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reepik.com/home" TargetMode="External"/><Relationship Id="rId5" Type="http://schemas.openxmlformats.org/officeDocument/2006/relationships/hyperlink" Target="https://unsplash.com/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s://www.youtube.com/watch?v=MlkVPcJlYSk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ép 10" descr="A képen épület, égbolt, kültéri látható&#10;&#10;Automatikusan generált leírás">
            <a:extLst>
              <a:ext uri="{FF2B5EF4-FFF2-40B4-BE49-F238E27FC236}">
                <a16:creationId xmlns:a16="http://schemas.microsoft.com/office/drawing/2014/main" id="{69302F10-9AE2-4204-B0CC-6F5897F446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15A59BC-530D-4881-A29E-CB9EE2D492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314" y="1073777"/>
            <a:ext cx="4994062" cy="4412648"/>
          </a:xfrm>
          <a:custGeom>
            <a:avLst/>
            <a:gdLst>
              <a:gd name="connsiteX0" fmla="*/ 1437823 w 4994062"/>
              <a:gd name="connsiteY0" fmla="*/ 0 h 4412648"/>
              <a:gd name="connsiteX1" fmla="*/ 3556238 w 4994062"/>
              <a:gd name="connsiteY1" fmla="*/ 0 h 4412648"/>
              <a:gd name="connsiteX2" fmla="*/ 3885668 w 4994062"/>
              <a:gd name="connsiteY2" fmla="*/ 191458 h 4412648"/>
              <a:gd name="connsiteX3" fmla="*/ 4942588 w 4994062"/>
              <a:gd name="connsiteY3" fmla="*/ 2019425 h 4412648"/>
              <a:gd name="connsiteX4" fmla="*/ 4942588 w 4994062"/>
              <a:gd name="connsiteY4" fmla="*/ 2393224 h 4412648"/>
              <a:gd name="connsiteX5" fmla="*/ 4550147 w 4994062"/>
              <a:gd name="connsiteY5" fmla="*/ 3071961 h 4412648"/>
              <a:gd name="connsiteX6" fmla="*/ 4549818 w 4994062"/>
              <a:gd name="connsiteY6" fmla="*/ 3072530 h 4412648"/>
              <a:gd name="connsiteX7" fmla="*/ 4539741 w 4994062"/>
              <a:gd name="connsiteY7" fmla="*/ 3072530 h 4412648"/>
              <a:gd name="connsiteX8" fmla="*/ 3588169 w 4994062"/>
              <a:gd name="connsiteY8" fmla="*/ 3072530 h 4412648"/>
              <a:gd name="connsiteX9" fmla="*/ 3432811 w 4994062"/>
              <a:gd name="connsiteY9" fmla="*/ 3158889 h 4412648"/>
              <a:gd name="connsiteX10" fmla="*/ 2889055 w 4994062"/>
              <a:gd name="connsiteY10" fmla="*/ 4089642 h 4412648"/>
              <a:gd name="connsiteX11" fmla="*/ 2889055 w 4994062"/>
              <a:gd name="connsiteY11" fmla="*/ 4268756 h 4412648"/>
              <a:gd name="connsiteX12" fmla="*/ 2957025 w 4994062"/>
              <a:gd name="connsiteY12" fmla="*/ 4385100 h 4412648"/>
              <a:gd name="connsiteX13" fmla="*/ 2973119 w 4994062"/>
              <a:gd name="connsiteY13" fmla="*/ 4412648 h 4412648"/>
              <a:gd name="connsiteX14" fmla="*/ 2913734 w 4994062"/>
              <a:gd name="connsiteY14" fmla="*/ 4412648 h 4412648"/>
              <a:gd name="connsiteX15" fmla="*/ 1437823 w 4994062"/>
              <a:gd name="connsiteY15" fmla="*/ 4412648 h 4412648"/>
              <a:gd name="connsiteX16" fmla="*/ 1112968 w 4994062"/>
              <a:gd name="connsiteY16" fmla="*/ 4221190 h 4412648"/>
              <a:gd name="connsiteX17" fmla="*/ 51474 w 4994062"/>
              <a:gd name="connsiteY17" fmla="*/ 2393224 h 4412648"/>
              <a:gd name="connsiteX18" fmla="*/ 51474 w 4994062"/>
              <a:gd name="connsiteY18" fmla="*/ 2019425 h 4412648"/>
              <a:gd name="connsiteX19" fmla="*/ 1112968 w 4994062"/>
              <a:gd name="connsiteY19" fmla="*/ 191458 h 4412648"/>
              <a:gd name="connsiteX20" fmla="*/ 1437823 w 4994062"/>
              <a:gd name="connsiteY20" fmla="*/ 0 h 441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94062" h="4412648">
                <a:moveTo>
                  <a:pt x="1437823" y="0"/>
                </a:moveTo>
                <a:cubicBezTo>
                  <a:pt x="1437823" y="0"/>
                  <a:pt x="1437823" y="0"/>
                  <a:pt x="3556238" y="0"/>
                </a:cubicBezTo>
                <a:cubicBezTo>
                  <a:pt x="3693500" y="0"/>
                  <a:pt x="3817038" y="72936"/>
                  <a:pt x="3885668" y="191458"/>
                </a:cubicBezTo>
                <a:cubicBezTo>
                  <a:pt x="3885668" y="191458"/>
                  <a:pt x="3885668" y="191458"/>
                  <a:pt x="4942588" y="2019425"/>
                </a:cubicBezTo>
                <a:cubicBezTo>
                  <a:pt x="5011220" y="2133388"/>
                  <a:pt x="5011220" y="2279261"/>
                  <a:pt x="4942588" y="2393224"/>
                </a:cubicBezTo>
                <a:cubicBezTo>
                  <a:pt x="4942588" y="2393224"/>
                  <a:pt x="4942588" y="2393224"/>
                  <a:pt x="4550147" y="3071961"/>
                </a:cubicBezTo>
                <a:lnTo>
                  <a:pt x="4549818" y="3072530"/>
                </a:lnTo>
                <a:lnTo>
                  <a:pt x="4539741" y="3072530"/>
                </a:lnTo>
                <a:cubicBezTo>
                  <a:pt x="4403802" y="3072530"/>
                  <a:pt x="4131924" y="3072530"/>
                  <a:pt x="3588169" y="3072530"/>
                </a:cubicBezTo>
                <a:cubicBezTo>
                  <a:pt x="3529910" y="3072530"/>
                  <a:pt x="3458704" y="3110912"/>
                  <a:pt x="3432811" y="3158889"/>
                </a:cubicBezTo>
                <a:cubicBezTo>
                  <a:pt x="3432811" y="3158889"/>
                  <a:pt x="3432811" y="3158889"/>
                  <a:pt x="2889055" y="4089642"/>
                </a:cubicBezTo>
                <a:cubicBezTo>
                  <a:pt x="2859925" y="4140817"/>
                  <a:pt x="2859925" y="4217580"/>
                  <a:pt x="2889055" y="4268756"/>
                </a:cubicBezTo>
                <a:cubicBezTo>
                  <a:pt x="2889055" y="4268756"/>
                  <a:pt x="2889055" y="4268756"/>
                  <a:pt x="2957025" y="4385100"/>
                </a:cubicBezTo>
                <a:lnTo>
                  <a:pt x="2973119" y="4412648"/>
                </a:lnTo>
                <a:lnTo>
                  <a:pt x="2913734" y="4412648"/>
                </a:lnTo>
                <a:cubicBezTo>
                  <a:pt x="2599952" y="4412648"/>
                  <a:pt x="2132928" y="4412648"/>
                  <a:pt x="1437823" y="4412648"/>
                </a:cubicBezTo>
                <a:cubicBezTo>
                  <a:pt x="1305136" y="4412648"/>
                  <a:pt x="1177025" y="4339712"/>
                  <a:pt x="1112968" y="4221190"/>
                </a:cubicBezTo>
                <a:cubicBezTo>
                  <a:pt x="1112968" y="4221190"/>
                  <a:pt x="1112968" y="4221190"/>
                  <a:pt x="51474" y="2393224"/>
                </a:cubicBezTo>
                <a:cubicBezTo>
                  <a:pt x="-17158" y="2279261"/>
                  <a:pt x="-17158" y="2133388"/>
                  <a:pt x="51474" y="2019425"/>
                </a:cubicBezTo>
                <a:cubicBezTo>
                  <a:pt x="51474" y="2019425"/>
                  <a:pt x="51474" y="2019425"/>
                  <a:pt x="1112968" y="191458"/>
                </a:cubicBezTo>
                <a:cubicBezTo>
                  <a:pt x="1177025" y="72936"/>
                  <a:pt x="1305136" y="0"/>
                  <a:pt x="143782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AD1FB46-FA09-4625-AA6B-5F7B082BE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1912" y="1874520"/>
            <a:ext cx="3447288" cy="1792224"/>
          </a:xfrm>
        </p:spPr>
        <p:txBody>
          <a:bodyPr anchor="b">
            <a:normAutofit/>
          </a:bodyPr>
          <a:lstStyle/>
          <a:p>
            <a:pPr algn="l"/>
            <a:r>
              <a:rPr lang="hu-HU" sz="4400">
                <a:solidFill>
                  <a:schemeClr val="bg1"/>
                </a:solidFill>
              </a:rPr>
              <a:t>FFFF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5E816B0-A826-4F6C-B444-91E42AB2A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8959" y="1127731"/>
            <a:ext cx="2143461" cy="1877400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Kép 12" descr="A képen épület, talaj, kültéri, út látható&#10;&#10;Automatikusan generált leírás">
            <a:extLst>
              <a:ext uri="{FF2B5EF4-FFF2-40B4-BE49-F238E27FC236}">
                <a16:creationId xmlns:a16="http://schemas.microsoft.com/office/drawing/2014/main" id="{642C9020-81B4-4CE4-AC25-16BE44682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5911" y="1212647"/>
            <a:ext cx="1949559" cy="1707568"/>
          </a:xfrm>
          <a:custGeom>
            <a:avLst/>
            <a:gdLst/>
            <a:ahLst/>
            <a:cxnLst/>
            <a:rect l="l" t="t" r="r" b="b"/>
            <a:pathLst>
              <a:path w="1949559" h="1707568">
                <a:moveTo>
                  <a:pt x="556214" y="0"/>
                </a:moveTo>
                <a:cubicBezTo>
                  <a:pt x="1395218" y="0"/>
                  <a:pt x="1395218" y="0"/>
                  <a:pt x="1395218" y="0"/>
                </a:cubicBezTo>
                <a:cubicBezTo>
                  <a:pt x="1437667" y="0"/>
                  <a:pt x="1492603" y="29611"/>
                  <a:pt x="1515075" y="66625"/>
                </a:cubicBezTo>
                <a:cubicBezTo>
                  <a:pt x="1934577" y="784692"/>
                  <a:pt x="1934577" y="784692"/>
                  <a:pt x="1934577" y="784692"/>
                </a:cubicBezTo>
                <a:cubicBezTo>
                  <a:pt x="1954553" y="824174"/>
                  <a:pt x="1954553" y="883396"/>
                  <a:pt x="1934577" y="922877"/>
                </a:cubicBezTo>
                <a:cubicBezTo>
                  <a:pt x="1515075" y="1640944"/>
                  <a:pt x="1515075" y="1640944"/>
                  <a:pt x="1515075" y="1640944"/>
                </a:cubicBezTo>
                <a:cubicBezTo>
                  <a:pt x="1492603" y="1677958"/>
                  <a:pt x="1437667" y="1707568"/>
                  <a:pt x="1395218" y="1707568"/>
                </a:cubicBezTo>
                <a:lnTo>
                  <a:pt x="556214" y="1707568"/>
                </a:lnTo>
                <a:cubicBezTo>
                  <a:pt x="511268" y="1707568"/>
                  <a:pt x="456334" y="1677958"/>
                  <a:pt x="436357" y="1640944"/>
                </a:cubicBezTo>
                <a:cubicBezTo>
                  <a:pt x="16856" y="922877"/>
                  <a:pt x="16856" y="922877"/>
                  <a:pt x="16856" y="922877"/>
                </a:cubicBezTo>
                <a:cubicBezTo>
                  <a:pt x="-5618" y="883396"/>
                  <a:pt x="-5618" y="824174"/>
                  <a:pt x="16856" y="784692"/>
                </a:cubicBezTo>
                <a:cubicBezTo>
                  <a:pt x="436357" y="66625"/>
                  <a:pt x="436357" y="66625"/>
                  <a:pt x="436357" y="66625"/>
                </a:cubicBezTo>
                <a:cubicBezTo>
                  <a:pt x="456334" y="29611"/>
                  <a:pt x="511268" y="0"/>
                  <a:pt x="556214" y="0"/>
                </a:cubicBezTo>
                <a:close/>
              </a:path>
            </a:pathLst>
          </a:custGeom>
          <a:ln w="79375">
            <a:noFill/>
          </a:ln>
        </p:spPr>
      </p:pic>
      <p:sp>
        <p:nvSpPr>
          <p:cNvPr id="4" name="Hatszög 3">
            <a:extLst>
              <a:ext uri="{FF2B5EF4-FFF2-40B4-BE49-F238E27FC236}">
                <a16:creationId xmlns:a16="http://schemas.microsoft.com/office/drawing/2014/main" id="{47F270C4-9442-4075-8E27-93705D7EF728}"/>
              </a:ext>
            </a:extLst>
          </p:cNvPr>
          <p:cNvSpPr/>
          <p:nvPr/>
        </p:nvSpPr>
        <p:spPr>
          <a:xfrm>
            <a:off x="581524" y="944009"/>
            <a:ext cx="5174329" cy="4672184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9E7A3B0-8177-473E-B1D0-59D0661DCB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0521" y="4146804"/>
            <a:ext cx="2527006" cy="221333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Kép 14" descr="A képen csengő, épület, tégla, kő látható&#10;&#10;Automatikusan generált leírás">
            <a:extLst>
              <a:ext uri="{FF2B5EF4-FFF2-40B4-BE49-F238E27FC236}">
                <a16:creationId xmlns:a16="http://schemas.microsoft.com/office/drawing/2014/main" id="{F9896DB9-E6B6-4A24-A365-DC9E493D3F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4820" y="4246417"/>
            <a:ext cx="2298408" cy="2013116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sp>
        <p:nvSpPr>
          <p:cNvPr id="3" name="Alcím 2">
            <a:extLst>
              <a:ext uri="{FF2B5EF4-FFF2-40B4-BE49-F238E27FC236}">
                <a16:creationId xmlns:a16="http://schemas.microsoft.com/office/drawing/2014/main" id="{76E9D5B8-0F05-4028-B9AB-07EC07282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555" y="2642593"/>
            <a:ext cx="4250265" cy="1554017"/>
          </a:xfrm>
        </p:spPr>
        <p:txBody>
          <a:bodyPr anchor="t">
            <a:normAutofit/>
          </a:bodyPr>
          <a:lstStyle/>
          <a:p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A protestánsok küzdelmei</a:t>
            </a:r>
          </a:p>
        </p:txBody>
      </p:sp>
    </p:spTree>
    <p:extLst>
      <p:ext uri="{BB962C8B-B14F-4D97-AF65-F5344CB8AC3E}">
        <p14:creationId xmlns:p14="http://schemas.microsoft.com/office/powerpoint/2010/main" val="249014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épület, talaj, kültéri, út látható&#10;&#10;Automatikusan generált leírás">
            <a:extLst>
              <a:ext uri="{FF2B5EF4-FFF2-40B4-BE49-F238E27FC236}">
                <a16:creationId xmlns:a16="http://schemas.microsoft.com/office/drawing/2014/main" id="{81B7E4F0-F47E-45B9-AA2F-13FD51F022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9C0DA13-D1C3-494B-9896-80CA947AF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6223817" cy="472627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u-H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„…legyen szabad ugyanazon nem katolikusoknak, vagyis az ágostai és a helvét hitvallásúaknak… magán imaházakat oly módon felépíteni, hogy ezeknek se tornyuk, se harangjuk, se közútról nyíló bejáratuk – olyan, mint a nyilvános templomoknak van – ne legyen…”</a:t>
            </a:r>
            <a:br>
              <a:rPr lang="hu-H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József által kiadott Türelmi rendelet (részlet)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5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 descr="A képen kültéri, épület, fa, égbolt látható&#10;&#10;Automatikusan generált leírás">
            <a:hlinkClick r:id="rId2" action="ppaction://hlinksldjump"/>
            <a:extLst>
              <a:ext uri="{FF2B5EF4-FFF2-40B4-BE49-F238E27FC236}">
                <a16:creationId xmlns:a16="http://schemas.microsoft.com/office/drawing/2014/main" id="{8E14C824-D011-43A6-9285-9018BD88EE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4" r="843" b="-5"/>
          <a:stretch/>
        </p:blipFill>
        <p:spPr>
          <a:xfrm>
            <a:off x="5498278" y="1301313"/>
            <a:ext cx="2888477" cy="252994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15" name="Kép 14" descr="A képen csengő, épület, tégla, kő látható&#10;&#10;Automatikusan generált leírás">
            <a:hlinkClick r:id="rId4" action="ppaction://hlinksldjump"/>
            <a:extLst>
              <a:ext uri="{FF2B5EF4-FFF2-40B4-BE49-F238E27FC236}">
                <a16:creationId xmlns:a16="http://schemas.microsoft.com/office/drawing/2014/main" id="{F9896DB9-E6B6-4A24-A365-DC9E493D3F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24" r="-2" b="28968"/>
          <a:stretch/>
        </p:blipFill>
        <p:spPr>
          <a:xfrm>
            <a:off x="2" y="1"/>
            <a:ext cx="6948167" cy="2456679"/>
          </a:xfrm>
          <a:custGeom>
            <a:avLst/>
            <a:gdLst/>
            <a:ahLst/>
            <a:cxnLst/>
            <a:rect l="l" t="t" r="r" b="b"/>
            <a:pathLst>
              <a:path w="6948167" h="2456679">
                <a:moveTo>
                  <a:pt x="6948167" y="603033"/>
                </a:moveTo>
                <a:lnTo>
                  <a:pt x="6948167" y="617220"/>
                </a:lnTo>
                <a:lnTo>
                  <a:pt x="6946213" y="610127"/>
                </a:lnTo>
                <a:close/>
                <a:moveTo>
                  <a:pt x="0" y="0"/>
                </a:moveTo>
                <a:lnTo>
                  <a:pt x="6766605" y="0"/>
                </a:lnTo>
                <a:lnTo>
                  <a:pt x="6638979" y="219780"/>
                </a:lnTo>
                <a:cubicBezTo>
                  <a:pt x="5552228" y="2091240"/>
                  <a:pt x="5552228" y="2091240"/>
                  <a:pt x="5552228" y="2091240"/>
                </a:cubicBezTo>
                <a:cubicBezTo>
                  <a:pt x="5429962" y="2317464"/>
                  <a:pt x="5185434" y="2456679"/>
                  <a:pt x="4932171" y="2456679"/>
                </a:cubicBezTo>
                <a:cubicBezTo>
                  <a:pt x="888708" y="2456679"/>
                  <a:pt x="888708" y="2456679"/>
                  <a:pt x="888708" y="2456679"/>
                </a:cubicBezTo>
                <a:cubicBezTo>
                  <a:pt x="626713" y="2456679"/>
                  <a:pt x="390917" y="2317464"/>
                  <a:pt x="259919" y="2091240"/>
                </a:cubicBezTo>
                <a:cubicBezTo>
                  <a:pt x="196877" y="1982206"/>
                  <a:pt x="135804" y="1876580"/>
                  <a:pt x="76640" y="1774254"/>
                </a:cubicBezTo>
                <a:lnTo>
                  <a:pt x="0" y="1641704"/>
                </a:lnTo>
                <a:close/>
              </a:path>
            </a:pathLst>
          </a:custGeom>
        </p:spPr>
      </p:pic>
      <p:pic>
        <p:nvPicPr>
          <p:cNvPr id="9" name="Kép 8" descr="A képen szöveg, kültéri, égbolt, út látható&#10;&#10;Automatikusan generált leírás">
            <a:hlinkClick r:id="rId6" action="ppaction://hlinksldjump"/>
            <a:extLst>
              <a:ext uri="{FF2B5EF4-FFF2-40B4-BE49-F238E27FC236}">
                <a16:creationId xmlns:a16="http://schemas.microsoft.com/office/drawing/2014/main" id="{A1859E5D-B0DA-4DEB-904A-4C8275071B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5" r="-2" b="11388"/>
          <a:stretch/>
        </p:blipFill>
        <p:spPr>
          <a:xfrm>
            <a:off x="2" y="2619612"/>
            <a:ext cx="7676573" cy="4238389"/>
          </a:xfrm>
          <a:custGeom>
            <a:avLst/>
            <a:gdLst/>
            <a:ahLst/>
            <a:cxnLst/>
            <a:rect l="l" t="t" r="r" b="b"/>
            <a:pathLst>
              <a:path w="7676573" h="4238389">
                <a:moveTo>
                  <a:pt x="6948167" y="1839459"/>
                </a:moveTo>
                <a:lnTo>
                  <a:pt x="6948167" y="1853646"/>
                </a:lnTo>
                <a:lnTo>
                  <a:pt x="6946213" y="1846552"/>
                </a:lnTo>
                <a:close/>
                <a:moveTo>
                  <a:pt x="888708" y="0"/>
                </a:moveTo>
                <a:cubicBezTo>
                  <a:pt x="888708" y="0"/>
                  <a:pt x="888708" y="0"/>
                  <a:pt x="4932171" y="0"/>
                </a:cubicBezTo>
                <a:cubicBezTo>
                  <a:pt x="5185434" y="0"/>
                  <a:pt x="5429962" y="139215"/>
                  <a:pt x="5552228" y="365439"/>
                </a:cubicBezTo>
                <a:cubicBezTo>
                  <a:pt x="5552228" y="365439"/>
                  <a:pt x="5552228" y="365439"/>
                  <a:pt x="7578324" y="3854515"/>
                </a:cubicBezTo>
                <a:cubicBezTo>
                  <a:pt x="7643823" y="3963277"/>
                  <a:pt x="7676573" y="4087266"/>
                  <a:pt x="7676573" y="4211255"/>
                </a:cubicBezTo>
                <a:lnTo>
                  <a:pt x="7672952" y="4238389"/>
                </a:lnTo>
                <a:lnTo>
                  <a:pt x="0" y="4238389"/>
                </a:lnTo>
                <a:lnTo>
                  <a:pt x="0" y="814976"/>
                </a:lnTo>
                <a:lnTo>
                  <a:pt x="76640" y="682425"/>
                </a:lnTo>
                <a:cubicBezTo>
                  <a:pt x="135804" y="580099"/>
                  <a:pt x="196877" y="474473"/>
                  <a:pt x="259919" y="365439"/>
                </a:cubicBezTo>
                <a:cubicBezTo>
                  <a:pt x="390917" y="139215"/>
                  <a:pt x="626713" y="0"/>
                  <a:pt x="888708" y="0"/>
                </a:cubicBezTo>
                <a:close/>
              </a:path>
            </a:pathLst>
          </a:custGeom>
        </p:spPr>
      </p:pic>
      <p:sp>
        <p:nvSpPr>
          <p:cNvPr id="4" name="Alcím 3">
            <a:extLst>
              <a:ext uri="{FF2B5EF4-FFF2-40B4-BE49-F238E27FC236}">
                <a16:creationId xmlns:a16="http://schemas.microsoft.com/office/drawing/2014/main" id="{17829FD9-97A5-4DBF-B385-C9617EE8D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29886" y="4905356"/>
            <a:ext cx="4165290" cy="617620"/>
          </a:xfrm>
        </p:spPr>
        <p:txBody>
          <a:bodyPr vert="horz" lIns="91440" tIns="45720" rIns="91440" bIns="45720" rtlCol="0">
            <a:noAutofit/>
          </a:bodyPr>
          <a:lstStyle/>
          <a:p>
            <a:pPr algn="r"/>
            <a:r>
              <a:rPr lang="en-US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Válassz</a:t>
            </a:r>
            <a:r>
              <a:rPr lang="en-US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egyet</a:t>
            </a:r>
            <a:r>
              <a:rPr lang="en-US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közülük</a:t>
            </a:r>
            <a:r>
              <a:rPr lang="en-US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amelyikkel</a:t>
            </a:r>
            <a:r>
              <a:rPr lang="en-US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először</a:t>
            </a:r>
            <a:r>
              <a:rPr lang="en-US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szeretnél</a:t>
            </a:r>
            <a:r>
              <a:rPr lang="en-US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foglalkozni</a:t>
            </a:r>
            <a:r>
              <a:rPr lang="en-US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kattints</a:t>
            </a:r>
            <a:r>
              <a:rPr lang="en-US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képére</a:t>
            </a:r>
            <a:r>
              <a:rPr lang="en-US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továbblépéshez</a:t>
            </a:r>
            <a:r>
              <a:rPr lang="en-US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Alcím 3">
            <a:extLst>
              <a:ext uri="{FF2B5EF4-FFF2-40B4-BE49-F238E27FC236}">
                <a16:creationId xmlns:a16="http://schemas.microsoft.com/office/drawing/2014/main" id="{40D48E4F-C4C6-48B9-935E-80818AFDD05A}"/>
              </a:ext>
            </a:extLst>
          </p:cNvPr>
          <p:cNvSpPr txBox="1">
            <a:spLocks/>
          </p:cNvSpPr>
          <p:nvPr/>
        </p:nvSpPr>
        <p:spPr>
          <a:xfrm>
            <a:off x="7128933" y="227397"/>
            <a:ext cx="4782883" cy="37350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Három jelképen keresztül </a:t>
            </a:r>
          </a:p>
          <a:p>
            <a:pPr algn="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érthető meg az, hogy </a:t>
            </a:r>
          </a:p>
          <a:p>
            <a:pPr algn="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mit is jelentett </a:t>
            </a:r>
          </a:p>
          <a:p>
            <a:pPr algn="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 Türelmi rendelet </a:t>
            </a:r>
          </a:p>
          <a:p>
            <a:pPr algn="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 protestánsok </a:t>
            </a:r>
          </a:p>
          <a:p>
            <a:pPr algn="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számára: </a:t>
            </a:r>
          </a:p>
          <a:p>
            <a:pPr algn="r"/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főút, harang, torony.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768BF2B7-1875-468F-9A5B-F6F70CBF58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6598" y="5214166"/>
            <a:ext cx="1391836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4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0DD76A8-D3CD-41C9-93D2-B2829596E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6084" y="829798"/>
            <a:ext cx="3689091" cy="1960157"/>
          </a:xfrm>
        </p:spPr>
        <p:txBody>
          <a:bodyPr>
            <a:normAutofit/>
          </a:bodyPr>
          <a:lstStyle/>
          <a:p>
            <a:pPr algn="r"/>
            <a:r>
              <a:rPr lang="hu-HU" sz="5400" dirty="0">
                <a:latin typeface="Arial" panose="020B0604020202020204" pitchFamily="34" charset="0"/>
                <a:cs typeface="Arial" panose="020B0604020202020204" pitchFamily="34" charset="0"/>
              </a:rPr>
              <a:t>A főút</a:t>
            </a:r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 descr="A képen szöveg, kültéri, égbolt, út látható&#10;&#10;Automatikusan generált leírás">
            <a:extLst>
              <a:ext uri="{FF2B5EF4-FFF2-40B4-BE49-F238E27FC236}">
                <a16:creationId xmlns:a16="http://schemas.microsoft.com/office/drawing/2014/main" id="{FB829E4C-9FAC-437B-A4DB-68D2E34357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6" b="-1"/>
          <a:stretch/>
        </p:blipFill>
        <p:spPr>
          <a:xfrm>
            <a:off x="20" y="10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7A095B-7325-4D0F-B88F-8A188B0AD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6085" y="3236181"/>
            <a:ext cx="3689091" cy="219551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Ebben az időben a főút, amin az uralkodó szerint mindenkinek járni kellett, a katolikus vallás volt. A protestáns vallások csak mellékutak lehettek.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6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7A095B-7325-4D0F-B88F-8A188B0AD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226" y="1617681"/>
            <a:ext cx="3964512" cy="4969387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küzdelmek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közepette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mindig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megjelentek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különböző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törvények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rendeletek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amelyek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kivívták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szabad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vallásgyakorlatot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1606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ban 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Bocskai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szabadságharcot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lezáró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bécsi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béke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engedélyezi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nemesek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városok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végváriak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számára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hogy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szabadon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gyakorolják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vallásukat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" name="Kép 2" descr="A képen szöveg, kültéri, égbolt, út látható&#10;&#10;Automatikusan generált leírás">
            <a:extLst>
              <a:ext uri="{FF2B5EF4-FFF2-40B4-BE49-F238E27FC236}">
                <a16:creationId xmlns:a16="http://schemas.microsoft.com/office/drawing/2014/main" id="{70C7700D-0D98-4E22-9DA8-C5F0151BF7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r="21464"/>
          <a:stretch/>
        </p:blipFill>
        <p:spPr>
          <a:xfrm>
            <a:off x="4436533" y="0"/>
            <a:ext cx="7755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6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8CE43CE-9423-4F46-863A-2384C1906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24" y="4436822"/>
            <a:ext cx="9080075" cy="2206692"/>
          </a:xfrm>
        </p:spPr>
        <p:txBody>
          <a:bodyPr anchor="t">
            <a:normAutofit fontScale="90000"/>
          </a:bodyPr>
          <a:lstStyle/>
          <a:p>
            <a: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  <a:t>Válaszd ki a következő szimbólumot, amellyel foglalkozni szeretnél és kattints a képre a továbblépéshez! </a:t>
            </a:r>
            <a:b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  <a:t>Ha már mind a három szimbólumot ismered, akkor kattints a pipára!</a:t>
            </a:r>
          </a:p>
        </p:txBody>
      </p:sp>
      <p:pic>
        <p:nvPicPr>
          <p:cNvPr id="7" name="Kép 6" descr="A képen csengő, épület, tégla, kő látható&#10;&#10;Automatikusan generált leírás">
            <a:hlinkClick r:id="rId2" action="ppaction://hlinksldjump"/>
            <a:extLst>
              <a:ext uri="{FF2B5EF4-FFF2-40B4-BE49-F238E27FC236}">
                <a16:creationId xmlns:a16="http://schemas.microsoft.com/office/drawing/2014/main" id="{45751854-BDE5-4C3D-9522-E1381AD49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4571980" cy="4224518"/>
          </a:xfrm>
          <a:prstGeom prst="rect">
            <a:avLst/>
          </a:prstGeom>
        </p:spPr>
      </p:pic>
      <p:pic>
        <p:nvPicPr>
          <p:cNvPr id="5" name="Tartalom helye 4" descr="A képen épület, kültéri, égbolt látható&#10;&#10;Automatikusan generált leírás">
            <a:hlinkClick r:id="rId4" action="ppaction://hlinksldjump"/>
            <a:extLst>
              <a:ext uri="{FF2B5EF4-FFF2-40B4-BE49-F238E27FC236}">
                <a16:creationId xmlns:a16="http://schemas.microsoft.com/office/drawing/2014/main" id="{DCE8229A-BD1D-4A8C-B7FE-07C2CB7192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7344" y="10"/>
            <a:ext cx="7534656" cy="422670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4469D90-62FA-49B2-981E-5305361D5A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2370" y="4592474"/>
            <a:ext cx="1128382" cy="847206"/>
            <a:chOff x="8183879" y="1000124"/>
            <a:chExt cx="1562267" cy="1172973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81E6897-9689-4C48-ADC3-9F41AAE3A9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404E145C-C4EA-4DED-B029-22B811FCEB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2" name="Ábra 11" descr="Pajzs, rajta egy pipa egyszínű kitöltéssel">
            <a:hlinkClick r:id="rId6" action="ppaction://hlinksldjump"/>
            <a:extLst>
              <a:ext uri="{FF2B5EF4-FFF2-40B4-BE49-F238E27FC236}">
                <a16:creationId xmlns:a16="http://schemas.microsoft.com/office/drawing/2014/main" id="{34C8D84D-99F0-4B22-90B1-CC0BF49F5D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697392" y="55914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0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4B7B906F-EE93-4F58-A93D-B2A562753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386" y="423332"/>
            <a:ext cx="3821176" cy="172720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hu-HU" sz="5400" dirty="0">
                <a:latin typeface="Arial" panose="020B0604020202020204" pitchFamily="34" charset="0"/>
                <a:cs typeface="Arial" panose="020B0604020202020204" pitchFamily="34" charset="0"/>
              </a:rPr>
              <a:t>A harang</a:t>
            </a:r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4CEE80B0-0B17-4EEE-8C5D-98CBBF468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8932" y="3089240"/>
            <a:ext cx="4792135" cy="2481827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harang hangja messze zeng, hívogat istentiszteletre, figyelmeztet a veszélyre. Azért tiltották a katolikusok, hogy a protestánsoknak harangja legyen, hogy ne jusson messzire a hívogatásuk, a figyelmeztetésük.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artalom helye 4" descr="A képen csengő, épület, tégla, kő látható&#10;&#10;Automatikusan generált leírás">
            <a:extLst>
              <a:ext uri="{FF2B5EF4-FFF2-40B4-BE49-F238E27FC236}">
                <a16:creationId xmlns:a16="http://schemas.microsoft.com/office/drawing/2014/main" id="{4AE1015B-61D2-434B-993D-F19385D146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42305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Tartalom helye 4" descr="A képen csengő, épület, tégla, kő látható&#10;&#10;Automatikusan generált leírás">
            <a:extLst>
              <a:ext uri="{FF2B5EF4-FFF2-40B4-BE49-F238E27FC236}">
                <a16:creationId xmlns:a16="http://schemas.microsoft.com/office/drawing/2014/main" id="{0FA9D389-374B-4A41-B561-3A9A71388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8642" y="-1"/>
            <a:ext cx="6423053" cy="685800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CE485F9-FA66-4562-8258-C86230E59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148" y="592666"/>
            <a:ext cx="5136346" cy="567266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ellenreformáció következménye volt a gyászévtized is (1671–1681), amelyben a protestáns lelkészeket gályarabságra vitték. Ebben a helyzetben nem lehetett</a:t>
            </a:r>
            <a:b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szabadságról beszélni. Hiszen sokan félelemből döntöttek a régi vallás mellett. Többen inkább a szenvedést, az üldöztetést, a bujdosást, a száműzetést vállalták, csak hogy gyakorolhassák hitüket.</a:t>
            </a:r>
            <a:b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17. század végén megjelenő rendelet engedélyezi a nagyobb városokban, hogy közösen összegyűljenek istentiszteletre, de másutt csak egyénileg gyakorolhatták hitüket.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7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A2D648-A4B4-41BB-B5AC-1C78FFD058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C28718-BE9D-4F87-9082-4AEFB2788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546" y="551156"/>
            <a:ext cx="4657188" cy="2090442"/>
          </a:xfrm>
        </p:spPr>
        <p:txBody>
          <a:bodyPr anchor="b">
            <a:noAutofit/>
          </a:bodyPr>
          <a:lstStyle/>
          <a:p>
            <a:pPr marL="0" indent="0">
              <a:buNone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18. században a Rákóczi-szabadságharcot lezáró szatmári béke biztosította a katolikusok, reformátusok és evangélikusok szabad vallásgyakorlatát.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44CFE74-7EEF-4FA0-BC60-25E823D98192}"/>
              </a:ext>
            </a:extLst>
          </p:cNvPr>
          <p:cNvSpPr txBox="1"/>
          <p:nvPr/>
        </p:nvSpPr>
        <p:spPr>
          <a:xfrm>
            <a:off x="236545" y="2856973"/>
            <a:ext cx="46571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De mégsem voltak egyenlő jogaik. A vegyes házasságokat csak katolikus pap köthette, a katolikus ünnepeket meg kellett tartani, aki katolikusból protestáns hitre akart térni, súlyos büntetést kapott, a tisztségviselőknek Szűz Máriára kellett esküt tenni.</a:t>
            </a:r>
            <a:endParaRPr lang="hu-HU" sz="2400" dirty="0"/>
          </a:p>
        </p:txBody>
      </p:sp>
      <p:pic>
        <p:nvPicPr>
          <p:cNvPr id="7" name="Tartalom helye 4" descr="A képen csengő, épület, tégla, kő látható&#10;&#10;Automatikusan generált leírás">
            <a:extLst>
              <a:ext uri="{FF2B5EF4-FFF2-40B4-BE49-F238E27FC236}">
                <a16:creationId xmlns:a16="http://schemas.microsoft.com/office/drawing/2014/main" id="{47063897-1D8F-4B87-83E4-E5F45A796D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8642" y="-1"/>
            <a:ext cx="642305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3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30408B7-02B2-4EC4-8EE8-B53E74642A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épület, kültéri, égbolt látható&#10;&#10;Automatikusan generált leírás">
            <a:hlinkClick r:id="rId2" action="ppaction://hlinksldjump"/>
            <a:extLst>
              <a:ext uri="{FF2B5EF4-FFF2-40B4-BE49-F238E27FC236}">
                <a16:creationId xmlns:a16="http://schemas.microsoft.com/office/drawing/2014/main" id="{DCE8229A-BD1D-4A8C-B7FE-07C2CB7192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7534631" cy="4226709"/>
          </a:xfrm>
          <a:prstGeom prst="rect">
            <a:avLst/>
          </a:prstGeom>
        </p:spPr>
      </p:pic>
      <p:pic>
        <p:nvPicPr>
          <p:cNvPr id="4" name="Kép 3" descr="A képen épület, talaj, kültéri, út látható&#10;&#10;Automatikusan generált leírás">
            <a:hlinkClick r:id="rId4" action="ppaction://hlinksldjump"/>
            <a:extLst>
              <a:ext uri="{FF2B5EF4-FFF2-40B4-BE49-F238E27FC236}">
                <a16:creationId xmlns:a16="http://schemas.microsoft.com/office/drawing/2014/main" id="{82940A84-5C4E-40D9-A2E8-5CEE1E1519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622712" y="10"/>
            <a:ext cx="4569288" cy="422451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CA30F3A-949D-4014-A5BD-809F81E841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2370" y="4641753"/>
            <a:ext cx="1128382" cy="847206"/>
            <a:chOff x="8183879" y="1000124"/>
            <a:chExt cx="1562267" cy="1172973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486C148-F247-4847-8096-6992A8A977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F05C5920-B89E-417C-9583-B3DC913ADD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Cím 1">
            <a:extLst>
              <a:ext uri="{FF2B5EF4-FFF2-40B4-BE49-F238E27FC236}">
                <a16:creationId xmlns:a16="http://schemas.microsoft.com/office/drawing/2014/main" id="{A7F9A501-E377-4B7C-A869-6477B679A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24" y="4436822"/>
            <a:ext cx="9080075" cy="2206692"/>
          </a:xfrm>
        </p:spPr>
        <p:txBody>
          <a:bodyPr anchor="t">
            <a:normAutofit fontScale="90000"/>
          </a:bodyPr>
          <a:lstStyle/>
          <a:p>
            <a: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  <a:t>Válaszd ki a következő szimbólumot, amellyel foglalkozni szeretnél és kattints a képre a továbblépéshez! </a:t>
            </a:r>
            <a:b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  <a:t>Ha már mind a három szimbólumot ismered, akkor kattints a pipára!</a:t>
            </a:r>
          </a:p>
        </p:txBody>
      </p:sp>
      <p:pic>
        <p:nvPicPr>
          <p:cNvPr id="20" name="Ábra 19" descr="Pajzs, rajta egy pipa egyszínű kitöltéssel">
            <a:hlinkClick r:id="rId6" action="ppaction://hlinksldjump"/>
            <a:extLst>
              <a:ext uri="{FF2B5EF4-FFF2-40B4-BE49-F238E27FC236}">
                <a16:creationId xmlns:a16="http://schemas.microsoft.com/office/drawing/2014/main" id="{3681D42D-E4C4-4BD1-99DA-CB04BE27C5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697392" y="55914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2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épület, kültéri, égbolt látható&#10;&#10;Automatikusan generált leírás">
            <a:extLst>
              <a:ext uri="{FF2B5EF4-FFF2-40B4-BE49-F238E27FC236}">
                <a16:creationId xmlns:a16="http://schemas.microsoft.com/office/drawing/2014/main" id="{2A782D41-1DEC-4F37-AC6B-448F7B88B5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A7A137EF-8159-4BC4-95F7-60910E666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386" y="423332"/>
            <a:ext cx="3821176" cy="172720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hu-HU" sz="5400" dirty="0">
                <a:latin typeface="Arial" panose="020B0604020202020204" pitchFamily="34" charset="0"/>
                <a:cs typeface="Arial" panose="020B0604020202020204" pitchFamily="34" charset="0"/>
              </a:rPr>
              <a:t>A torony</a:t>
            </a:r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B8848D4-25DB-4E6E-A51C-63B196D4C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8932" y="3089240"/>
            <a:ext cx="4792135" cy="2481827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Messziről látszik, irányt mutat az útkeresőnek az Isten házához. Kimagaslik, akkor is, ha nem hivalkodó. Nem rejthető el, nem bújik meg, bátran vallja, hogy felfelé mutat.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7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ép 10" descr="A képen épület, égbolt, kültéri látható&#10;&#10;Automatikusan generált leírás">
            <a:extLst>
              <a:ext uri="{FF2B5EF4-FFF2-40B4-BE49-F238E27FC236}">
                <a16:creationId xmlns:a16="http://schemas.microsoft.com/office/drawing/2014/main" id="{69302F10-9AE2-4204-B0CC-6F5897F446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15A59BC-530D-4881-A29E-CB9EE2D492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5499" y="1073777"/>
            <a:ext cx="4994062" cy="4412648"/>
          </a:xfrm>
          <a:custGeom>
            <a:avLst/>
            <a:gdLst>
              <a:gd name="connsiteX0" fmla="*/ 1437823 w 4994062"/>
              <a:gd name="connsiteY0" fmla="*/ 0 h 4412648"/>
              <a:gd name="connsiteX1" fmla="*/ 3556238 w 4994062"/>
              <a:gd name="connsiteY1" fmla="*/ 0 h 4412648"/>
              <a:gd name="connsiteX2" fmla="*/ 3885668 w 4994062"/>
              <a:gd name="connsiteY2" fmla="*/ 191458 h 4412648"/>
              <a:gd name="connsiteX3" fmla="*/ 4942588 w 4994062"/>
              <a:gd name="connsiteY3" fmla="*/ 2019425 h 4412648"/>
              <a:gd name="connsiteX4" fmla="*/ 4942588 w 4994062"/>
              <a:gd name="connsiteY4" fmla="*/ 2393224 h 4412648"/>
              <a:gd name="connsiteX5" fmla="*/ 4550147 w 4994062"/>
              <a:gd name="connsiteY5" fmla="*/ 3071961 h 4412648"/>
              <a:gd name="connsiteX6" fmla="*/ 4549818 w 4994062"/>
              <a:gd name="connsiteY6" fmla="*/ 3072530 h 4412648"/>
              <a:gd name="connsiteX7" fmla="*/ 4539741 w 4994062"/>
              <a:gd name="connsiteY7" fmla="*/ 3072530 h 4412648"/>
              <a:gd name="connsiteX8" fmla="*/ 3588169 w 4994062"/>
              <a:gd name="connsiteY8" fmla="*/ 3072530 h 4412648"/>
              <a:gd name="connsiteX9" fmla="*/ 3432811 w 4994062"/>
              <a:gd name="connsiteY9" fmla="*/ 3158889 h 4412648"/>
              <a:gd name="connsiteX10" fmla="*/ 2889055 w 4994062"/>
              <a:gd name="connsiteY10" fmla="*/ 4089642 h 4412648"/>
              <a:gd name="connsiteX11" fmla="*/ 2889055 w 4994062"/>
              <a:gd name="connsiteY11" fmla="*/ 4268756 h 4412648"/>
              <a:gd name="connsiteX12" fmla="*/ 2957025 w 4994062"/>
              <a:gd name="connsiteY12" fmla="*/ 4385100 h 4412648"/>
              <a:gd name="connsiteX13" fmla="*/ 2973119 w 4994062"/>
              <a:gd name="connsiteY13" fmla="*/ 4412648 h 4412648"/>
              <a:gd name="connsiteX14" fmla="*/ 2913734 w 4994062"/>
              <a:gd name="connsiteY14" fmla="*/ 4412648 h 4412648"/>
              <a:gd name="connsiteX15" fmla="*/ 1437823 w 4994062"/>
              <a:gd name="connsiteY15" fmla="*/ 4412648 h 4412648"/>
              <a:gd name="connsiteX16" fmla="*/ 1112968 w 4994062"/>
              <a:gd name="connsiteY16" fmla="*/ 4221190 h 4412648"/>
              <a:gd name="connsiteX17" fmla="*/ 51474 w 4994062"/>
              <a:gd name="connsiteY17" fmla="*/ 2393224 h 4412648"/>
              <a:gd name="connsiteX18" fmla="*/ 51474 w 4994062"/>
              <a:gd name="connsiteY18" fmla="*/ 2019425 h 4412648"/>
              <a:gd name="connsiteX19" fmla="*/ 1112968 w 4994062"/>
              <a:gd name="connsiteY19" fmla="*/ 191458 h 4412648"/>
              <a:gd name="connsiteX20" fmla="*/ 1437823 w 4994062"/>
              <a:gd name="connsiteY20" fmla="*/ 0 h 441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94062" h="4412648">
                <a:moveTo>
                  <a:pt x="1437823" y="0"/>
                </a:moveTo>
                <a:cubicBezTo>
                  <a:pt x="1437823" y="0"/>
                  <a:pt x="1437823" y="0"/>
                  <a:pt x="3556238" y="0"/>
                </a:cubicBezTo>
                <a:cubicBezTo>
                  <a:pt x="3693500" y="0"/>
                  <a:pt x="3817038" y="72936"/>
                  <a:pt x="3885668" y="191458"/>
                </a:cubicBezTo>
                <a:cubicBezTo>
                  <a:pt x="3885668" y="191458"/>
                  <a:pt x="3885668" y="191458"/>
                  <a:pt x="4942588" y="2019425"/>
                </a:cubicBezTo>
                <a:cubicBezTo>
                  <a:pt x="5011220" y="2133388"/>
                  <a:pt x="5011220" y="2279261"/>
                  <a:pt x="4942588" y="2393224"/>
                </a:cubicBezTo>
                <a:cubicBezTo>
                  <a:pt x="4942588" y="2393224"/>
                  <a:pt x="4942588" y="2393224"/>
                  <a:pt x="4550147" y="3071961"/>
                </a:cubicBezTo>
                <a:lnTo>
                  <a:pt x="4549818" y="3072530"/>
                </a:lnTo>
                <a:lnTo>
                  <a:pt x="4539741" y="3072530"/>
                </a:lnTo>
                <a:cubicBezTo>
                  <a:pt x="4403802" y="3072530"/>
                  <a:pt x="4131924" y="3072530"/>
                  <a:pt x="3588169" y="3072530"/>
                </a:cubicBezTo>
                <a:cubicBezTo>
                  <a:pt x="3529910" y="3072530"/>
                  <a:pt x="3458704" y="3110912"/>
                  <a:pt x="3432811" y="3158889"/>
                </a:cubicBezTo>
                <a:cubicBezTo>
                  <a:pt x="3432811" y="3158889"/>
                  <a:pt x="3432811" y="3158889"/>
                  <a:pt x="2889055" y="4089642"/>
                </a:cubicBezTo>
                <a:cubicBezTo>
                  <a:pt x="2859925" y="4140817"/>
                  <a:pt x="2859925" y="4217580"/>
                  <a:pt x="2889055" y="4268756"/>
                </a:cubicBezTo>
                <a:cubicBezTo>
                  <a:pt x="2889055" y="4268756"/>
                  <a:pt x="2889055" y="4268756"/>
                  <a:pt x="2957025" y="4385100"/>
                </a:cubicBezTo>
                <a:lnTo>
                  <a:pt x="2973119" y="4412648"/>
                </a:lnTo>
                <a:lnTo>
                  <a:pt x="2913734" y="4412648"/>
                </a:lnTo>
                <a:cubicBezTo>
                  <a:pt x="2599952" y="4412648"/>
                  <a:pt x="2132928" y="4412648"/>
                  <a:pt x="1437823" y="4412648"/>
                </a:cubicBezTo>
                <a:cubicBezTo>
                  <a:pt x="1305136" y="4412648"/>
                  <a:pt x="1177025" y="4339712"/>
                  <a:pt x="1112968" y="4221190"/>
                </a:cubicBezTo>
                <a:cubicBezTo>
                  <a:pt x="1112968" y="4221190"/>
                  <a:pt x="1112968" y="4221190"/>
                  <a:pt x="51474" y="2393224"/>
                </a:cubicBezTo>
                <a:cubicBezTo>
                  <a:pt x="-17158" y="2279261"/>
                  <a:pt x="-17158" y="2133388"/>
                  <a:pt x="51474" y="2019425"/>
                </a:cubicBezTo>
                <a:cubicBezTo>
                  <a:pt x="51474" y="2019425"/>
                  <a:pt x="51474" y="2019425"/>
                  <a:pt x="1112968" y="191458"/>
                </a:cubicBezTo>
                <a:cubicBezTo>
                  <a:pt x="1177025" y="72936"/>
                  <a:pt x="1305136" y="0"/>
                  <a:pt x="143782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AD1FB46-FA09-4625-AA6B-5F7B082BE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4097" y="1874520"/>
            <a:ext cx="3447288" cy="1792224"/>
          </a:xfrm>
        </p:spPr>
        <p:txBody>
          <a:bodyPr anchor="b">
            <a:normAutofit/>
          </a:bodyPr>
          <a:lstStyle/>
          <a:p>
            <a:pPr algn="l"/>
            <a:r>
              <a:rPr lang="hu-HU" sz="4400">
                <a:solidFill>
                  <a:schemeClr val="bg1"/>
                </a:solidFill>
              </a:rPr>
              <a:t>FFFF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5E816B0-A826-4F6C-B444-91E42AB2A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8131" y="1127731"/>
            <a:ext cx="2143461" cy="1877400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Kép 12" descr="A képen épület, talaj, kültéri, út látható&#10;&#10;Automatikusan generált leírás">
            <a:extLst>
              <a:ext uri="{FF2B5EF4-FFF2-40B4-BE49-F238E27FC236}">
                <a16:creationId xmlns:a16="http://schemas.microsoft.com/office/drawing/2014/main" id="{642C9020-81B4-4CE4-AC25-16BE44682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5083" y="1212647"/>
            <a:ext cx="1949559" cy="1707568"/>
          </a:xfrm>
          <a:custGeom>
            <a:avLst/>
            <a:gdLst/>
            <a:ahLst/>
            <a:cxnLst/>
            <a:rect l="l" t="t" r="r" b="b"/>
            <a:pathLst>
              <a:path w="1949559" h="1707568">
                <a:moveTo>
                  <a:pt x="556214" y="0"/>
                </a:moveTo>
                <a:cubicBezTo>
                  <a:pt x="1395218" y="0"/>
                  <a:pt x="1395218" y="0"/>
                  <a:pt x="1395218" y="0"/>
                </a:cubicBezTo>
                <a:cubicBezTo>
                  <a:pt x="1437667" y="0"/>
                  <a:pt x="1492603" y="29611"/>
                  <a:pt x="1515075" y="66625"/>
                </a:cubicBezTo>
                <a:cubicBezTo>
                  <a:pt x="1934577" y="784692"/>
                  <a:pt x="1934577" y="784692"/>
                  <a:pt x="1934577" y="784692"/>
                </a:cubicBezTo>
                <a:cubicBezTo>
                  <a:pt x="1954553" y="824174"/>
                  <a:pt x="1954553" y="883396"/>
                  <a:pt x="1934577" y="922877"/>
                </a:cubicBezTo>
                <a:cubicBezTo>
                  <a:pt x="1515075" y="1640944"/>
                  <a:pt x="1515075" y="1640944"/>
                  <a:pt x="1515075" y="1640944"/>
                </a:cubicBezTo>
                <a:cubicBezTo>
                  <a:pt x="1492603" y="1677958"/>
                  <a:pt x="1437667" y="1707568"/>
                  <a:pt x="1395218" y="1707568"/>
                </a:cubicBezTo>
                <a:lnTo>
                  <a:pt x="556214" y="1707568"/>
                </a:lnTo>
                <a:cubicBezTo>
                  <a:pt x="511268" y="1707568"/>
                  <a:pt x="456334" y="1677958"/>
                  <a:pt x="436357" y="1640944"/>
                </a:cubicBezTo>
                <a:cubicBezTo>
                  <a:pt x="16856" y="922877"/>
                  <a:pt x="16856" y="922877"/>
                  <a:pt x="16856" y="922877"/>
                </a:cubicBezTo>
                <a:cubicBezTo>
                  <a:pt x="-5618" y="883396"/>
                  <a:pt x="-5618" y="824174"/>
                  <a:pt x="16856" y="784692"/>
                </a:cubicBezTo>
                <a:cubicBezTo>
                  <a:pt x="436357" y="66625"/>
                  <a:pt x="436357" y="66625"/>
                  <a:pt x="436357" y="66625"/>
                </a:cubicBezTo>
                <a:cubicBezTo>
                  <a:pt x="456334" y="29611"/>
                  <a:pt x="511268" y="0"/>
                  <a:pt x="556214" y="0"/>
                </a:cubicBezTo>
                <a:close/>
              </a:path>
            </a:pathLst>
          </a:custGeom>
        </p:spPr>
      </p:pic>
      <p:sp>
        <p:nvSpPr>
          <p:cNvPr id="12" name="Hatszög 11">
            <a:extLst>
              <a:ext uri="{FF2B5EF4-FFF2-40B4-BE49-F238E27FC236}">
                <a16:creationId xmlns:a16="http://schemas.microsoft.com/office/drawing/2014/main" id="{3BB76FDA-E201-4806-B883-5C6AE1BA8535}"/>
              </a:ext>
            </a:extLst>
          </p:cNvPr>
          <p:cNvSpPr/>
          <p:nvPr/>
        </p:nvSpPr>
        <p:spPr>
          <a:xfrm>
            <a:off x="5165365" y="973169"/>
            <a:ext cx="5174329" cy="4672184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9E7A3B0-8177-473E-B1D0-59D0661DCB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2706" y="4146804"/>
            <a:ext cx="2527006" cy="221333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Kép 14" descr="A képen csengő, épület, tégla, kő látható&#10;&#10;Automatikusan generált leírás">
            <a:extLst>
              <a:ext uri="{FF2B5EF4-FFF2-40B4-BE49-F238E27FC236}">
                <a16:creationId xmlns:a16="http://schemas.microsoft.com/office/drawing/2014/main" id="{F9896DB9-E6B6-4A24-A365-DC9E493D3F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005" y="4246417"/>
            <a:ext cx="2298408" cy="2013116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sp>
        <p:nvSpPr>
          <p:cNvPr id="3" name="Alcím 2">
            <a:extLst>
              <a:ext uri="{FF2B5EF4-FFF2-40B4-BE49-F238E27FC236}">
                <a16:creationId xmlns:a16="http://schemas.microsoft.com/office/drawing/2014/main" id="{76E9D5B8-0F05-4028-B9AB-07EC07282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9798" y="2235200"/>
            <a:ext cx="4045462" cy="2011217"/>
          </a:xfrm>
        </p:spPr>
        <p:txBody>
          <a:bodyPr anchor="t">
            <a:normAutofit lnSpcReduction="10000"/>
          </a:bodyPr>
          <a:lstStyle/>
          <a:p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Kedves Hittanos Barátom!</a:t>
            </a:r>
            <a:b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Isten hozott!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C20C83B-AC45-4FD0-96AA-DAB2C433F5C7}"/>
              </a:ext>
            </a:extLst>
          </p:cNvPr>
          <p:cNvSpPr txBox="1"/>
          <p:nvPr/>
        </p:nvSpPr>
        <p:spPr>
          <a:xfrm>
            <a:off x="478300" y="1540923"/>
            <a:ext cx="4608692" cy="378565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digitális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hittanórán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szükséged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lesz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következőkre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/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Internet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kapcsolat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Laptop,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okostelefon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vagy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tablet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Hangszóró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vagy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fülhallgató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Üres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lap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vagy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füzeted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ceruza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lelkes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hozzáállásod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38432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6B7DEE5-2A92-4CF8-8B1A-A69F2C940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066" y="4535424"/>
            <a:ext cx="9304273" cy="2068576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Az erőszakos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rekatolizációt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a csendes követte. A 18. században már békésebb eszközöket alkalmaztak. II. József Türelmi Rendelete mutatja ezt 1781-ben. Már nem csak a nagyobb városokban lehetett gyakorolni a vallást szabadon. Ahol 100 nem katolikus család élt, lehetett építeni templomot, iskolát.</a:t>
            </a:r>
          </a:p>
        </p:txBody>
      </p:sp>
      <p:pic>
        <p:nvPicPr>
          <p:cNvPr id="5" name="Tartalom helye 4" descr="A képen épület, kültéri, égbolt látható&#10;&#10;Automatikusan generált leírás">
            <a:extLst>
              <a:ext uri="{FF2B5EF4-FFF2-40B4-BE49-F238E27FC236}">
                <a16:creationId xmlns:a16="http://schemas.microsoft.com/office/drawing/2014/main" id="{2A782D41-1DEC-4F37-AC6B-448F7B88B5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88804" cy="422670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69D90-62FA-49B2-981E-5305361D5A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2370" y="4592474"/>
            <a:ext cx="1128382" cy="847206"/>
            <a:chOff x="8183879" y="1000124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81E6897-9689-4C48-ADC3-9F41AAE3A9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404E145C-C4EA-4DED-B029-22B811FCEB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586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921C9CC-5157-4C68-826E-C404F48D7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5467" y="990600"/>
            <a:ext cx="3979334" cy="4876799"/>
          </a:xfrm>
        </p:spPr>
        <p:txBody>
          <a:bodyPr>
            <a:noAutofit/>
          </a:bodyPr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Ez az elnyomás nem törte meg református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elődeinket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hanem megerősödtek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hitükben. A hitviták folyamatosan arra sarkallták őket, hogy minél világosabban és érthetőbben fogalmazzák meg tanaikat. Az ellenreformáció időszakban az igehirdetések segítettek sokat abban, hogy a hívek a hittételeket világosan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értsék és megtanulják.</a:t>
            </a:r>
          </a:p>
        </p:txBody>
      </p:sp>
      <p:pic>
        <p:nvPicPr>
          <p:cNvPr id="5" name="Tartalom helye 4" descr="A képen épület, kültéri, égbolt látható&#10;&#10;Automatikusan generált leírás">
            <a:extLst>
              <a:ext uri="{FF2B5EF4-FFF2-40B4-BE49-F238E27FC236}">
                <a16:creationId xmlns:a16="http://schemas.microsoft.com/office/drawing/2014/main" id="{B73DBD55-D2FC-4BA6-A59C-2BDA84FC2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98126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324806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épület, kültéri, égbolt látható&#10;&#10;Automatikusan generált leírás">
            <a:extLst>
              <a:ext uri="{FF2B5EF4-FFF2-40B4-BE49-F238E27FC236}">
                <a16:creationId xmlns:a16="http://schemas.microsoft.com/office/drawing/2014/main" id="{2A782D41-1DEC-4F37-AC6B-448F7B88B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599091" y="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D83D9B0-AE12-4413-A1F0-B3CC4E7A5D50}"/>
              </a:ext>
            </a:extLst>
          </p:cNvPr>
          <p:cNvSpPr txBox="1"/>
          <p:nvPr/>
        </p:nvSpPr>
        <p:spPr>
          <a:xfrm>
            <a:off x="8673811" y="2253391"/>
            <a:ext cx="33358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Ebben az időben a Habsburg Birodalomban folyt a küzdelem a vallásszabadságért.</a:t>
            </a:r>
          </a:p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Mindeközben Erdélyben, Tordán már törvényben mondták ki, a világon először, a vallásszabadságot. </a:t>
            </a:r>
          </a:p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Ez a reformáció után 50 évvel történt.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05512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30408B7-02B2-4EC4-8EE8-B53E74642A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csengő, épület, tégla, kő látható&#10;&#10;Automatikusan generált leírás">
            <a:hlinkClick r:id="rId2" action="ppaction://hlinksldjump"/>
            <a:extLst>
              <a:ext uri="{FF2B5EF4-FFF2-40B4-BE49-F238E27FC236}">
                <a16:creationId xmlns:a16="http://schemas.microsoft.com/office/drawing/2014/main" id="{F7431F55-FD2D-4DDA-957D-28EBC5B6A1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7534631" cy="4226709"/>
          </a:xfrm>
          <a:prstGeom prst="rect">
            <a:avLst/>
          </a:prstGeom>
        </p:spPr>
      </p:pic>
      <p:pic>
        <p:nvPicPr>
          <p:cNvPr id="4" name="Kép 3" descr="A képen épület, talaj, kültéri, út látható&#10;&#10;Automatikusan generált leírás">
            <a:hlinkClick r:id="rId4" action="ppaction://hlinksldjump"/>
            <a:extLst>
              <a:ext uri="{FF2B5EF4-FFF2-40B4-BE49-F238E27FC236}">
                <a16:creationId xmlns:a16="http://schemas.microsoft.com/office/drawing/2014/main" id="{82940A84-5C4E-40D9-A2E8-5CEE1E1519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622712" y="10"/>
            <a:ext cx="4569288" cy="422451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CA30F3A-949D-4014-A5BD-809F81E841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2370" y="4641753"/>
            <a:ext cx="1128382" cy="847206"/>
            <a:chOff x="8183879" y="1000124"/>
            <a:chExt cx="1562267" cy="1172973"/>
          </a:xfrm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A486C148-F247-4847-8096-6992A8A977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05C5920-B89E-417C-9583-B3DC913ADD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" name="Ábra 19" descr="Pajzs, rajta egy pipa egyszínű kitöltéssel">
            <a:hlinkClick r:id="rId6" action="ppaction://hlinksldjump"/>
            <a:extLst>
              <a:ext uri="{FF2B5EF4-FFF2-40B4-BE49-F238E27FC236}">
                <a16:creationId xmlns:a16="http://schemas.microsoft.com/office/drawing/2014/main" id="{3681D42D-E4C4-4BD1-99DA-CB04BE27C5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697392" y="5591452"/>
            <a:ext cx="914400" cy="914400"/>
          </a:xfrm>
          <a:prstGeom prst="rect">
            <a:avLst/>
          </a:prstGeom>
        </p:spPr>
      </p:pic>
      <p:sp>
        <p:nvSpPr>
          <p:cNvPr id="18" name="Cím 1">
            <a:extLst>
              <a:ext uri="{FF2B5EF4-FFF2-40B4-BE49-F238E27FC236}">
                <a16:creationId xmlns:a16="http://schemas.microsoft.com/office/drawing/2014/main" id="{EC9DCA0D-D7E0-4B3A-904B-B3D7FAA13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24" y="4436822"/>
            <a:ext cx="9080075" cy="2206692"/>
          </a:xfrm>
        </p:spPr>
        <p:txBody>
          <a:bodyPr anchor="t">
            <a:normAutofit fontScale="90000"/>
          </a:bodyPr>
          <a:lstStyle/>
          <a:p>
            <a: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  <a:t>Válaszd ki a következő szimbólumot, amellyel foglalkozni szeretnél és kattints a képre a továbblépéshez! </a:t>
            </a:r>
            <a:b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  <a:t>Ha már mind a három szimbólumot ismered, akkor kattints a pipára!</a:t>
            </a:r>
          </a:p>
        </p:txBody>
      </p:sp>
    </p:spTree>
    <p:extLst>
      <p:ext uri="{BB962C8B-B14F-4D97-AF65-F5344CB8AC3E}">
        <p14:creationId xmlns:p14="http://schemas.microsoft.com/office/powerpoint/2010/main" val="8821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ép 10" descr="A képen épület, égbolt, kültéri látható&#10;&#10;Automatikusan generált leírás">
            <a:extLst>
              <a:ext uri="{FF2B5EF4-FFF2-40B4-BE49-F238E27FC236}">
                <a16:creationId xmlns:a16="http://schemas.microsoft.com/office/drawing/2014/main" id="{69302F10-9AE2-4204-B0CC-6F5897F446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15A59BC-530D-4881-A29E-CB9EE2D492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5499" y="1073777"/>
            <a:ext cx="4994062" cy="4412648"/>
          </a:xfrm>
          <a:custGeom>
            <a:avLst/>
            <a:gdLst>
              <a:gd name="connsiteX0" fmla="*/ 1437823 w 4994062"/>
              <a:gd name="connsiteY0" fmla="*/ 0 h 4412648"/>
              <a:gd name="connsiteX1" fmla="*/ 3556238 w 4994062"/>
              <a:gd name="connsiteY1" fmla="*/ 0 h 4412648"/>
              <a:gd name="connsiteX2" fmla="*/ 3885668 w 4994062"/>
              <a:gd name="connsiteY2" fmla="*/ 191458 h 4412648"/>
              <a:gd name="connsiteX3" fmla="*/ 4942588 w 4994062"/>
              <a:gd name="connsiteY3" fmla="*/ 2019425 h 4412648"/>
              <a:gd name="connsiteX4" fmla="*/ 4942588 w 4994062"/>
              <a:gd name="connsiteY4" fmla="*/ 2393224 h 4412648"/>
              <a:gd name="connsiteX5" fmla="*/ 4550147 w 4994062"/>
              <a:gd name="connsiteY5" fmla="*/ 3071961 h 4412648"/>
              <a:gd name="connsiteX6" fmla="*/ 4549818 w 4994062"/>
              <a:gd name="connsiteY6" fmla="*/ 3072530 h 4412648"/>
              <a:gd name="connsiteX7" fmla="*/ 4539741 w 4994062"/>
              <a:gd name="connsiteY7" fmla="*/ 3072530 h 4412648"/>
              <a:gd name="connsiteX8" fmla="*/ 3588169 w 4994062"/>
              <a:gd name="connsiteY8" fmla="*/ 3072530 h 4412648"/>
              <a:gd name="connsiteX9" fmla="*/ 3432811 w 4994062"/>
              <a:gd name="connsiteY9" fmla="*/ 3158889 h 4412648"/>
              <a:gd name="connsiteX10" fmla="*/ 2889055 w 4994062"/>
              <a:gd name="connsiteY10" fmla="*/ 4089642 h 4412648"/>
              <a:gd name="connsiteX11" fmla="*/ 2889055 w 4994062"/>
              <a:gd name="connsiteY11" fmla="*/ 4268756 h 4412648"/>
              <a:gd name="connsiteX12" fmla="*/ 2957025 w 4994062"/>
              <a:gd name="connsiteY12" fmla="*/ 4385100 h 4412648"/>
              <a:gd name="connsiteX13" fmla="*/ 2973119 w 4994062"/>
              <a:gd name="connsiteY13" fmla="*/ 4412648 h 4412648"/>
              <a:gd name="connsiteX14" fmla="*/ 2913734 w 4994062"/>
              <a:gd name="connsiteY14" fmla="*/ 4412648 h 4412648"/>
              <a:gd name="connsiteX15" fmla="*/ 1437823 w 4994062"/>
              <a:gd name="connsiteY15" fmla="*/ 4412648 h 4412648"/>
              <a:gd name="connsiteX16" fmla="*/ 1112968 w 4994062"/>
              <a:gd name="connsiteY16" fmla="*/ 4221190 h 4412648"/>
              <a:gd name="connsiteX17" fmla="*/ 51474 w 4994062"/>
              <a:gd name="connsiteY17" fmla="*/ 2393224 h 4412648"/>
              <a:gd name="connsiteX18" fmla="*/ 51474 w 4994062"/>
              <a:gd name="connsiteY18" fmla="*/ 2019425 h 4412648"/>
              <a:gd name="connsiteX19" fmla="*/ 1112968 w 4994062"/>
              <a:gd name="connsiteY19" fmla="*/ 191458 h 4412648"/>
              <a:gd name="connsiteX20" fmla="*/ 1437823 w 4994062"/>
              <a:gd name="connsiteY20" fmla="*/ 0 h 441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94062" h="4412648">
                <a:moveTo>
                  <a:pt x="1437823" y="0"/>
                </a:moveTo>
                <a:cubicBezTo>
                  <a:pt x="1437823" y="0"/>
                  <a:pt x="1437823" y="0"/>
                  <a:pt x="3556238" y="0"/>
                </a:cubicBezTo>
                <a:cubicBezTo>
                  <a:pt x="3693500" y="0"/>
                  <a:pt x="3817038" y="72936"/>
                  <a:pt x="3885668" y="191458"/>
                </a:cubicBezTo>
                <a:cubicBezTo>
                  <a:pt x="3885668" y="191458"/>
                  <a:pt x="3885668" y="191458"/>
                  <a:pt x="4942588" y="2019425"/>
                </a:cubicBezTo>
                <a:cubicBezTo>
                  <a:pt x="5011220" y="2133388"/>
                  <a:pt x="5011220" y="2279261"/>
                  <a:pt x="4942588" y="2393224"/>
                </a:cubicBezTo>
                <a:cubicBezTo>
                  <a:pt x="4942588" y="2393224"/>
                  <a:pt x="4942588" y="2393224"/>
                  <a:pt x="4550147" y="3071961"/>
                </a:cubicBezTo>
                <a:lnTo>
                  <a:pt x="4549818" y="3072530"/>
                </a:lnTo>
                <a:lnTo>
                  <a:pt x="4539741" y="3072530"/>
                </a:lnTo>
                <a:cubicBezTo>
                  <a:pt x="4403802" y="3072530"/>
                  <a:pt x="4131924" y="3072530"/>
                  <a:pt x="3588169" y="3072530"/>
                </a:cubicBezTo>
                <a:cubicBezTo>
                  <a:pt x="3529910" y="3072530"/>
                  <a:pt x="3458704" y="3110912"/>
                  <a:pt x="3432811" y="3158889"/>
                </a:cubicBezTo>
                <a:cubicBezTo>
                  <a:pt x="3432811" y="3158889"/>
                  <a:pt x="3432811" y="3158889"/>
                  <a:pt x="2889055" y="4089642"/>
                </a:cubicBezTo>
                <a:cubicBezTo>
                  <a:pt x="2859925" y="4140817"/>
                  <a:pt x="2859925" y="4217580"/>
                  <a:pt x="2889055" y="4268756"/>
                </a:cubicBezTo>
                <a:cubicBezTo>
                  <a:pt x="2889055" y="4268756"/>
                  <a:pt x="2889055" y="4268756"/>
                  <a:pt x="2957025" y="4385100"/>
                </a:cubicBezTo>
                <a:lnTo>
                  <a:pt x="2973119" y="4412648"/>
                </a:lnTo>
                <a:lnTo>
                  <a:pt x="2913734" y="4412648"/>
                </a:lnTo>
                <a:cubicBezTo>
                  <a:pt x="2599952" y="4412648"/>
                  <a:pt x="2132928" y="4412648"/>
                  <a:pt x="1437823" y="4412648"/>
                </a:cubicBezTo>
                <a:cubicBezTo>
                  <a:pt x="1305136" y="4412648"/>
                  <a:pt x="1177025" y="4339712"/>
                  <a:pt x="1112968" y="4221190"/>
                </a:cubicBezTo>
                <a:cubicBezTo>
                  <a:pt x="1112968" y="4221190"/>
                  <a:pt x="1112968" y="4221190"/>
                  <a:pt x="51474" y="2393224"/>
                </a:cubicBezTo>
                <a:cubicBezTo>
                  <a:pt x="-17158" y="2279261"/>
                  <a:pt x="-17158" y="2133388"/>
                  <a:pt x="51474" y="2019425"/>
                </a:cubicBezTo>
                <a:cubicBezTo>
                  <a:pt x="51474" y="2019425"/>
                  <a:pt x="51474" y="2019425"/>
                  <a:pt x="1112968" y="191458"/>
                </a:cubicBezTo>
                <a:cubicBezTo>
                  <a:pt x="1177025" y="72936"/>
                  <a:pt x="1305136" y="0"/>
                  <a:pt x="143782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AD1FB46-FA09-4625-AA6B-5F7B082BE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4097" y="1874520"/>
            <a:ext cx="3447288" cy="1792224"/>
          </a:xfrm>
        </p:spPr>
        <p:txBody>
          <a:bodyPr anchor="b">
            <a:normAutofit/>
          </a:bodyPr>
          <a:lstStyle/>
          <a:p>
            <a:pPr algn="l"/>
            <a:r>
              <a:rPr lang="hu-HU" sz="4400">
                <a:solidFill>
                  <a:schemeClr val="bg1"/>
                </a:solidFill>
              </a:rPr>
              <a:t>FFFF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5E816B0-A826-4F6C-B444-91E42AB2A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8131" y="1127731"/>
            <a:ext cx="2143461" cy="1877400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Kép 12" descr="A képen épület, talaj, kültéri, út látható&#10;&#10;Automatikusan generált leírás">
            <a:extLst>
              <a:ext uri="{FF2B5EF4-FFF2-40B4-BE49-F238E27FC236}">
                <a16:creationId xmlns:a16="http://schemas.microsoft.com/office/drawing/2014/main" id="{642C9020-81B4-4CE4-AC25-16BE44682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5083" y="1212647"/>
            <a:ext cx="1949559" cy="1707568"/>
          </a:xfrm>
          <a:custGeom>
            <a:avLst/>
            <a:gdLst/>
            <a:ahLst/>
            <a:cxnLst/>
            <a:rect l="l" t="t" r="r" b="b"/>
            <a:pathLst>
              <a:path w="1949559" h="1707568">
                <a:moveTo>
                  <a:pt x="556214" y="0"/>
                </a:moveTo>
                <a:cubicBezTo>
                  <a:pt x="1395218" y="0"/>
                  <a:pt x="1395218" y="0"/>
                  <a:pt x="1395218" y="0"/>
                </a:cubicBezTo>
                <a:cubicBezTo>
                  <a:pt x="1437667" y="0"/>
                  <a:pt x="1492603" y="29611"/>
                  <a:pt x="1515075" y="66625"/>
                </a:cubicBezTo>
                <a:cubicBezTo>
                  <a:pt x="1934577" y="784692"/>
                  <a:pt x="1934577" y="784692"/>
                  <a:pt x="1934577" y="784692"/>
                </a:cubicBezTo>
                <a:cubicBezTo>
                  <a:pt x="1954553" y="824174"/>
                  <a:pt x="1954553" y="883396"/>
                  <a:pt x="1934577" y="922877"/>
                </a:cubicBezTo>
                <a:cubicBezTo>
                  <a:pt x="1515075" y="1640944"/>
                  <a:pt x="1515075" y="1640944"/>
                  <a:pt x="1515075" y="1640944"/>
                </a:cubicBezTo>
                <a:cubicBezTo>
                  <a:pt x="1492603" y="1677958"/>
                  <a:pt x="1437667" y="1707568"/>
                  <a:pt x="1395218" y="1707568"/>
                </a:cubicBezTo>
                <a:lnTo>
                  <a:pt x="556214" y="1707568"/>
                </a:lnTo>
                <a:cubicBezTo>
                  <a:pt x="511268" y="1707568"/>
                  <a:pt x="456334" y="1677958"/>
                  <a:pt x="436357" y="1640944"/>
                </a:cubicBezTo>
                <a:cubicBezTo>
                  <a:pt x="16856" y="922877"/>
                  <a:pt x="16856" y="922877"/>
                  <a:pt x="16856" y="922877"/>
                </a:cubicBezTo>
                <a:cubicBezTo>
                  <a:pt x="-5618" y="883396"/>
                  <a:pt x="-5618" y="824174"/>
                  <a:pt x="16856" y="784692"/>
                </a:cubicBezTo>
                <a:cubicBezTo>
                  <a:pt x="436357" y="66625"/>
                  <a:pt x="436357" y="66625"/>
                  <a:pt x="436357" y="66625"/>
                </a:cubicBezTo>
                <a:cubicBezTo>
                  <a:pt x="456334" y="29611"/>
                  <a:pt x="511268" y="0"/>
                  <a:pt x="556214" y="0"/>
                </a:cubicBezTo>
                <a:close/>
              </a:path>
            </a:pathLst>
          </a:custGeom>
        </p:spPr>
      </p:pic>
      <p:sp>
        <p:nvSpPr>
          <p:cNvPr id="12" name="Hatszög 11">
            <a:extLst>
              <a:ext uri="{FF2B5EF4-FFF2-40B4-BE49-F238E27FC236}">
                <a16:creationId xmlns:a16="http://schemas.microsoft.com/office/drawing/2014/main" id="{3BB76FDA-E201-4806-B883-5C6AE1BA8535}"/>
              </a:ext>
            </a:extLst>
          </p:cNvPr>
          <p:cNvSpPr/>
          <p:nvPr/>
        </p:nvSpPr>
        <p:spPr>
          <a:xfrm>
            <a:off x="5165365" y="973169"/>
            <a:ext cx="5174329" cy="4672184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9E7A3B0-8177-473E-B1D0-59D0661DCB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2706" y="4146804"/>
            <a:ext cx="2527006" cy="221333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Kép 14" descr="A képen csengő, épület, tégla, kő látható&#10;&#10;Automatikusan generált leírás">
            <a:extLst>
              <a:ext uri="{FF2B5EF4-FFF2-40B4-BE49-F238E27FC236}">
                <a16:creationId xmlns:a16="http://schemas.microsoft.com/office/drawing/2014/main" id="{F9896DB9-E6B6-4A24-A365-DC9E493D3F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005" y="4246417"/>
            <a:ext cx="2298408" cy="2013116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sp>
        <p:nvSpPr>
          <p:cNvPr id="3" name="Alcím 2">
            <a:extLst>
              <a:ext uri="{FF2B5EF4-FFF2-40B4-BE49-F238E27FC236}">
                <a16:creationId xmlns:a16="http://schemas.microsoft.com/office/drawing/2014/main" id="{76E9D5B8-0F05-4028-B9AB-07EC07282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9798" y="2235200"/>
            <a:ext cx="4045462" cy="2011217"/>
          </a:xfrm>
        </p:spPr>
        <p:txBody>
          <a:bodyPr anchor="t">
            <a:normAutofit fontScale="92500"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„…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ahol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Úr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Lelke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ott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szabadság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2Korinthus 3,17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C20C83B-AC45-4FD0-96AA-DAB2C433F5C7}"/>
              </a:ext>
            </a:extLst>
          </p:cNvPr>
          <p:cNvSpPr txBox="1"/>
          <p:nvPr/>
        </p:nvSpPr>
        <p:spPr>
          <a:xfrm>
            <a:off x="432798" y="1536174"/>
            <a:ext cx="4608692" cy="378565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Beszélgessetek az aranymondásról!</a:t>
            </a:r>
          </a:p>
          <a:p>
            <a:pPr marL="114300" indent="0">
              <a:buNone/>
            </a:pP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 jelenthetett ez az Ige a protestánsoknak a gyászévtized idején?</a:t>
            </a:r>
          </a:p>
          <a:p>
            <a:pPr marL="114300" indent="0">
              <a:buNone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 jelent neked ez az Ige?</a:t>
            </a:r>
          </a:p>
          <a:p>
            <a:pPr marL="114300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Miért fontos a szabadság?</a:t>
            </a:r>
          </a:p>
          <a:p>
            <a:pPr marL="114300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Te mitől érzed magad szabadnak?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23E63B2C-56A9-428E-9FBD-6BAA695B8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994" y="5412324"/>
            <a:ext cx="137200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Kép 12" descr="A képen épület, talaj, kültéri, út látható&#10;&#10;Automatikusan generált leírás">
            <a:hlinkClick r:id="rId2" action="ppaction://hlinksldjump"/>
            <a:extLst>
              <a:ext uri="{FF2B5EF4-FFF2-40B4-BE49-F238E27FC236}">
                <a16:creationId xmlns:a16="http://schemas.microsoft.com/office/drawing/2014/main" id="{642C9020-81B4-4CE4-AC25-16BE44682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5498278" y="1301313"/>
            <a:ext cx="2888477" cy="252994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11" name="Kép 10" descr="A képen épület, égbolt, kültéri látható&#10;&#10;Automatikusan generált leírás">
            <a:hlinkClick r:id="rId4" action="ppaction://hlinksldjump"/>
            <a:extLst>
              <a:ext uri="{FF2B5EF4-FFF2-40B4-BE49-F238E27FC236}">
                <a16:creationId xmlns:a16="http://schemas.microsoft.com/office/drawing/2014/main" id="{69302F10-9AE2-4204-B0CC-6F5897F446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4"/>
          <a:stretch/>
        </p:blipFill>
        <p:spPr>
          <a:xfrm>
            <a:off x="2" y="1"/>
            <a:ext cx="6948167" cy="2456679"/>
          </a:xfrm>
          <a:custGeom>
            <a:avLst/>
            <a:gdLst/>
            <a:ahLst/>
            <a:cxnLst/>
            <a:rect l="l" t="t" r="r" b="b"/>
            <a:pathLst>
              <a:path w="6948167" h="2456679">
                <a:moveTo>
                  <a:pt x="6948167" y="603033"/>
                </a:moveTo>
                <a:lnTo>
                  <a:pt x="6948167" y="617220"/>
                </a:lnTo>
                <a:lnTo>
                  <a:pt x="6946213" y="610127"/>
                </a:lnTo>
                <a:close/>
                <a:moveTo>
                  <a:pt x="0" y="0"/>
                </a:moveTo>
                <a:lnTo>
                  <a:pt x="6766605" y="0"/>
                </a:lnTo>
                <a:lnTo>
                  <a:pt x="6638979" y="219780"/>
                </a:lnTo>
                <a:cubicBezTo>
                  <a:pt x="5552228" y="2091240"/>
                  <a:pt x="5552228" y="2091240"/>
                  <a:pt x="5552228" y="2091240"/>
                </a:cubicBezTo>
                <a:cubicBezTo>
                  <a:pt x="5429962" y="2317464"/>
                  <a:pt x="5185434" y="2456679"/>
                  <a:pt x="4932171" y="2456679"/>
                </a:cubicBezTo>
                <a:cubicBezTo>
                  <a:pt x="888708" y="2456679"/>
                  <a:pt x="888708" y="2456679"/>
                  <a:pt x="888708" y="2456679"/>
                </a:cubicBezTo>
                <a:cubicBezTo>
                  <a:pt x="626713" y="2456679"/>
                  <a:pt x="390917" y="2317464"/>
                  <a:pt x="259919" y="2091240"/>
                </a:cubicBezTo>
                <a:cubicBezTo>
                  <a:pt x="196877" y="1982206"/>
                  <a:pt x="135804" y="1876580"/>
                  <a:pt x="76640" y="1774254"/>
                </a:cubicBezTo>
                <a:lnTo>
                  <a:pt x="0" y="1641704"/>
                </a:lnTo>
                <a:close/>
              </a:path>
            </a:pathLst>
          </a:custGeom>
        </p:spPr>
      </p:pic>
      <p:pic>
        <p:nvPicPr>
          <p:cNvPr id="15" name="Kép 14" descr="A képen csengő, épület, tégla, kő látható&#10;&#10;Automatikusan generált leírás">
            <a:hlinkClick r:id="rId6" action="ppaction://hlinksldjump"/>
            <a:extLst>
              <a:ext uri="{FF2B5EF4-FFF2-40B4-BE49-F238E27FC236}">
                <a16:creationId xmlns:a16="http://schemas.microsoft.com/office/drawing/2014/main" id="{F9896DB9-E6B6-4A24-A365-DC9E493D3F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" y="2619612"/>
            <a:ext cx="7676573" cy="4238389"/>
          </a:xfrm>
          <a:custGeom>
            <a:avLst/>
            <a:gdLst/>
            <a:ahLst/>
            <a:cxnLst/>
            <a:rect l="l" t="t" r="r" b="b"/>
            <a:pathLst>
              <a:path w="7676573" h="4238389">
                <a:moveTo>
                  <a:pt x="6948167" y="1839459"/>
                </a:moveTo>
                <a:lnTo>
                  <a:pt x="6948167" y="1853646"/>
                </a:lnTo>
                <a:lnTo>
                  <a:pt x="6946213" y="1846552"/>
                </a:lnTo>
                <a:close/>
                <a:moveTo>
                  <a:pt x="888708" y="0"/>
                </a:moveTo>
                <a:cubicBezTo>
                  <a:pt x="888708" y="0"/>
                  <a:pt x="888708" y="0"/>
                  <a:pt x="4932171" y="0"/>
                </a:cubicBezTo>
                <a:cubicBezTo>
                  <a:pt x="5185434" y="0"/>
                  <a:pt x="5429962" y="139215"/>
                  <a:pt x="5552228" y="365439"/>
                </a:cubicBezTo>
                <a:cubicBezTo>
                  <a:pt x="5552228" y="365439"/>
                  <a:pt x="5552228" y="365439"/>
                  <a:pt x="7578324" y="3854515"/>
                </a:cubicBezTo>
                <a:cubicBezTo>
                  <a:pt x="7643823" y="3963277"/>
                  <a:pt x="7676573" y="4087266"/>
                  <a:pt x="7676573" y="4211255"/>
                </a:cubicBezTo>
                <a:lnTo>
                  <a:pt x="7672952" y="4238389"/>
                </a:lnTo>
                <a:lnTo>
                  <a:pt x="0" y="4238389"/>
                </a:lnTo>
                <a:lnTo>
                  <a:pt x="0" y="814976"/>
                </a:lnTo>
                <a:lnTo>
                  <a:pt x="76640" y="682425"/>
                </a:lnTo>
                <a:cubicBezTo>
                  <a:pt x="135804" y="580099"/>
                  <a:pt x="196877" y="474473"/>
                  <a:pt x="259919" y="365439"/>
                </a:cubicBezTo>
                <a:cubicBezTo>
                  <a:pt x="390917" y="139215"/>
                  <a:pt x="626713" y="0"/>
                  <a:pt x="888708" y="0"/>
                </a:cubicBezTo>
                <a:close/>
              </a:path>
            </a:pathLst>
          </a:custGeom>
        </p:spPr>
      </p:pic>
      <p:sp>
        <p:nvSpPr>
          <p:cNvPr id="12" name="Alcím 3">
            <a:extLst>
              <a:ext uri="{FF2B5EF4-FFF2-40B4-BE49-F238E27FC236}">
                <a16:creationId xmlns:a16="http://schemas.microsoft.com/office/drawing/2014/main" id="{40D48E4F-C4C6-48B9-935E-80818AFDD05A}"/>
              </a:ext>
            </a:extLst>
          </p:cNvPr>
          <p:cNvSpPr txBox="1">
            <a:spLocks/>
          </p:cNvSpPr>
          <p:nvPr/>
        </p:nvSpPr>
        <p:spPr>
          <a:xfrm>
            <a:off x="6433606" y="570264"/>
            <a:ext cx="5344071" cy="57174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Nézzük, mennyire emlékszel!</a:t>
            </a:r>
          </a:p>
          <a:p>
            <a:pPr algn="r"/>
            <a:endParaRPr lang="hu-HU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hu-HU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Oldd meg a keresztrejtvényt! </a:t>
            </a:r>
          </a:p>
          <a:p>
            <a:pPr algn="r"/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Kattints a pipára </a:t>
            </a:r>
          </a:p>
          <a:p>
            <a:pPr algn="r"/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a feladat elindításához! </a:t>
            </a:r>
          </a:p>
        </p:txBody>
      </p:sp>
      <p:pic>
        <p:nvPicPr>
          <p:cNvPr id="7" name="Ábra 6" descr="Pajzs, rajta egy pipa egyszínű kitöltéssel">
            <a:hlinkClick r:id="rId8"/>
            <a:extLst>
              <a:ext uri="{FF2B5EF4-FFF2-40B4-BE49-F238E27FC236}">
                <a16:creationId xmlns:a16="http://schemas.microsoft.com/office/drawing/2014/main" id="{75DAC043-8731-4EE7-B014-58FCC20444F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625698" y="57411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1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Kép 12" descr="A képen épület, talaj, kültéri, út látható&#10;&#10;Automatikusan generált leírás">
            <a:hlinkClick r:id="rId2" action="ppaction://hlinksldjump"/>
            <a:extLst>
              <a:ext uri="{FF2B5EF4-FFF2-40B4-BE49-F238E27FC236}">
                <a16:creationId xmlns:a16="http://schemas.microsoft.com/office/drawing/2014/main" id="{642C9020-81B4-4CE4-AC25-16BE44682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5498278" y="1301313"/>
            <a:ext cx="2888477" cy="252994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11" name="Kép 10" descr="A képen épület, égbolt, kültéri látható&#10;&#10;Automatikusan generált leírás">
            <a:hlinkClick r:id="rId4" action="ppaction://hlinksldjump"/>
            <a:extLst>
              <a:ext uri="{FF2B5EF4-FFF2-40B4-BE49-F238E27FC236}">
                <a16:creationId xmlns:a16="http://schemas.microsoft.com/office/drawing/2014/main" id="{69302F10-9AE2-4204-B0CC-6F5897F446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4"/>
          <a:stretch/>
        </p:blipFill>
        <p:spPr>
          <a:xfrm>
            <a:off x="2" y="1"/>
            <a:ext cx="6948167" cy="2456679"/>
          </a:xfrm>
          <a:custGeom>
            <a:avLst/>
            <a:gdLst/>
            <a:ahLst/>
            <a:cxnLst/>
            <a:rect l="l" t="t" r="r" b="b"/>
            <a:pathLst>
              <a:path w="6948167" h="2456679">
                <a:moveTo>
                  <a:pt x="6948167" y="603033"/>
                </a:moveTo>
                <a:lnTo>
                  <a:pt x="6948167" y="617220"/>
                </a:lnTo>
                <a:lnTo>
                  <a:pt x="6946213" y="610127"/>
                </a:lnTo>
                <a:close/>
                <a:moveTo>
                  <a:pt x="0" y="0"/>
                </a:moveTo>
                <a:lnTo>
                  <a:pt x="6766605" y="0"/>
                </a:lnTo>
                <a:lnTo>
                  <a:pt x="6638979" y="219780"/>
                </a:lnTo>
                <a:cubicBezTo>
                  <a:pt x="5552228" y="2091240"/>
                  <a:pt x="5552228" y="2091240"/>
                  <a:pt x="5552228" y="2091240"/>
                </a:cubicBezTo>
                <a:cubicBezTo>
                  <a:pt x="5429962" y="2317464"/>
                  <a:pt x="5185434" y="2456679"/>
                  <a:pt x="4932171" y="2456679"/>
                </a:cubicBezTo>
                <a:cubicBezTo>
                  <a:pt x="888708" y="2456679"/>
                  <a:pt x="888708" y="2456679"/>
                  <a:pt x="888708" y="2456679"/>
                </a:cubicBezTo>
                <a:cubicBezTo>
                  <a:pt x="626713" y="2456679"/>
                  <a:pt x="390917" y="2317464"/>
                  <a:pt x="259919" y="2091240"/>
                </a:cubicBezTo>
                <a:cubicBezTo>
                  <a:pt x="196877" y="1982206"/>
                  <a:pt x="135804" y="1876580"/>
                  <a:pt x="76640" y="1774254"/>
                </a:cubicBezTo>
                <a:lnTo>
                  <a:pt x="0" y="1641704"/>
                </a:lnTo>
                <a:close/>
              </a:path>
            </a:pathLst>
          </a:custGeom>
        </p:spPr>
      </p:pic>
      <p:pic>
        <p:nvPicPr>
          <p:cNvPr id="15" name="Kép 14" descr="A képen csengő, épület, tégla, kő látható&#10;&#10;Automatikusan generált leírás">
            <a:hlinkClick r:id="rId6" action="ppaction://hlinksldjump"/>
            <a:extLst>
              <a:ext uri="{FF2B5EF4-FFF2-40B4-BE49-F238E27FC236}">
                <a16:creationId xmlns:a16="http://schemas.microsoft.com/office/drawing/2014/main" id="{F9896DB9-E6B6-4A24-A365-DC9E493D3F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" y="2619612"/>
            <a:ext cx="7676573" cy="4238389"/>
          </a:xfrm>
          <a:custGeom>
            <a:avLst/>
            <a:gdLst/>
            <a:ahLst/>
            <a:cxnLst/>
            <a:rect l="l" t="t" r="r" b="b"/>
            <a:pathLst>
              <a:path w="7676573" h="4238389">
                <a:moveTo>
                  <a:pt x="6948167" y="1839459"/>
                </a:moveTo>
                <a:lnTo>
                  <a:pt x="6948167" y="1853646"/>
                </a:lnTo>
                <a:lnTo>
                  <a:pt x="6946213" y="1846552"/>
                </a:lnTo>
                <a:close/>
                <a:moveTo>
                  <a:pt x="888708" y="0"/>
                </a:moveTo>
                <a:cubicBezTo>
                  <a:pt x="888708" y="0"/>
                  <a:pt x="888708" y="0"/>
                  <a:pt x="4932171" y="0"/>
                </a:cubicBezTo>
                <a:cubicBezTo>
                  <a:pt x="5185434" y="0"/>
                  <a:pt x="5429962" y="139215"/>
                  <a:pt x="5552228" y="365439"/>
                </a:cubicBezTo>
                <a:cubicBezTo>
                  <a:pt x="5552228" y="365439"/>
                  <a:pt x="5552228" y="365439"/>
                  <a:pt x="7578324" y="3854515"/>
                </a:cubicBezTo>
                <a:cubicBezTo>
                  <a:pt x="7643823" y="3963277"/>
                  <a:pt x="7676573" y="4087266"/>
                  <a:pt x="7676573" y="4211255"/>
                </a:cubicBezTo>
                <a:lnTo>
                  <a:pt x="7672952" y="4238389"/>
                </a:lnTo>
                <a:lnTo>
                  <a:pt x="0" y="4238389"/>
                </a:lnTo>
                <a:lnTo>
                  <a:pt x="0" y="814976"/>
                </a:lnTo>
                <a:lnTo>
                  <a:pt x="76640" y="682425"/>
                </a:lnTo>
                <a:cubicBezTo>
                  <a:pt x="135804" y="580099"/>
                  <a:pt x="196877" y="474473"/>
                  <a:pt x="259919" y="365439"/>
                </a:cubicBezTo>
                <a:cubicBezTo>
                  <a:pt x="390917" y="139215"/>
                  <a:pt x="626713" y="0"/>
                  <a:pt x="888708" y="0"/>
                </a:cubicBezTo>
                <a:close/>
              </a:path>
            </a:pathLst>
          </a:custGeom>
        </p:spPr>
      </p:pic>
      <p:sp>
        <p:nvSpPr>
          <p:cNvPr id="12" name="Alcím 3">
            <a:extLst>
              <a:ext uri="{FF2B5EF4-FFF2-40B4-BE49-F238E27FC236}">
                <a16:creationId xmlns:a16="http://schemas.microsoft.com/office/drawing/2014/main" id="{40D48E4F-C4C6-48B9-935E-80818AFDD05A}"/>
              </a:ext>
            </a:extLst>
          </p:cNvPr>
          <p:cNvSpPr txBox="1">
            <a:spLocks/>
          </p:cNvSpPr>
          <p:nvPr/>
        </p:nvSpPr>
        <p:spPr>
          <a:xfrm>
            <a:off x="6978920" y="310797"/>
            <a:ext cx="4782883" cy="2529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Beszélgessetek a kérdésekről!</a:t>
            </a:r>
          </a:p>
          <a:p>
            <a:pPr algn="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(Kattints a folytatáshoz!)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D869543F-E6E4-475D-8B7C-13CF7E5423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9993" y="5490001"/>
            <a:ext cx="137200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7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0DD76A8-D3CD-41C9-93D2-B2829596E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386" y="423332"/>
            <a:ext cx="3821176" cy="172720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hu-HU" sz="5400" dirty="0">
                <a:latin typeface="Arial" panose="020B0604020202020204" pitchFamily="34" charset="0"/>
                <a:cs typeface="Arial" panose="020B0604020202020204" pitchFamily="34" charset="0"/>
              </a:rPr>
              <a:t>A főút</a:t>
            </a:r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lcím 3">
            <a:extLst>
              <a:ext uri="{FF2B5EF4-FFF2-40B4-BE49-F238E27FC236}">
                <a16:creationId xmlns:a16="http://schemas.microsoft.com/office/drawing/2014/main" id="{AB79AA2E-83B5-4A7E-A3D7-9321F894D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9326" y="3163359"/>
            <a:ext cx="5257800" cy="4351338"/>
          </a:xfrm>
        </p:spPr>
        <p:txBody>
          <a:bodyPr>
            <a:normAutofit/>
          </a:bodyPr>
          <a:lstStyle/>
          <a:p>
            <a:pPr algn="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Mit gondolsz, mi ma a vallási főút, a legmeghatározóbb vallási irányzat, amin a legtöbben járnak?</a:t>
            </a:r>
          </a:p>
          <a:p>
            <a:pPr marL="0" indent="0" algn="r">
              <a:buNone/>
            </a:pP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0773B06-45E7-421E-894D-10AB9DE7E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9993" y="5490001"/>
            <a:ext cx="1372005" cy="1368000"/>
          </a:xfrm>
          <a:prstGeom prst="rect">
            <a:avLst/>
          </a:prstGeom>
        </p:spPr>
      </p:pic>
      <p:pic>
        <p:nvPicPr>
          <p:cNvPr id="7" name="Kép 6" descr="A képen szöveg, kültéri, égbolt, út látható&#10;&#10;Automatikusan generált leírás">
            <a:extLst>
              <a:ext uri="{FF2B5EF4-FFF2-40B4-BE49-F238E27FC236}">
                <a16:creationId xmlns:a16="http://schemas.microsoft.com/office/drawing/2014/main" id="{DBEB5214-3E30-43FE-B6A5-CF4C00DE52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6" b="-1"/>
          <a:stretch/>
        </p:blipFill>
        <p:spPr>
          <a:xfrm>
            <a:off x="20" y="10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06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4B7B906F-EE93-4F58-A93D-B2A562753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386" y="423332"/>
            <a:ext cx="3821176" cy="172720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hu-HU" sz="5400" dirty="0">
                <a:latin typeface="Arial" panose="020B0604020202020204" pitchFamily="34" charset="0"/>
                <a:cs typeface="Arial" panose="020B0604020202020204" pitchFamily="34" charset="0"/>
              </a:rPr>
              <a:t>A harang</a:t>
            </a:r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lcím 3">
            <a:extLst>
              <a:ext uri="{FF2B5EF4-FFF2-40B4-BE49-F238E27FC236}">
                <a16:creationId xmlns:a16="http://schemas.microsoft.com/office/drawing/2014/main" id="{2CD96B95-7C6A-476E-ADBF-E19561B95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9326" y="3163359"/>
            <a:ext cx="5257800" cy="4351338"/>
          </a:xfrm>
        </p:spPr>
        <p:txBody>
          <a:bodyPr>
            <a:normAutofit/>
          </a:bodyPr>
          <a:lstStyle/>
          <a:p>
            <a:pPr algn="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Milyen eszközökön jut el ma a gyülekezet hívogatása az emberekhez?</a:t>
            </a:r>
          </a:p>
          <a:p>
            <a:pPr algn="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Milyen veszélyre kell ma az egyháznak figyelmeztetnie?</a:t>
            </a:r>
          </a:p>
          <a:p>
            <a:pPr algn="r"/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6916E660-9BE5-43C8-97B0-7625DD8BC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9993" y="5490001"/>
            <a:ext cx="1372005" cy="1368000"/>
          </a:xfrm>
          <a:prstGeom prst="rect">
            <a:avLst/>
          </a:prstGeom>
        </p:spPr>
      </p:pic>
      <p:pic>
        <p:nvPicPr>
          <p:cNvPr id="7" name="Tartalom helye 4" descr="A képen csengő, épület, tégla, kő látható&#10;&#10;Automatikusan generált leírás">
            <a:extLst>
              <a:ext uri="{FF2B5EF4-FFF2-40B4-BE49-F238E27FC236}">
                <a16:creationId xmlns:a16="http://schemas.microsoft.com/office/drawing/2014/main" id="{18126107-088C-4F2F-9F29-88B4FF0935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42305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épület, kültéri, égbolt látható&#10;&#10;Automatikusan generált leírás">
            <a:extLst>
              <a:ext uri="{FF2B5EF4-FFF2-40B4-BE49-F238E27FC236}">
                <a16:creationId xmlns:a16="http://schemas.microsoft.com/office/drawing/2014/main" id="{2A782D41-1DEC-4F37-AC6B-448F7B88B5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A7A137EF-8159-4BC4-95F7-60910E666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386" y="423332"/>
            <a:ext cx="3821176" cy="172720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hu-HU" sz="5400" dirty="0">
                <a:latin typeface="Arial" panose="020B0604020202020204" pitchFamily="34" charset="0"/>
                <a:cs typeface="Arial" panose="020B0604020202020204" pitchFamily="34" charset="0"/>
              </a:rPr>
              <a:t>A torony</a:t>
            </a:r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lcím 3">
            <a:extLst>
              <a:ext uri="{FF2B5EF4-FFF2-40B4-BE49-F238E27FC236}">
                <a16:creationId xmlns:a16="http://schemas.microsoft.com/office/drawing/2014/main" id="{4DF244EF-C94B-4FEE-96CE-1E8BB3B90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9326" y="3163359"/>
            <a:ext cx="5257800" cy="4351338"/>
          </a:xfrm>
        </p:spPr>
        <p:txBody>
          <a:bodyPr>
            <a:normAutofit/>
          </a:bodyPr>
          <a:lstStyle/>
          <a:p>
            <a:pPr algn="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Hol jelenik meg ma a gyülekezeten kívül az egyház?</a:t>
            </a:r>
          </a:p>
          <a:p>
            <a:pPr algn="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Milyen eseményeke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n, rendezvényeken?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EBEFE6E4-2B6C-4973-8237-F61A1C3E8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993" y="5490001"/>
            <a:ext cx="137200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3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E30408B7-02B2-4EC4-8EE8-B53E74642A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AD1FB46-FA09-4625-AA6B-5F7B082BE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220" y="4502562"/>
            <a:ext cx="8508512" cy="763687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Imádkozzunk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48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6E9D5B8-0F05-4028-B9AB-07EC07282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220" y="5302675"/>
            <a:ext cx="7606448" cy="1165858"/>
          </a:xfrm>
        </p:spPr>
        <p:txBody>
          <a:bodyPr>
            <a:noAutofit/>
          </a:bodyPr>
          <a:lstStyle/>
          <a:p>
            <a:pPr algn="l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Azért, hogy a mai órán meg tudjuk hallani és érteni azt az üzenetet, amit Isten személyesen nekünk szán!</a:t>
            </a:r>
            <a:endParaRPr lang="hu-HU" sz="2800" dirty="0"/>
          </a:p>
        </p:txBody>
      </p:sp>
      <p:pic>
        <p:nvPicPr>
          <p:cNvPr id="13" name="Kép 12" descr="A képen épület, talaj, kültéri, út látható&#10;&#10;Automatikusan generált leírás">
            <a:extLst>
              <a:ext uri="{FF2B5EF4-FFF2-40B4-BE49-F238E27FC236}">
                <a16:creationId xmlns:a16="http://schemas.microsoft.com/office/drawing/2014/main" id="{642C9020-81B4-4CE4-AC25-16BE446825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4003040" cy="4226709"/>
          </a:xfrm>
          <a:prstGeom prst="rect">
            <a:avLst/>
          </a:prstGeom>
        </p:spPr>
      </p:pic>
      <p:pic>
        <p:nvPicPr>
          <p:cNvPr id="15" name="Kép 14" descr="A képen csengő, épület, tégla, kő látható&#10;&#10;Automatikusan generált leírás">
            <a:extLst>
              <a:ext uri="{FF2B5EF4-FFF2-40B4-BE49-F238E27FC236}">
                <a16:creationId xmlns:a16="http://schemas.microsoft.com/office/drawing/2014/main" id="{F9896DB9-E6B6-4A24-A365-DC9E493D3F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093465" y="10"/>
            <a:ext cx="4003040" cy="4224518"/>
          </a:xfrm>
          <a:prstGeom prst="rect">
            <a:avLst/>
          </a:prstGeom>
        </p:spPr>
      </p:pic>
      <p:pic>
        <p:nvPicPr>
          <p:cNvPr id="11" name="Kép 10" descr="A képen épület, égbolt, kültéri látható&#10;&#10;Automatikusan generált leírás">
            <a:extLst>
              <a:ext uri="{FF2B5EF4-FFF2-40B4-BE49-F238E27FC236}">
                <a16:creationId xmlns:a16="http://schemas.microsoft.com/office/drawing/2014/main" id="{69302F10-9AE2-4204-B0CC-6F5897F446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186928" y="10"/>
            <a:ext cx="4005072" cy="422451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CA30F3A-949D-4014-A5BD-809F81E841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2370" y="4641753"/>
            <a:ext cx="1128382" cy="847206"/>
            <a:chOff x="8183879" y="1000124"/>
            <a:chExt cx="1562267" cy="1172973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A486C148-F247-4847-8096-6992A8A977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F05C5920-B89E-417C-9583-B3DC913ADD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6" name="Kép 15">
            <a:extLst>
              <a:ext uri="{FF2B5EF4-FFF2-40B4-BE49-F238E27FC236}">
                <a16:creationId xmlns:a16="http://schemas.microsoft.com/office/drawing/2014/main" id="{513BE7F3-B884-4D6F-89CE-9A9FC2A45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2238" y="4857264"/>
            <a:ext cx="1391187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6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épület, kültéri, égbolt látható&#10;&#10;Automatikusan generált leírás">
            <a:extLst>
              <a:ext uri="{FF2B5EF4-FFF2-40B4-BE49-F238E27FC236}">
                <a16:creationId xmlns:a16="http://schemas.microsoft.com/office/drawing/2014/main" id="{2A782D41-1DEC-4F37-AC6B-448F7B88B5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6B7DEE5-2A92-4CF8-8B1A-A69F2C940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29" y="854664"/>
            <a:ext cx="4341735" cy="5148671"/>
          </a:xfrm>
        </p:spPr>
        <p:txBody>
          <a:bodyPr>
            <a:noAutofit/>
          </a:bodyPr>
          <a:lstStyle/>
          <a:p>
            <a:pPr algn="ctr"/>
            <a:r>
              <a:rPr lang="hu-H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Bántottak már a hitedért? Hallottál már olyat, amikor valakit csúfoltak a hitéért?</a:t>
            </a:r>
            <a:br>
              <a:rPr lang="hu-H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Meséld el!</a:t>
            </a:r>
            <a:br>
              <a:rPr lang="hu-H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Fogalmazd meg, hogy számodra milyen üldöztetést lenne a legnehezebb elviselni!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zövegdoboz 2">
            <a:extLst>
              <a:ext uri="{FF2B5EF4-FFF2-40B4-BE49-F238E27FC236}">
                <a16:creationId xmlns:a16="http://schemas.microsoft.com/office/drawing/2014/main" id="{288D4CE2-AF51-458B-B414-4D1259D809A8}"/>
              </a:ext>
            </a:extLst>
          </p:cNvPr>
          <p:cNvSpPr txBox="1"/>
          <p:nvPr/>
        </p:nvSpPr>
        <p:spPr>
          <a:xfrm>
            <a:off x="5029200" y="1303867"/>
            <a:ext cx="66378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</a:p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világban ma is számos országban üldözik a keresztyéneket. Ezekben az országokban az üldöztetés fő okai: iszlám vallás, törzsi ellentétek, vallási nacionalizmus, kommunizmus, vagy más politikai diktatúra, amely az ateizmust képviselik.</a:t>
            </a:r>
          </a:p>
          <a:p>
            <a:pPr algn="ctr"/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Válassz egy módot, hogyan szeretnél megtudni többet az ő helyzetükről és kattints az ikonjára. </a:t>
            </a:r>
          </a:p>
        </p:txBody>
      </p:sp>
      <p:pic>
        <p:nvPicPr>
          <p:cNvPr id="6" name="Kép 5" descr="A képen szöveg látható&#10;&#10;Automatikusan generált leírás">
            <a:hlinkClick r:id="rId3"/>
            <a:extLst>
              <a:ext uri="{FF2B5EF4-FFF2-40B4-BE49-F238E27FC236}">
                <a16:creationId xmlns:a16="http://schemas.microsoft.com/office/drawing/2014/main" id="{947035DB-49BE-4C7B-B587-A25CEB0E1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34" y="5246288"/>
            <a:ext cx="1944793" cy="1377815"/>
          </a:xfrm>
          <a:prstGeom prst="rect">
            <a:avLst/>
          </a:prstGeom>
        </p:spPr>
      </p:pic>
      <p:pic>
        <p:nvPicPr>
          <p:cNvPr id="9" name="Kép 8">
            <a:hlinkClick r:id="rId6"/>
            <a:extLst>
              <a:ext uri="{FF2B5EF4-FFF2-40B4-BE49-F238E27FC236}">
                <a16:creationId xmlns:a16="http://schemas.microsoft.com/office/drawing/2014/main" id="{32540654-4C95-452C-9320-6ABF503028C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0976" y="4858134"/>
            <a:ext cx="1944792" cy="192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5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E30408B7-02B2-4EC4-8EE8-B53E74642A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AD1FB46-FA09-4625-AA6B-5F7B082BE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220" y="4502562"/>
            <a:ext cx="8508512" cy="763687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Imádkozzunk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48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6E9D5B8-0F05-4028-B9AB-07EC07282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220" y="5302675"/>
            <a:ext cx="7606448" cy="1165858"/>
          </a:xfrm>
        </p:spPr>
        <p:txBody>
          <a:bodyPr>
            <a:noAutofit/>
          </a:bodyPr>
          <a:lstStyle/>
          <a:p>
            <a:pPr algn="l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Azokért, akiket ma üldöznek a hitükért!</a:t>
            </a:r>
            <a:endParaRPr lang="hu-HU" sz="2800" dirty="0"/>
          </a:p>
        </p:txBody>
      </p:sp>
      <p:pic>
        <p:nvPicPr>
          <p:cNvPr id="13" name="Kép 12" descr="A képen épület, talaj, kültéri, út látható&#10;&#10;Automatikusan generált leírás">
            <a:extLst>
              <a:ext uri="{FF2B5EF4-FFF2-40B4-BE49-F238E27FC236}">
                <a16:creationId xmlns:a16="http://schemas.microsoft.com/office/drawing/2014/main" id="{642C9020-81B4-4CE4-AC25-16BE446825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4003040" cy="4226709"/>
          </a:xfrm>
          <a:prstGeom prst="rect">
            <a:avLst/>
          </a:prstGeom>
        </p:spPr>
      </p:pic>
      <p:pic>
        <p:nvPicPr>
          <p:cNvPr id="15" name="Kép 14" descr="A képen csengő, épület, tégla, kő látható&#10;&#10;Automatikusan generált leírás">
            <a:extLst>
              <a:ext uri="{FF2B5EF4-FFF2-40B4-BE49-F238E27FC236}">
                <a16:creationId xmlns:a16="http://schemas.microsoft.com/office/drawing/2014/main" id="{F9896DB9-E6B6-4A24-A365-DC9E493D3F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093465" y="10"/>
            <a:ext cx="4003040" cy="4224518"/>
          </a:xfrm>
          <a:prstGeom prst="rect">
            <a:avLst/>
          </a:prstGeom>
        </p:spPr>
      </p:pic>
      <p:pic>
        <p:nvPicPr>
          <p:cNvPr id="11" name="Kép 10" descr="A képen épület, égbolt, kültéri látható&#10;&#10;Automatikusan generált leírás">
            <a:extLst>
              <a:ext uri="{FF2B5EF4-FFF2-40B4-BE49-F238E27FC236}">
                <a16:creationId xmlns:a16="http://schemas.microsoft.com/office/drawing/2014/main" id="{69302F10-9AE2-4204-B0CC-6F5897F446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186928" y="10"/>
            <a:ext cx="4005072" cy="422451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CA30F3A-949D-4014-A5BD-809F81E841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2370" y="4641753"/>
            <a:ext cx="1128382" cy="847206"/>
            <a:chOff x="8183879" y="1000124"/>
            <a:chExt cx="1562267" cy="1172973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A486C148-F247-4847-8096-6992A8A977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F05C5920-B89E-417C-9583-B3DC913ADD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2" name="Kép 11">
            <a:extLst>
              <a:ext uri="{FF2B5EF4-FFF2-40B4-BE49-F238E27FC236}">
                <a16:creationId xmlns:a16="http://schemas.microsoft.com/office/drawing/2014/main" id="{F45373D6-1D32-4AF6-A762-8518E6435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7009" y="4694124"/>
            <a:ext cx="1391187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6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9AFC27-E648-4CAC-A173-0DEA146C6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169" y="1397119"/>
            <a:ext cx="4481793" cy="505405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szenteltessék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 a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neved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jöjjön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a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országod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legyen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 a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akaratod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amint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mennyben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úgy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földön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is;</a:t>
            </a:r>
            <a:b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Mindennapi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kenyerünket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add meg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nekünk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ma,</a:t>
            </a:r>
            <a:b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bocsásd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vétkeinket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miképpen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 is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megbocsátunk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ellenünk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vétkezőknek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minket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kísértésbe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szabadíts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 a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gonosztól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tied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hatalom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dicsőség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mindörökké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Ámen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400" b="0" spc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6,9-13)</a:t>
            </a:r>
            <a:endParaRPr lang="en-US" sz="2400" dirty="0"/>
          </a:p>
        </p:txBody>
      </p:sp>
      <p:pic>
        <p:nvPicPr>
          <p:cNvPr id="9" name="Kép 8" descr="A képen épület, talaj, kültéri, út látható&#10;&#10;Automatikusan generált leírás">
            <a:extLst>
              <a:ext uri="{FF2B5EF4-FFF2-40B4-BE49-F238E27FC236}">
                <a16:creationId xmlns:a16="http://schemas.microsoft.com/office/drawing/2014/main" id="{A7D158F9-E432-42B5-8E44-306E2D162A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6963" y="1"/>
            <a:ext cx="3731799" cy="3383280"/>
          </a:xfrm>
          <a:prstGeom prst="rect">
            <a:avLst/>
          </a:prstGeom>
        </p:spPr>
      </p:pic>
      <p:pic>
        <p:nvPicPr>
          <p:cNvPr id="5" name="Tartalom helye 4" descr="A képen csengő, épület, tégla, kő látható&#10;&#10;Automatikusan generált leírás">
            <a:extLst>
              <a:ext uri="{FF2B5EF4-FFF2-40B4-BE49-F238E27FC236}">
                <a16:creationId xmlns:a16="http://schemas.microsoft.com/office/drawing/2014/main" id="{D00DD4E0-162E-49CA-B5A6-8EF12A092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460201" y="10"/>
            <a:ext cx="3731799" cy="3383270"/>
          </a:xfrm>
          <a:prstGeom prst="rect">
            <a:avLst/>
          </a:prstGeom>
        </p:spPr>
      </p:pic>
      <p:pic>
        <p:nvPicPr>
          <p:cNvPr id="7" name="Kép 6" descr="A képen épület, égbolt, kültéri látható&#10;&#10;Automatikusan generált leírás">
            <a:extLst>
              <a:ext uri="{FF2B5EF4-FFF2-40B4-BE49-F238E27FC236}">
                <a16:creationId xmlns:a16="http://schemas.microsoft.com/office/drawing/2014/main" id="{9532F22D-A133-4726-B6D7-1F8D1AE99C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3"/>
          <a:stretch/>
        </p:blipFill>
        <p:spPr>
          <a:xfrm>
            <a:off x="4639055" y="3474720"/>
            <a:ext cx="7552944" cy="338328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C58D6ADA-E0C4-41B5-A70A-55A7F6987CE8}"/>
              </a:ext>
            </a:extLst>
          </p:cNvPr>
          <p:cNvSpPr txBox="1"/>
          <p:nvPr/>
        </p:nvSpPr>
        <p:spPr>
          <a:xfrm>
            <a:off x="1461254" y="652666"/>
            <a:ext cx="2722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Atyánk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aki</a:t>
            </a:r>
            <a:r>
              <a:rPr lang="en-US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b="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mennyekben</a:t>
            </a:r>
            <a:r>
              <a:rPr lang="hu-HU" sz="2400" b="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vagy,</a:t>
            </a:r>
            <a:endParaRPr lang="hu-HU" sz="2400" dirty="0"/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2046646D-BAB8-435B-BBBF-8047F82B9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0812" y="5489990"/>
            <a:ext cx="1391187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1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ép 10" descr="A képen épület, égbolt, kültéri látható&#10;&#10;Automatikusan generált leírás">
            <a:extLst>
              <a:ext uri="{FF2B5EF4-FFF2-40B4-BE49-F238E27FC236}">
                <a16:creationId xmlns:a16="http://schemas.microsoft.com/office/drawing/2014/main" id="{69302F10-9AE2-4204-B0CC-6F5897F446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15A59BC-530D-4881-A29E-CB9EE2D492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314" y="1073777"/>
            <a:ext cx="4994062" cy="4412648"/>
          </a:xfrm>
          <a:custGeom>
            <a:avLst/>
            <a:gdLst>
              <a:gd name="connsiteX0" fmla="*/ 1437823 w 4994062"/>
              <a:gd name="connsiteY0" fmla="*/ 0 h 4412648"/>
              <a:gd name="connsiteX1" fmla="*/ 3556238 w 4994062"/>
              <a:gd name="connsiteY1" fmla="*/ 0 h 4412648"/>
              <a:gd name="connsiteX2" fmla="*/ 3885668 w 4994062"/>
              <a:gd name="connsiteY2" fmla="*/ 191458 h 4412648"/>
              <a:gd name="connsiteX3" fmla="*/ 4942588 w 4994062"/>
              <a:gd name="connsiteY3" fmla="*/ 2019425 h 4412648"/>
              <a:gd name="connsiteX4" fmla="*/ 4942588 w 4994062"/>
              <a:gd name="connsiteY4" fmla="*/ 2393224 h 4412648"/>
              <a:gd name="connsiteX5" fmla="*/ 4550147 w 4994062"/>
              <a:gd name="connsiteY5" fmla="*/ 3071961 h 4412648"/>
              <a:gd name="connsiteX6" fmla="*/ 4549818 w 4994062"/>
              <a:gd name="connsiteY6" fmla="*/ 3072530 h 4412648"/>
              <a:gd name="connsiteX7" fmla="*/ 4539741 w 4994062"/>
              <a:gd name="connsiteY7" fmla="*/ 3072530 h 4412648"/>
              <a:gd name="connsiteX8" fmla="*/ 3588169 w 4994062"/>
              <a:gd name="connsiteY8" fmla="*/ 3072530 h 4412648"/>
              <a:gd name="connsiteX9" fmla="*/ 3432811 w 4994062"/>
              <a:gd name="connsiteY9" fmla="*/ 3158889 h 4412648"/>
              <a:gd name="connsiteX10" fmla="*/ 2889055 w 4994062"/>
              <a:gd name="connsiteY10" fmla="*/ 4089642 h 4412648"/>
              <a:gd name="connsiteX11" fmla="*/ 2889055 w 4994062"/>
              <a:gd name="connsiteY11" fmla="*/ 4268756 h 4412648"/>
              <a:gd name="connsiteX12" fmla="*/ 2957025 w 4994062"/>
              <a:gd name="connsiteY12" fmla="*/ 4385100 h 4412648"/>
              <a:gd name="connsiteX13" fmla="*/ 2973119 w 4994062"/>
              <a:gd name="connsiteY13" fmla="*/ 4412648 h 4412648"/>
              <a:gd name="connsiteX14" fmla="*/ 2913734 w 4994062"/>
              <a:gd name="connsiteY14" fmla="*/ 4412648 h 4412648"/>
              <a:gd name="connsiteX15" fmla="*/ 1437823 w 4994062"/>
              <a:gd name="connsiteY15" fmla="*/ 4412648 h 4412648"/>
              <a:gd name="connsiteX16" fmla="*/ 1112968 w 4994062"/>
              <a:gd name="connsiteY16" fmla="*/ 4221190 h 4412648"/>
              <a:gd name="connsiteX17" fmla="*/ 51474 w 4994062"/>
              <a:gd name="connsiteY17" fmla="*/ 2393224 h 4412648"/>
              <a:gd name="connsiteX18" fmla="*/ 51474 w 4994062"/>
              <a:gd name="connsiteY18" fmla="*/ 2019425 h 4412648"/>
              <a:gd name="connsiteX19" fmla="*/ 1112968 w 4994062"/>
              <a:gd name="connsiteY19" fmla="*/ 191458 h 4412648"/>
              <a:gd name="connsiteX20" fmla="*/ 1437823 w 4994062"/>
              <a:gd name="connsiteY20" fmla="*/ 0 h 441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94062" h="4412648">
                <a:moveTo>
                  <a:pt x="1437823" y="0"/>
                </a:moveTo>
                <a:cubicBezTo>
                  <a:pt x="1437823" y="0"/>
                  <a:pt x="1437823" y="0"/>
                  <a:pt x="3556238" y="0"/>
                </a:cubicBezTo>
                <a:cubicBezTo>
                  <a:pt x="3693500" y="0"/>
                  <a:pt x="3817038" y="72936"/>
                  <a:pt x="3885668" y="191458"/>
                </a:cubicBezTo>
                <a:cubicBezTo>
                  <a:pt x="3885668" y="191458"/>
                  <a:pt x="3885668" y="191458"/>
                  <a:pt x="4942588" y="2019425"/>
                </a:cubicBezTo>
                <a:cubicBezTo>
                  <a:pt x="5011220" y="2133388"/>
                  <a:pt x="5011220" y="2279261"/>
                  <a:pt x="4942588" y="2393224"/>
                </a:cubicBezTo>
                <a:cubicBezTo>
                  <a:pt x="4942588" y="2393224"/>
                  <a:pt x="4942588" y="2393224"/>
                  <a:pt x="4550147" y="3071961"/>
                </a:cubicBezTo>
                <a:lnTo>
                  <a:pt x="4549818" y="3072530"/>
                </a:lnTo>
                <a:lnTo>
                  <a:pt x="4539741" y="3072530"/>
                </a:lnTo>
                <a:cubicBezTo>
                  <a:pt x="4403802" y="3072530"/>
                  <a:pt x="4131924" y="3072530"/>
                  <a:pt x="3588169" y="3072530"/>
                </a:cubicBezTo>
                <a:cubicBezTo>
                  <a:pt x="3529910" y="3072530"/>
                  <a:pt x="3458704" y="3110912"/>
                  <a:pt x="3432811" y="3158889"/>
                </a:cubicBezTo>
                <a:cubicBezTo>
                  <a:pt x="3432811" y="3158889"/>
                  <a:pt x="3432811" y="3158889"/>
                  <a:pt x="2889055" y="4089642"/>
                </a:cubicBezTo>
                <a:cubicBezTo>
                  <a:pt x="2859925" y="4140817"/>
                  <a:pt x="2859925" y="4217580"/>
                  <a:pt x="2889055" y="4268756"/>
                </a:cubicBezTo>
                <a:cubicBezTo>
                  <a:pt x="2889055" y="4268756"/>
                  <a:pt x="2889055" y="4268756"/>
                  <a:pt x="2957025" y="4385100"/>
                </a:cubicBezTo>
                <a:lnTo>
                  <a:pt x="2973119" y="4412648"/>
                </a:lnTo>
                <a:lnTo>
                  <a:pt x="2913734" y="4412648"/>
                </a:lnTo>
                <a:cubicBezTo>
                  <a:pt x="2599952" y="4412648"/>
                  <a:pt x="2132928" y="4412648"/>
                  <a:pt x="1437823" y="4412648"/>
                </a:cubicBezTo>
                <a:cubicBezTo>
                  <a:pt x="1305136" y="4412648"/>
                  <a:pt x="1177025" y="4339712"/>
                  <a:pt x="1112968" y="4221190"/>
                </a:cubicBezTo>
                <a:cubicBezTo>
                  <a:pt x="1112968" y="4221190"/>
                  <a:pt x="1112968" y="4221190"/>
                  <a:pt x="51474" y="2393224"/>
                </a:cubicBezTo>
                <a:cubicBezTo>
                  <a:pt x="-17158" y="2279261"/>
                  <a:pt x="-17158" y="2133388"/>
                  <a:pt x="51474" y="2019425"/>
                </a:cubicBezTo>
                <a:cubicBezTo>
                  <a:pt x="51474" y="2019425"/>
                  <a:pt x="51474" y="2019425"/>
                  <a:pt x="1112968" y="191458"/>
                </a:cubicBezTo>
                <a:cubicBezTo>
                  <a:pt x="1177025" y="72936"/>
                  <a:pt x="1305136" y="0"/>
                  <a:pt x="143782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AD1FB46-FA09-4625-AA6B-5F7B082BE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1912" y="1874520"/>
            <a:ext cx="3447288" cy="1792224"/>
          </a:xfrm>
        </p:spPr>
        <p:txBody>
          <a:bodyPr anchor="b">
            <a:normAutofit/>
          </a:bodyPr>
          <a:lstStyle/>
          <a:p>
            <a:pPr algn="l"/>
            <a:r>
              <a:rPr lang="hu-HU" sz="4400">
                <a:solidFill>
                  <a:schemeClr val="bg1"/>
                </a:solidFill>
              </a:rPr>
              <a:t>FFFF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5E816B0-A826-4F6C-B444-91E42AB2A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8959" y="1127731"/>
            <a:ext cx="2143461" cy="1877400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Kép 12" descr="A képen épület, talaj, kültéri, út látható&#10;&#10;Automatikusan generált leírás">
            <a:extLst>
              <a:ext uri="{FF2B5EF4-FFF2-40B4-BE49-F238E27FC236}">
                <a16:creationId xmlns:a16="http://schemas.microsoft.com/office/drawing/2014/main" id="{642C9020-81B4-4CE4-AC25-16BE44682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5911" y="1212647"/>
            <a:ext cx="1949559" cy="1707568"/>
          </a:xfrm>
          <a:custGeom>
            <a:avLst/>
            <a:gdLst/>
            <a:ahLst/>
            <a:cxnLst/>
            <a:rect l="l" t="t" r="r" b="b"/>
            <a:pathLst>
              <a:path w="1949559" h="1707568">
                <a:moveTo>
                  <a:pt x="556214" y="0"/>
                </a:moveTo>
                <a:cubicBezTo>
                  <a:pt x="1395218" y="0"/>
                  <a:pt x="1395218" y="0"/>
                  <a:pt x="1395218" y="0"/>
                </a:cubicBezTo>
                <a:cubicBezTo>
                  <a:pt x="1437667" y="0"/>
                  <a:pt x="1492603" y="29611"/>
                  <a:pt x="1515075" y="66625"/>
                </a:cubicBezTo>
                <a:cubicBezTo>
                  <a:pt x="1934577" y="784692"/>
                  <a:pt x="1934577" y="784692"/>
                  <a:pt x="1934577" y="784692"/>
                </a:cubicBezTo>
                <a:cubicBezTo>
                  <a:pt x="1954553" y="824174"/>
                  <a:pt x="1954553" y="883396"/>
                  <a:pt x="1934577" y="922877"/>
                </a:cubicBezTo>
                <a:cubicBezTo>
                  <a:pt x="1515075" y="1640944"/>
                  <a:pt x="1515075" y="1640944"/>
                  <a:pt x="1515075" y="1640944"/>
                </a:cubicBezTo>
                <a:cubicBezTo>
                  <a:pt x="1492603" y="1677958"/>
                  <a:pt x="1437667" y="1707568"/>
                  <a:pt x="1395218" y="1707568"/>
                </a:cubicBezTo>
                <a:lnTo>
                  <a:pt x="556214" y="1707568"/>
                </a:lnTo>
                <a:cubicBezTo>
                  <a:pt x="511268" y="1707568"/>
                  <a:pt x="456334" y="1677958"/>
                  <a:pt x="436357" y="1640944"/>
                </a:cubicBezTo>
                <a:cubicBezTo>
                  <a:pt x="16856" y="922877"/>
                  <a:pt x="16856" y="922877"/>
                  <a:pt x="16856" y="922877"/>
                </a:cubicBezTo>
                <a:cubicBezTo>
                  <a:pt x="-5618" y="883396"/>
                  <a:pt x="-5618" y="824174"/>
                  <a:pt x="16856" y="784692"/>
                </a:cubicBezTo>
                <a:cubicBezTo>
                  <a:pt x="436357" y="66625"/>
                  <a:pt x="436357" y="66625"/>
                  <a:pt x="436357" y="66625"/>
                </a:cubicBezTo>
                <a:cubicBezTo>
                  <a:pt x="456334" y="29611"/>
                  <a:pt x="511268" y="0"/>
                  <a:pt x="556214" y="0"/>
                </a:cubicBezTo>
                <a:close/>
              </a:path>
            </a:pathLst>
          </a:custGeom>
          <a:ln w="79375">
            <a:noFill/>
          </a:ln>
        </p:spPr>
      </p:pic>
      <p:sp>
        <p:nvSpPr>
          <p:cNvPr id="4" name="Hatszög 3">
            <a:extLst>
              <a:ext uri="{FF2B5EF4-FFF2-40B4-BE49-F238E27FC236}">
                <a16:creationId xmlns:a16="http://schemas.microsoft.com/office/drawing/2014/main" id="{47F270C4-9442-4075-8E27-93705D7EF728}"/>
              </a:ext>
            </a:extLst>
          </p:cNvPr>
          <p:cNvSpPr/>
          <p:nvPr/>
        </p:nvSpPr>
        <p:spPr>
          <a:xfrm>
            <a:off x="581524" y="944009"/>
            <a:ext cx="5174329" cy="4672184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9E7A3B0-8177-473E-B1D0-59D0661DCB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0521" y="4146804"/>
            <a:ext cx="2527006" cy="221333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Kép 14" descr="A képen csengő, épület, tégla, kő látható&#10;&#10;Automatikusan generált leírás">
            <a:extLst>
              <a:ext uri="{FF2B5EF4-FFF2-40B4-BE49-F238E27FC236}">
                <a16:creationId xmlns:a16="http://schemas.microsoft.com/office/drawing/2014/main" id="{F9896DB9-E6B6-4A24-A365-DC9E493D3F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4820" y="4246417"/>
            <a:ext cx="2298408" cy="2013116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sp>
        <p:nvSpPr>
          <p:cNvPr id="3" name="Alcím 2">
            <a:extLst>
              <a:ext uri="{FF2B5EF4-FFF2-40B4-BE49-F238E27FC236}">
                <a16:creationId xmlns:a16="http://schemas.microsoft.com/office/drawing/2014/main" id="{76E9D5B8-0F05-4028-B9AB-07EC07282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555" y="2642593"/>
            <a:ext cx="4250265" cy="1554017"/>
          </a:xfrm>
        </p:spPr>
        <p:txBody>
          <a:bodyPr anchor="t">
            <a:normAutofit/>
          </a:bodyPr>
          <a:lstStyle/>
          <a:p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Áldás békesség!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AACA688D-310E-4628-B2EC-972F4FE60611}"/>
              </a:ext>
            </a:extLst>
          </p:cNvPr>
          <p:cNvSpPr/>
          <p:nvPr/>
        </p:nvSpPr>
        <p:spPr>
          <a:xfrm>
            <a:off x="7078133" y="5926668"/>
            <a:ext cx="4979319" cy="7579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PPT-ben felhasznált képek a </a:t>
            </a:r>
            <a:r>
              <a:rPr lang="hu-H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https://unsplash.com/</a:t>
            </a:r>
            <a:r>
              <a:rPr lang="hu-H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a </a:t>
            </a:r>
            <a:r>
              <a:rPr lang="hu-H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https://www.freepik.com/home</a:t>
            </a:r>
            <a:r>
              <a:rPr lang="hu-H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internetes oldalon találhatóak és ingyenesen letölthetők!</a:t>
            </a:r>
            <a:endParaRPr lang="hu-HU" sz="1000" cap="al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21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6D58962-DA0B-4311-9E23-7C75B2B92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42" b="94943" l="0" r="98949">
                        <a14:foregroundMark x1="21495" y1="13051" x2="40771" y2="22349"/>
                        <a14:foregroundMark x1="40771" y1="22349" x2="40888" y2="22675"/>
                        <a14:foregroundMark x1="39603" y1="20555" x2="23949" y2="20392"/>
                        <a14:foregroundMark x1="14953" y1="15824" x2="21846" y2="17455"/>
                        <a14:foregroundMark x1="21846" y1="17455" x2="20327" y2="17455"/>
                        <a14:foregroundMark x1="13201" y1="14519" x2="11449" y2="15498"/>
                        <a14:foregroundMark x1="11916" y1="16639" x2="21612" y2="19250"/>
                        <a14:foregroundMark x1="21612" y1="19250" x2="29907" y2="16639"/>
                        <a14:foregroundMark x1="29907" y1="16639" x2="44276" y2="23002"/>
                        <a14:foregroundMark x1="44276" y1="23002" x2="14486" y2="24470"/>
                        <a14:foregroundMark x1="14486" y1="24470" x2="17874" y2="33931"/>
                        <a14:foregroundMark x1="17874" y1="33931" x2="58178" y2="41109"/>
                        <a14:foregroundMark x1="58178" y1="41109" x2="47897" y2="23328"/>
                        <a14:foregroundMark x1="47897" y1="23328" x2="46262" y2="22512"/>
                        <a14:foregroundMark x1="50935" y1="30179" x2="7477" y2="29038"/>
                        <a14:foregroundMark x1="7477" y1="29038" x2="57243" y2="36868"/>
                        <a14:foregroundMark x1="57243" y1="36868" x2="60514" y2="36215"/>
                        <a14:foregroundMark x1="72897" y1="18108" x2="54439" y2="11093"/>
                        <a14:foregroundMark x1="54439" y1="11093" x2="70093" y2="14845"/>
                        <a14:foregroundMark x1="86682" y1="19902" x2="75584" y2="20228"/>
                        <a14:foregroundMark x1="75584" y1="20228" x2="85047" y2="18108"/>
                        <a14:foregroundMark x1="85047" y1="18108" x2="61916" y2="22512"/>
                        <a14:foregroundMark x1="61916" y1="22512" x2="78154" y2="28059"/>
                        <a14:foregroundMark x1="78154" y1="28059" x2="19042" y2="15661"/>
                        <a14:foregroundMark x1="19042" y1="15661" x2="88318" y2="40783"/>
                        <a14:foregroundMark x1="88318" y1="40783" x2="39369" y2="44209"/>
                        <a14:foregroundMark x1="39369" y1="44209" x2="92056" y2="67863"/>
                        <a14:foregroundMark x1="92056" y1="67863" x2="21963" y2="51713"/>
                        <a14:foregroundMark x1="21963" y1="51713" x2="93341" y2="76346"/>
                        <a14:foregroundMark x1="93341" y1="76346" x2="43458" y2="73083"/>
                        <a14:foregroundMark x1="43458" y1="73083" x2="99533" y2="84176"/>
                        <a14:foregroundMark x1="99533" y1="84176" x2="18224" y2="65090"/>
                        <a14:foregroundMark x1="18224" y1="65090" x2="76051" y2="77162"/>
                        <a14:foregroundMark x1="76051" y1="77162" x2="2220" y2="53018"/>
                        <a14:foregroundMark x1="2220" y1="53018" x2="63785" y2="59543"/>
                        <a14:foregroundMark x1="63785" y1="59543" x2="29907" y2="47798"/>
                        <a14:foregroundMark x1="29907" y1="47798" x2="38318" y2="47635"/>
                        <a14:foregroundMark x1="38318" y1="47635" x2="84229" y2="54812"/>
                        <a14:foregroundMark x1="84229" y1="54812" x2="3972" y2="33605"/>
                        <a14:foregroundMark x1="3972" y1="33605" x2="99182" y2="53670"/>
                        <a14:foregroundMark x1="99182" y1="53670" x2="10981" y2="30506"/>
                        <a14:foregroundMark x1="10981" y1="30506" x2="98131" y2="50082"/>
                        <a14:foregroundMark x1="98131" y1="50082" x2="22547" y2="28548"/>
                        <a14:foregroundMark x1="22547" y1="28548" x2="90771" y2="39641"/>
                        <a14:foregroundMark x1="90771" y1="39641" x2="23949" y2="20881"/>
                        <a14:foregroundMark x1="23949" y1="20881" x2="50701" y2="20718"/>
                        <a14:foregroundMark x1="50701" y1="20718" x2="97313" y2="29364"/>
                        <a14:foregroundMark x1="97313" y1="29364" x2="49533" y2="15987"/>
                        <a14:foregroundMark x1="49533" y1="15987" x2="91238" y2="25122"/>
                        <a14:foregroundMark x1="91238" y1="25122" x2="30491" y2="13377"/>
                        <a14:foregroundMark x1="30491" y1="13377" x2="46846" y2="17618"/>
                        <a14:foregroundMark x1="93692" y1="23002" x2="77570" y2="25612"/>
                        <a14:foregroundMark x1="77570" y1="25612" x2="69393" y2="31485"/>
                        <a14:foregroundMark x1="69393" y1="31485" x2="75000" y2="38989"/>
                        <a14:foregroundMark x1="75000" y1="38989" x2="96729" y2="50082"/>
                        <a14:foregroundMark x1="96729" y1="50082" x2="85514" y2="53507"/>
                        <a14:foregroundMark x1="85514" y1="53507" x2="98014" y2="59380"/>
                        <a14:foregroundMark x1="98014" y1="59380" x2="84229" y2="61338"/>
                        <a14:foregroundMark x1="84229" y1="61338" x2="97547" y2="63295"/>
                        <a14:foregroundMark x1="97547" y1="63295" x2="73248" y2="63622"/>
                        <a14:foregroundMark x1="73248" y1="63622" x2="95561" y2="71126"/>
                        <a14:foregroundMark x1="95561" y1="71126" x2="89486" y2="75367"/>
                        <a14:foregroundMark x1="89486" y1="75367" x2="94743" y2="75693"/>
                        <a14:foregroundMark x1="97430" y1="36868" x2="98481" y2="24633"/>
                        <a14:foregroundMark x1="98481" y1="24633" x2="81893" y2="16476"/>
                        <a14:foregroundMark x1="81893" y1="16476" x2="66238" y2="15987"/>
                        <a14:foregroundMark x1="66238" y1="15987" x2="61449" y2="8809"/>
                        <a14:foregroundMark x1="61449" y1="8809" x2="64836" y2="1631"/>
                        <a14:foregroundMark x1="67173" y1="5546" x2="57360" y2="3426"/>
                        <a14:foregroundMark x1="83061" y1="15987" x2="92991" y2="16639"/>
                        <a14:foregroundMark x1="92991" y1="16639" x2="78037" y2="23491"/>
                        <a14:foregroundMark x1="78037" y1="23491" x2="99299" y2="26427"/>
                        <a14:foregroundMark x1="99299" y1="26427" x2="87967" y2="25285"/>
                        <a14:foregroundMark x1="87967" y1="25285" x2="90187" y2="24144"/>
                        <a14:foregroundMark x1="90654" y1="25449" x2="4089" y2="10114"/>
                        <a14:foregroundMark x1="4089" y1="10114" x2="13435" y2="8646"/>
                        <a14:foregroundMark x1="13435" y1="8646" x2="21963" y2="10604"/>
                        <a14:foregroundMark x1="21963" y1="10604" x2="8061" y2="12887"/>
                        <a14:foregroundMark x1="8061" y1="12887" x2="26285" y2="22186"/>
                        <a14:foregroundMark x1="26285" y1="22186" x2="3505" y2="19902"/>
                        <a14:foregroundMark x1="3505" y1="19902" x2="19860" y2="23980"/>
                        <a14:foregroundMark x1="19860" y1="23980" x2="4206" y2="28548"/>
                        <a14:foregroundMark x1="4206" y1="28548" x2="22664" y2="34421"/>
                        <a14:foregroundMark x1="22664" y1="34421" x2="1285" y2="39152"/>
                        <a14:foregroundMark x1="1285" y1="39152" x2="16121" y2="43719"/>
                        <a14:foregroundMark x1="16121" y1="43719" x2="5724" y2="44209"/>
                        <a14:foregroundMark x1="5724" y1="44209" x2="26986" y2="50734"/>
                        <a14:foregroundMark x1="26986" y1="50734" x2="584" y2="53834"/>
                        <a14:foregroundMark x1="584" y1="53834" x2="42640" y2="68352"/>
                        <a14:foregroundMark x1="42640" y1="68352" x2="11449" y2="64600"/>
                        <a14:foregroundMark x1="11449" y1="64600" x2="34463" y2="67210"/>
                        <a14:foregroundMark x1="34463" y1="67210" x2="4206" y2="63622"/>
                        <a14:foregroundMark x1="4206" y1="63622" x2="46612" y2="76346"/>
                        <a14:foregroundMark x1="46612" y1="76346" x2="7009" y2="72920"/>
                        <a14:foregroundMark x1="7009" y1="72920" x2="57944" y2="79445"/>
                        <a14:foregroundMark x1="57944" y1="79445" x2="12266" y2="74225"/>
                        <a14:foregroundMark x1="12266" y1="74225" x2="61565" y2="80424"/>
                        <a14:foregroundMark x1="61565" y1="80424" x2="14136" y2="73736"/>
                        <a14:foregroundMark x1="14136" y1="73736" x2="51051" y2="76183"/>
                        <a14:foregroundMark x1="51051" y1="76183" x2="48949" y2="74878"/>
                        <a14:foregroundMark x1="38201" y1="93475" x2="234" y2="80098"/>
                        <a14:foregroundMark x1="61565" y1="84992" x2="15888" y2="88744"/>
                        <a14:foregroundMark x1="15888" y1="88744" x2="5724" y2="86460"/>
                        <a14:foregroundMark x1="58294" y1="95106" x2="45093" y2="91191"/>
                        <a14:foregroundMark x1="25584" y1="91843" x2="14369" y2="78630"/>
                        <a14:foregroundMark x1="14369" y1="78630" x2="22430" y2="78140"/>
                        <a14:foregroundMark x1="22430" y1="78140" x2="13785" y2="76672"/>
                        <a14:foregroundMark x1="13785" y1="76672" x2="26869" y2="83361"/>
                        <a14:foregroundMark x1="26869" y1="83361" x2="818" y2="72920"/>
                        <a14:foregroundMark x1="818" y1="72920" x2="13084" y2="76509"/>
                        <a14:foregroundMark x1="14252" y1="91191" x2="0" y2="92496"/>
                        <a14:foregroundMark x1="15537" y1="79445" x2="818" y2="76183"/>
                        <a14:foregroundMark x1="2570" y1="75367" x2="0" y2="74878"/>
                        <a14:backgroundMark x1="90537" y1="2610" x2="94509" y2="2773"/>
                        <a14:backgroundMark x1="90888" y1="2610" x2="96612" y2="2773"/>
                        <a14:backgroundMark x1="88084" y1="816" x2="94860" y2="3263"/>
                        <a14:backgroundMark x1="94860" y1="3263" x2="98014" y2="653"/>
                        <a14:backgroundMark x1="90888" y1="1305" x2="93107" y2="4568"/>
                        <a14:backgroundMark x1="96262" y1="1468" x2="88551" y2="2447"/>
                        <a14:backgroundMark x1="88551" y1="2447" x2="96729" y2="3752"/>
                        <a14:backgroundMark x1="96729" y1="3752" x2="88318" y2="5220"/>
                        <a14:backgroundMark x1="88318" y1="5220" x2="96495" y2="5873"/>
                        <a14:backgroundMark x1="96495" y1="5873" x2="87266" y2="816"/>
                        <a14:backgroundMark x1="87266" y1="816" x2="98014" y2="1631"/>
                        <a14:backgroundMark x1="98014" y1="1631" x2="88902" y2="1468"/>
                        <a14:backgroundMark x1="88902" y1="1468" x2="94276" y2="326"/>
                        <a14:backgroundMark x1="97430" y1="979" x2="89252" y2="3426"/>
                        <a14:backgroundMark x1="89252" y1="3426" x2="98598" y2="5546"/>
                        <a14:backgroundMark x1="98598" y1="5546" x2="86565" y2="6852"/>
                        <a14:backgroundMark x1="86565" y1="6852" x2="94042" y2="3915"/>
                        <a14:backgroundMark x1="94042" y1="3915" x2="85397" y2="1794"/>
                        <a14:backgroundMark x1="85397" y1="1794" x2="99416" y2="489"/>
                        <a14:backgroundMark x1="99416" y1="489" x2="93224" y2="163"/>
                        <a14:backgroundMark x1="77570" y1="99347" x2="85514" y2="99021"/>
                        <a14:backgroundMark x1="85514" y1="99021" x2="92640" y2="99347"/>
                        <a14:backgroundMark x1="92640" y1="99347" x2="95444" y2="98858"/>
                        <a14:backgroundMark x1="95794" y1="99184" x2="77220" y2="98858"/>
                        <a14:backgroundMark x1="93575" y1="97879" x2="86916" y2="96411"/>
                        <a14:backgroundMark x1="86916" y1="96411" x2="95327" y2="99184"/>
                        <a14:backgroundMark x1="95678" y1="97879" x2="94977" y2="98369"/>
                        <a14:backgroundMark x1="88084" y1="97879" x2="85864" y2="98206"/>
                        <a14:backgroundMark x1="83879" y1="97716" x2="84696" y2="97879"/>
                        <a14:backgroundMark x1="86449" y1="97553" x2="83762" y2="98369"/>
                        <a14:backgroundMark x1="86098" y1="98695" x2="78972" y2="98042"/>
                        <a14:backgroundMark x1="78972" y1="98042" x2="88785" y2="99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80"/>
          <a:stretch/>
        </p:blipFill>
        <p:spPr>
          <a:xfrm>
            <a:off x="0" y="-2410"/>
            <a:ext cx="9617825" cy="6860410"/>
          </a:xfr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E092EBE-11DB-41D6-AD16-1DD8C2027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5601" y="314443"/>
            <a:ext cx="2827866" cy="6226704"/>
          </a:xfr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Gondold végig!</a:t>
            </a:r>
            <a:b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Beszéljétek meg!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 jelentenek számodra ezek a szavak?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Hogyan függenek össze ezek a szavak egymással?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Melyik áll legtávolabb tőled? Miért?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Melyik az ezek közül, amiért felvállalnád, hogy rossz szemmel néznek rád?</a:t>
            </a:r>
            <a:endParaRPr lang="hu-H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E4B1178-8729-4EF9-8A40-468DA24A8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592" y="5362118"/>
            <a:ext cx="137200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9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Kép 12" descr="A képen épület, talaj, kültéri, út látható&#10;&#10;Automatikusan generált leírás">
            <a:extLst>
              <a:ext uri="{FF2B5EF4-FFF2-40B4-BE49-F238E27FC236}">
                <a16:creationId xmlns:a16="http://schemas.microsoft.com/office/drawing/2014/main" id="{642C9020-81B4-4CE4-AC25-16BE446825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5498278" y="1301313"/>
            <a:ext cx="2888477" cy="252994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11" name="Kép 10" descr="A képen épület, égbolt, kültéri látható&#10;&#10;Automatikusan generált leírás">
            <a:extLst>
              <a:ext uri="{FF2B5EF4-FFF2-40B4-BE49-F238E27FC236}">
                <a16:creationId xmlns:a16="http://schemas.microsoft.com/office/drawing/2014/main" id="{69302F10-9AE2-4204-B0CC-6F5897F44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4"/>
          <a:stretch/>
        </p:blipFill>
        <p:spPr>
          <a:xfrm>
            <a:off x="2" y="1"/>
            <a:ext cx="6948167" cy="2456679"/>
          </a:xfrm>
          <a:custGeom>
            <a:avLst/>
            <a:gdLst/>
            <a:ahLst/>
            <a:cxnLst/>
            <a:rect l="l" t="t" r="r" b="b"/>
            <a:pathLst>
              <a:path w="6948167" h="2456679">
                <a:moveTo>
                  <a:pt x="6948167" y="603033"/>
                </a:moveTo>
                <a:lnTo>
                  <a:pt x="6948167" y="617220"/>
                </a:lnTo>
                <a:lnTo>
                  <a:pt x="6946213" y="610127"/>
                </a:lnTo>
                <a:close/>
                <a:moveTo>
                  <a:pt x="0" y="0"/>
                </a:moveTo>
                <a:lnTo>
                  <a:pt x="6766605" y="0"/>
                </a:lnTo>
                <a:lnTo>
                  <a:pt x="6638979" y="219780"/>
                </a:lnTo>
                <a:cubicBezTo>
                  <a:pt x="5552228" y="2091240"/>
                  <a:pt x="5552228" y="2091240"/>
                  <a:pt x="5552228" y="2091240"/>
                </a:cubicBezTo>
                <a:cubicBezTo>
                  <a:pt x="5429962" y="2317464"/>
                  <a:pt x="5185434" y="2456679"/>
                  <a:pt x="4932171" y="2456679"/>
                </a:cubicBezTo>
                <a:cubicBezTo>
                  <a:pt x="888708" y="2456679"/>
                  <a:pt x="888708" y="2456679"/>
                  <a:pt x="888708" y="2456679"/>
                </a:cubicBezTo>
                <a:cubicBezTo>
                  <a:pt x="626713" y="2456679"/>
                  <a:pt x="390917" y="2317464"/>
                  <a:pt x="259919" y="2091240"/>
                </a:cubicBezTo>
                <a:cubicBezTo>
                  <a:pt x="196877" y="1982206"/>
                  <a:pt x="135804" y="1876580"/>
                  <a:pt x="76640" y="1774254"/>
                </a:cubicBezTo>
                <a:lnTo>
                  <a:pt x="0" y="1641704"/>
                </a:lnTo>
                <a:close/>
              </a:path>
            </a:pathLst>
          </a:custGeom>
        </p:spPr>
      </p:pic>
      <p:pic>
        <p:nvPicPr>
          <p:cNvPr id="15" name="Kép 14" descr="A képen csengő, épület, tégla, kő látható&#10;&#10;Automatikusan generált leírás">
            <a:extLst>
              <a:ext uri="{FF2B5EF4-FFF2-40B4-BE49-F238E27FC236}">
                <a16:creationId xmlns:a16="http://schemas.microsoft.com/office/drawing/2014/main" id="{F9896DB9-E6B6-4A24-A365-DC9E493D3F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" y="2619612"/>
            <a:ext cx="7676573" cy="4238389"/>
          </a:xfrm>
          <a:custGeom>
            <a:avLst/>
            <a:gdLst/>
            <a:ahLst/>
            <a:cxnLst/>
            <a:rect l="l" t="t" r="r" b="b"/>
            <a:pathLst>
              <a:path w="7676573" h="4238389">
                <a:moveTo>
                  <a:pt x="6948167" y="1839459"/>
                </a:moveTo>
                <a:lnTo>
                  <a:pt x="6948167" y="1853646"/>
                </a:lnTo>
                <a:lnTo>
                  <a:pt x="6946213" y="1846552"/>
                </a:lnTo>
                <a:close/>
                <a:moveTo>
                  <a:pt x="888708" y="0"/>
                </a:moveTo>
                <a:cubicBezTo>
                  <a:pt x="888708" y="0"/>
                  <a:pt x="888708" y="0"/>
                  <a:pt x="4932171" y="0"/>
                </a:cubicBezTo>
                <a:cubicBezTo>
                  <a:pt x="5185434" y="0"/>
                  <a:pt x="5429962" y="139215"/>
                  <a:pt x="5552228" y="365439"/>
                </a:cubicBezTo>
                <a:cubicBezTo>
                  <a:pt x="5552228" y="365439"/>
                  <a:pt x="5552228" y="365439"/>
                  <a:pt x="7578324" y="3854515"/>
                </a:cubicBezTo>
                <a:cubicBezTo>
                  <a:pt x="7643823" y="3963277"/>
                  <a:pt x="7676573" y="4087266"/>
                  <a:pt x="7676573" y="4211255"/>
                </a:cubicBezTo>
                <a:lnTo>
                  <a:pt x="7672952" y="4238389"/>
                </a:lnTo>
                <a:lnTo>
                  <a:pt x="0" y="4238389"/>
                </a:lnTo>
                <a:lnTo>
                  <a:pt x="0" y="814976"/>
                </a:lnTo>
                <a:lnTo>
                  <a:pt x="76640" y="682425"/>
                </a:lnTo>
                <a:cubicBezTo>
                  <a:pt x="135804" y="580099"/>
                  <a:pt x="196877" y="474473"/>
                  <a:pt x="259919" y="365439"/>
                </a:cubicBezTo>
                <a:cubicBezTo>
                  <a:pt x="390917" y="139215"/>
                  <a:pt x="626713" y="0"/>
                  <a:pt x="888708" y="0"/>
                </a:cubicBezTo>
                <a:close/>
              </a:path>
            </a:pathLst>
          </a:custGeom>
        </p:spPr>
      </p:pic>
      <p:sp>
        <p:nvSpPr>
          <p:cNvPr id="17" name="Téglalap 16">
            <a:extLst>
              <a:ext uri="{FF2B5EF4-FFF2-40B4-BE49-F238E27FC236}">
                <a16:creationId xmlns:a16="http://schemas.microsoft.com/office/drawing/2014/main" id="{0A9C7651-D42B-46E0-AD1C-1EE4887F8277}"/>
              </a:ext>
            </a:extLst>
          </p:cNvPr>
          <p:cNvSpPr/>
          <p:nvPr/>
        </p:nvSpPr>
        <p:spPr>
          <a:xfrm>
            <a:off x="159325" y="5556263"/>
            <a:ext cx="4498017" cy="96829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zene elindításához kattints</a:t>
            </a:r>
            <a:endParaRPr lang="hu-HU" sz="4800" b="1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6E9D5B8-0F05-4028-B9AB-07EC07282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1" y="1"/>
            <a:ext cx="6791999" cy="6857999"/>
          </a:xfr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Az egyháznak a Jézus a </a:t>
            </a:r>
            <a:r>
              <a:rPr lang="hu-HU" b="0" i="0" dirty="0" err="1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fundámentoma</a:t>
            </a:r>
            <a: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szent </a:t>
            </a: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gére épült fel lelki temploma.</a:t>
            </a:r>
            <a:b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Leszállt a mennyből hívni és eljegyezni őt,</a:t>
            </a:r>
            <a:b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Megváltva drága vérén a váltságban hívőt.</a:t>
            </a:r>
          </a:p>
          <a:p>
            <a:pPr>
              <a:lnSpc>
                <a:spcPct val="110000"/>
              </a:lnSpc>
            </a:pPr>
            <a: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Kihívott minden népből egy lelki népet itt,</a:t>
            </a:r>
            <a:b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Kit egy Úr, egy keresztség és egy hit egyesít.</a:t>
            </a:r>
            <a:b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Csak egy nevet magasztal, csak egy cél vonja őt,</a:t>
            </a:r>
            <a:b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És egy terített asztal </a:t>
            </a:r>
            <a:r>
              <a:rPr lang="hu-HU" b="0" i="0" dirty="0" err="1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ád</a:t>
            </a:r>
            <a: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néki új erőt.</a:t>
            </a:r>
          </a:p>
          <a:p>
            <a:pPr>
              <a:lnSpc>
                <a:spcPct val="110000"/>
              </a:lnSpc>
            </a:pP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Betétdal: Igédre indulunk, nevednek hódolunk. Egyházadként így kiáltunk: Jézus Krisztus az Úr!</a:t>
            </a:r>
            <a:endParaRPr lang="hu-HU" b="0" i="0" dirty="0">
              <a:solidFill>
                <a:srgbClr val="3B3B3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Sok bajban, küzdelemben meghajszolt, megvetett,</a:t>
            </a:r>
            <a:b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szent megújulásért és békéért eped,</a:t>
            </a:r>
            <a:b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Míg látomása egykor dicsőn beteljesül,</a:t>
            </a:r>
            <a:b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 a győzedelmes egyház Urával egyesül.</a:t>
            </a:r>
          </a:p>
          <a:p>
            <a:pPr>
              <a:lnSpc>
                <a:spcPct val="110000"/>
              </a:lnSpc>
            </a:pPr>
            <a: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 A három-egy Istennel már itt e földön egy,</a:t>
            </a:r>
            <a:b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 az üdvözült sereggel egy nép és egy sereg.</a:t>
            </a:r>
            <a:b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Ó, mily áldott reménység: ha itt időnk lejár,</a:t>
            </a:r>
            <a:b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 boldog </a:t>
            </a:r>
            <a:r>
              <a:rPr lang="hu-HU" b="0" i="0" dirty="0" err="1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szenteiddel</a:t>
            </a:r>
            <a:r>
              <a:rPr lang="hu-HU" b="0" i="0" dirty="0">
                <a:solidFill>
                  <a:srgbClr val="3B3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fenn Nálad béke vár!</a:t>
            </a:r>
          </a:p>
        </p:txBody>
      </p:sp>
      <p:pic>
        <p:nvPicPr>
          <p:cNvPr id="18" name="Kép 17">
            <a:hlinkClick r:id="rId5"/>
            <a:extLst>
              <a:ext uri="{FF2B5EF4-FFF2-40B4-BE49-F238E27FC236}">
                <a16:creationId xmlns:a16="http://schemas.microsoft.com/office/drawing/2014/main" id="{4B8C253E-5AE5-436D-AC8E-D1098BCF68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600" y="5222821"/>
            <a:ext cx="1599421" cy="1635179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EB41C0D6-8A23-4040-A841-40FE31CDC92B}"/>
              </a:ext>
            </a:extLst>
          </p:cNvPr>
          <p:cNvSpPr txBox="1"/>
          <p:nvPr/>
        </p:nvSpPr>
        <p:spPr>
          <a:xfrm>
            <a:off x="329091" y="333444"/>
            <a:ext cx="4498016" cy="255454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Énekeljük el a </a:t>
            </a:r>
          </a:p>
          <a:p>
            <a:pPr algn="ctr"/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392. dicséret feldolgozását </a:t>
            </a:r>
          </a:p>
          <a:p>
            <a:pPr algn="ctr"/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egy 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betétdallal!</a:t>
            </a:r>
            <a:endParaRPr lang="hu-HU" sz="4000" dirty="0"/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B0FA1905-0DBD-4D3A-AC13-73404D9B07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4303" y="3708414"/>
            <a:ext cx="137991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0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Kép 12" descr="A képen épület, talaj, kültéri, út látható&#10;&#10;Automatikusan generált leírás">
            <a:extLst>
              <a:ext uri="{FF2B5EF4-FFF2-40B4-BE49-F238E27FC236}">
                <a16:creationId xmlns:a16="http://schemas.microsoft.com/office/drawing/2014/main" id="{642C9020-81B4-4CE4-AC25-16BE446825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5498278" y="1301313"/>
            <a:ext cx="2888477" cy="252994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11" name="Kép 10" descr="A képen épület, égbolt, kültéri látható&#10;&#10;Automatikusan generált leírás">
            <a:extLst>
              <a:ext uri="{FF2B5EF4-FFF2-40B4-BE49-F238E27FC236}">
                <a16:creationId xmlns:a16="http://schemas.microsoft.com/office/drawing/2014/main" id="{69302F10-9AE2-4204-B0CC-6F5897F44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4"/>
          <a:stretch/>
        </p:blipFill>
        <p:spPr>
          <a:xfrm>
            <a:off x="2" y="1"/>
            <a:ext cx="6948167" cy="2456679"/>
          </a:xfrm>
          <a:custGeom>
            <a:avLst/>
            <a:gdLst/>
            <a:ahLst/>
            <a:cxnLst/>
            <a:rect l="l" t="t" r="r" b="b"/>
            <a:pathLst>
              <a:path w="6948167" h="2456679">
                <a:moveTo>
                  <a:pt x="6948167" y="603033"/>
                </a:moveTo>
                <a:lnTo>
                  <a:pt x="6948167" y="617220"/>
                </a:lnTo>
                <a:lnTo>
                  <a:pt x="6946213" y="610127"/>
                </a:lnTo>
                <a:close/>
                <a:moveTo>
                  <a:pt x="0" y="0"/>
                </a:moveTo>
                <a:lnTo>
                  <a:pt x="6766605" y="0"/>
                </a:lnTo>
                <a:lnTo>
                  <a:pt x="6638979" y="219780"/>
                </a:lnTo>
                <a:cubicBezTo>
                  <a:pt x="5552228" y="2091240"/>
                  <a:pt x="5552228" y="2091240"/>
                  <a:pt x="5552228" y="2091240"/>
                </a:cubicBezTo>
                <a:cubicBezTo>
                  <a:pt x="5429962" y="2317464"/>
                  <a:pt x="5185434" y="2456679"/>
                  <a:pt x="4932171" y="2456679"/>
                </a:cubicBezTo>
                <a:cubicBezTo>
                  <a:pt x="888708" y="2456679"/>
                  <a:pt x="888708" y="2456679"/>
                  <a:pt x="888708" y="2456679"/>
                </a:cubicBezTo>
                <a:cubicBezTo>
                  <a:pt x="626713" y="2456679"/>
                  <a:pt x="390917" y="2317464"/>
                  <a:pt x="259919" y="2091240"/>
                </a:cubicBezTo>
                <a:cubicBezTo>
                  <a:pt x="196877" y="1982206"/>
                  <a:pt x="135804" y="1876580"/>
                  <a:pt x="76640" y="1774254"/>
                </a:cubicBezTo>
                <a:lnTo>
                  <a:pt x="0" y="1641704"/>
                </a:lnTo>
                <a:close/>
              </a:path>
            </a:pathLst>
          </a:custGeom>
        </p:spPr>
      </p:pic>
      <p:pic>
        <p:nvPicPr>
          <p:cNvPr id="15" name="Kép 14" descr="A képen csengő, épület, tégla, kő látható&#10;&#10;Automatikusan generált leírás">
            <a:extLst>
              <a:ext uri="{FF2B5EF4-FFF2-40B4-BE49-F238E27FC236}">
                <a16:creationId xmlns:a16="http://schemas.microsoft.com/office/drawing/2014/main" id="{F9896DB9-E6B6-4A24-A365-DC9E493D3F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" y="2619612"/>
            <a:ext cx="7676573" cy="4238389"/>
          </a:xfrm>
          <a:custGeom>
            <a:avLst/>
            <a:gdLst/>
            <a:ahLst/>
            <a:cxnLst/>
            <a:rect l="l" t="t" r="r" b="b"/>
            <a:pathLst>
              <a:path w="7676573" h="4238389">
                <a:moveTo>
                  <a:pt x="6948167" y="1839459"/>
                </a:moveTo>
                <a:lnTo>
                  <a:pt x="6948167" y="1853646"/>
                </a:lnTo>
                <a:lnTo>
                  <a:pt x="6946213" y="1846552"/>
                </a:lnTo>
                <a:close/>
                <a:moveTo>
                  <a:pt x="888708" y="0"/>
                </a:moveTo>
                <a:cubicBezTo>
                  <a:pt x="888708" y="0"/>
                  <a:pt x="888708" y="0"/>
                  <a:pt x="4932171" y="0"/>
                </a:cubicBezTo>
                <a:cubicBezTo>
                  <a:pt x="5185434" y="0"/>
                  <a:pt x="5429962" y="139215"/>
                  <a:pt x="5552228" y="365439"/>
                </a:cubicBezTo>
                <a:cubicBezTo>
                  <a:pt x="5552228" y="365439"/>
                  <a:pt x="5552228" y="365439"/>
                  <a:pt x="7578324" y="3854515"/>
                </a:cubicBezTo>
                <a:cubicBezTo>
                  <a:pt x="7643823" y="3963277"/>
                  <a:pt x="7676573" y="4087266"/>
                  <a:pt x="7676573" y="4211255"/>
                </a:cubicBezTo>
                <a:lnTo>
                  <a:pt x="7672952" y="4238389"/>
                </a:lnTo>
                <a:lnTo>
                  <a:pt x="0" y="4238389"/>
                </a:lnTo>
                <a:lnTo>
                  <a:pt x="0" y="814976"/>
                </a:lnTo>
                <a:lnTo>
                  <a:pt x="76640" y="682425"/>
                </a:lnTo>
                <a:cubicBezTo>
                  <a:pt x="135804" y="580099"/>
                  <a:pt x="196877" y="474473"/>
                  <a:pt x="259919" y="365439"/>
                </a:cubicBezTo>
                <a:cubicBezTo>
                  <a:pt x="390917" y="139215"/>
                  <a:pt x="626713" y="0"/>
                  <a:pt x="888708" y="0"/>
                </a:cubicBezTo>
                <a:close/>
              </a:path>
            </a:pathLst>
          </a:custGeom>
        </p:spPr>
      </p:pic>
      <p:sp>
        <p:nvSpPr>
          <p:cNvPr id="4" name="Alcím 3">
            <a:extLst>
              <a:ext uri="{FF2B5EF4-FFF2-40B4-BE49-F238E27FC236}">
                <a16:creationId xmlns:a16="http://schemas.microsoft.com/office/drawing/2014/main" id="{17829FD9-97A5-4DBF-B385-C9617EE8D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2133" y="3237340"/>
            <a:ext cx="4479378" cy="3165866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Mit gondolsz az ének szövegéről?</a:t>
            </a:r>
          </a:p>
          <a:p>
            <a:pPr algn="r"/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Melyik része szólt most hozzád?</a:t>
            </a:r>
          </a:p>
          <a:p>
            <a:pPr algn="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Melyik része érthető nehezen?</a:t>
            </a:r>
          </a:p>
          <a:p>
            <a:pPr algn="r"/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Fogalmazd meg röviden, miről szól az ének!</a:t>
            </a:r>
          </a:p>
        </p:txBody>
      </p:sp>
      <p:sp>
        <p:nvSpPr>
          <p:cNvPr id="12" name="Alcím 3">
            <a:extLst>
              <a:ext uri="{FF2B5EF4-FFF2-40B4-BE49-F238E27FC236}">
                <a16:creationId xmlns:a16="http://schemas.microsoft.com/office/drawing/2014/main" id="{40D48E4F-C4C6-48B9-935E-80818AFDD05A}"/>
              </a:ext>
            </a:extLst>
          </p:cNvPr>
          <p:cNvSpPr txBox="1">
            <a:spLocks/>
          </p:cNvSpPr>
          <p:nvPr/>
        </p:nvSpPr>
        <p:spPr>
          <a:xfrm>
            <a:off x="7490614" y="454795"/>
            <a:ext cx="4320897" cy="2164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Beszélgessetek a csoporttal az énekről!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EB337B02-143B-479F-82A3-77B28C162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4237" y="1706407"/>
            <a:ext cx="1372005" cy="1368000"/>
          </a:xfrm>
          <a:prstGeom prst="rect">
            <a:avLst/>
          </a:prstGeom>
        </p:spPr>
      </p:pic>
      <p:sp>
        <p:nvSpPr>
          <p:cNvPr id="9" name="Alcím 2">
            <a:extLst>
              <a:ext uri="{FF2B5EF4-FFF2-40B4-BE49-F238E27FC236}">
                <a16:creationId xmlns:a16="http://schemas.microsoft.com/office/drawing/2014/main" id="{AF6A1F2D-D51E-477B-9E47-8169CDB2806D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6791999" cy="685799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Az egyháznak a Jézus a </a:t>
            </a:r>
            <a:r>
              <a:rPr lang="hu-HU" dirty="0" err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fundámentoma</a:t>
            </a: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szent Igére épült fel lelki temploma.</a:t>
            </a:r>
            <a:b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Leszállt a mennyből hívni és eljegyezni őt,</a:t>
            </a:r>
            <a:b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Megváltva drága vérén a váltságban hívőt.</a:t>
            </a:r>
          </a:p>
          <a:p>
            <a:pPr>
              <a:lnSpc>
                <a:spcPct val="110000"/>
              </a:lnSpc>
            </a:pP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Kihívott minden népből egy lelki népet itt,</a:t>
            </a:r>
            <a:b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 egy Úr, egy keresztség és egy hit egyesít.</a:t>
            </a:r>
            <a:b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Csak egy nevet magasztal, csak egy cél vonja őt,</a:t>
            </a:r>
            <a:b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egy terített asztal </a:t>
            </a:r>
            <a:r>
              <a:rPr lang="hu-HU" dirty="0" err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ád</a:t>
            </a: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néki új erőt.</a:t>
            </a:r>
          </a:p>
          <a:p>
            <a:pPr>
              <a:lnSpc>
                <a:spcPct val="110000"/>
              </a:lnSpc>
            </a:pP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Betétdal: Igédre indulunk, nevednek hódolunk. Egyházadként így kiáltunk: Jézus Krisztus az Úr!</a:t>
            </a:r>
          </a:p>
          <a:p>
            <a:pPr>
              <a:lnSpc>
                <a:spcPct val="110000"/>
              </a:lnSpc>
            </a:pP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Sok bajban, küzdelemben meghajszolt, megvetett,</a:t>
            </a:r>
            <a:b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szent megújulásért és békéért eped,</a:t>
            </a:r>
            <a:b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Míg látomása egykor dicsőn beteljesül,</a:t>
            </a:r>
            <a:b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a győzedelmes egyház Urával egyesül.</a:t>
            </a:r>
          </a:p>
          <a:p>
            <a:pPr>
              <a:lnSpc>
                <a:spcPct val="110000"/>
              </a:lnSpc>
            </a:pP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A három-egy Istennel már itt e földön egy,</a:t>
            </a:r>
            <a:b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az üdvözült sereggel egy nép és egy sereg.</a:t>
            </a:r>
            <a:b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Ó, mily áldott reménység: ha itt időnk lejár,</a:t>
            </a:r>
            <a:b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boldog </a:t>
            </a:r>
            <a:r>
              <a:rPr lang="hu-HU" dirty="0" err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szenteiddel</a:t>
            </a:r>
            <a:r>
              <a:rPr lang="hu-HU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fenn Nálad béke vár!</a:t>
            </a:r>
          </a:p>
        </p:txBody>
      </p:sp>
    </p:spTree>
    <p:extLst>
      <p:ext uri="{BB962C8B-B14F-4D97-AF65-F5344CB8AC3E}">
        <p14:creationId xmlns:p14="http://schemas.microsoft.com/office/powerpoint/2010/main" val="26982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5F055D1-2903-4619-B82A-DF732A7F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4535424"/>
            <a:ext cx="3685032" cy="1558586"/>
          </a:xfrm>
        </p:spPr>
        <p:txBody>
          <a:bodyPr anchor="t">
            <a:normAutofit/>
          </a:bodyPr>
          <a:lstStyle/>
          <a:p>
            <a:r>
              <a:rPr lang="hu-HU" sz="3400">
                <a:latin typeface="Arial" panose="020B0604020202020204" pitchFamily="34" charset="0"/>
                <a:cs typeface="Arial" panose="020B0604020202020204" pitchFamily="34" charset="0"/>
              </a:rPr>
              <a:t>Beszélgessetek a padtársaddal!</a:t>
            </a:r>
            <a:endParaRPr lang="hu-HU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 descr="A képen kültéri, épület, fa, égbolt látható&#10;&#10;Automatikusan generált leírás">
            <a:extLst>
              <a:ext uri="{FF2B5EF4-FFF2-40B4-BE49-F238E27FC236}">
                <a16:creationId xmlns:a16="http://schemas.microsoft.com/office/drawing/2014/main" id="{891CADC2-24C6-4D0E-A718-BDF2CBD14F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9" r="7232" b="-2"/>
          <a:stretch/>
        </p:blipFill>
        <p:spPr>
          <a:xfrm>
            <a:off x="1" y="10"/>
            <a:ext cx="4003040" cy="4226709"/>
          </a:xfrm>
          <a:prstGeom prst="rect">
            <a:avLst/>
          </a:prstGeom>
        </p:spPr>
      </p:pic>
      <p:pic>
        <p:nvPicPr>
          <p:cNvPr id="9" name="Kép 8" descr="A képen épület, talaj, kültéri, út látható&#10;&#10;Automatikusan generált leírás">
            <a:extLst>
              <a:ext uri="{FF2B5EF4-FFF2-40B4-BE49-F238E27FC236}">
                <a16:creationId xmlns:a16="http://schemas.microsoft.com/office/drawing/2014/main" id="{A7D158F9-E432-42B5-8E44-306E2D162A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7"/>
          <a:stretch/>
        </p:blipFill>
        <p:spPr>
          <a:xfrm>
            <a:off x="4093465" y="10"/>
            <a:ext cx="4003040" cy="4224518"/>
          </a:xfrm>
          <a:prstGeom prst="rect">
            <a:avLst/>
          </a:prstGeom>
        </p:spPr>
      </p:pic>
      <p:pic>
        <p:nvPicPr>
          <p:cNvPr id="5" name="Tartalom helye 4" descr="A képen csengő, épület, tégla, kő látható&#10;&#10;Automatikusan generált leírás">
            <a:extLst>
              <a:ext uri="{FF2B5EF4-FFF2-40B4-BE49-F238E27FC236}">
                <a16:creationId xmlns:a16="http://schemas.microsoft.com/office/drawing/2014/main" id="{D00DD4E0-162E-49CA-B5A6-8EF12A092C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" r="-4" b="-4"/>
          <a:stretch/>
        </p:blipFill>
        <p:spPr>
          <a:xfrm>
            <a:off x="8186928" y="10"/>
            <a:ext cx="4005072" cy="4224518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9AFC27-E648-4CAC-A173-0DEA146C6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4920" y="4535424"/>
            <a:ext cx="4498848" cy="1585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600">
                <a:latin typeface="Arial" panose="020B0604020202020204" pitchFamily="34" charset="0"/>
                <a:cs typeface="Arial" panose="020B0604020202020204" pitchFamily="34" charset="0"/>
              </a:rPr>
              <a:t>A képeken szimbólumokat láttok: út, harang, templomtorony.</a:t>
            </a:r>
          </a:p>
          <a:p>
            <a:r>
              <a:rPr lang="hu-HU" sz="1600">
                <a:latin typeface="Arial" panose="020B0604020202020204" pitchFamily="34" charset="0"/>
                <a:cs typeface="Arial" panose="020B0604020202020204" pitchFamily="34" charset="0"/>
              </a:rPr>
              <a:t>Mik ezeknek a jellemzői?</a:t>
            </a:r>
          </a:p>
          <a:p>
            <a:r>
              <a:rPr lang="hu-HU" sz="1600">
                <a:latin typeface="Arial" panose="020B0604020202020204" pitchFamily="34" charset="0"/>
                <a:cs typeface="Arial" panose="020B0604020202020204" pitchFamily="34" charset="0"/>
              </a:rPr>
              <a:t>Miért fontosak?</a:t>
            </a:r>
          </a:p>
          <a:p>
            <a:r>
              <a:rPr lang="hu-HU" sz="1600">
                <a:latin typeface="Arial" panose="020B0604020202020204" pitchFamily="34" charset="0"/>
                <a:cs typeface="Arial" panose="020B0604020202020204" pitchFamily="34" charset="0"/>
              </a:rPr>
              <a:t>Mi történik, ha van? Ha nincs? Miért?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469D90-62FA-49B2-981E-5305361D5A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2370" y="4592474"/>
            <a:ext cx="1128382" cy="847206"/>
            <a:chOff x="8183879" y="1000124"/>
            <a:chExt cx="1562267" cy="1172973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281E6897-9689-4C48-ADC3-9F41AAE3A9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404E145C-C4EA-4DED-B029-22B811FCEB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5" name="Kép 14">
            <a:extLst>
              <a:ext uri="{FF2B5EF4-FFF2-40B4-BE49-F238E27FC236}">
                <a16:creationId xmlns:a16="http://schemas.microsoft.com/office/drawing/2014/main" id="{8C118A63-8BE7-473A-8FAC-8D14A67B1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1837" y="5490000"/>
            <a:ext cx="1400164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8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épület, kültéri, égbolt látható&#10;&#10;Automatikusan generált leírás">
            <a:extLst>
              <a:ext uri="{FF2B5EF4-FFF2-40B4-BE49-F238E27FC236}">
                <a16:creationId xmlns:a16="http://schemas.microsoft.com/office/drawing/2014/main" id="{2A782D41-1DEC-4F37-AC6B-448F7B88B5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6B7DEE5-2A92-4CF8-8B1A-A69F2C940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29" y="854664"/>
            <a:ext cx="4341735" cy="5148671"/>
          </a:xfrm>
        </p:spPr>
        <p:txBody>
          <a:bodyPr>
            <a:noAutofit/>
          </a:bodyPr>
          <a:lstStyle/>
          <a:p>
            <a:pPr algn="ctr"/>
            <a:r>
              <a:rPr lang="hu-H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 protestáns prédikátor igehirdetése adott vigasztalást, reménységet a reformáció évszázadában, az ország három részre szakadása idején. Isten Igéje</a:t>
            </a:r>
            <a:br>
              <a:rPr lang="hu-H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közel került hozzájuk, aminek hatására a 16. század végére a lakosság 90%-a</a:t>
            </a:r>
            <a:br>
              <a:rPr lang="hu-H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áttért a protestáns hitre.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836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!!BGRectangle">
            <a:extLst>
              <a:ext uri="{FF2B5EF4-FFF2-40B4-BE49-F238E27FC236}">
                <a16:creationId xmlns:a16="http://schemas.microsoft.com/office/drawing/2014/main" id="{16BC098D-086C-4307-9083-7A7CF6D5C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8D751D-0DD2-441B-8F53-769CC95FBA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artalom helye 4" descr="A képen csengő, épület, tégla, kő látható&#10;&#10;Automatikusan generált leírás">
            <a:extLst>
              <a:ext uri="{FF2B5EF4-FFF2-40B4-BE49-F238E27FC236}">
                <a16:creationId xmlns:a16="http://schemas.microsoft.com/office/drawing/2014/main" id="{F968E397-987B-4C43-80D5-8F0AA5568D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E442817-CDB6-4426-AA7A-75670F2AF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364" y="338667"/>
            <a:ext cx="6915671" cy="612986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ahogy a katolikus egyház, elsősorban a Habsburg uralkodó támogatásával megerősödött, elkezdődött az ellenreformáció. Pázmány Péter, esztergomi érsek, kiváló igehirdetéseivel, személyes meggyőzésével visszatérített a protestáns nemesi családok közül jó néhányat a katolikus hitre. A vallásgyakorlat szempontjából az „akié a föld, azé a vallás” elve érvényesült. Azaz, amilyen vallású volt a földbirtokos, azt kellett követnie a jobbágyoknak is. Sokszor erőszakos módon térítették vissza a jobbágyokat a katolikus vallásra. Hazánkban ma már természetes, hogy bárki bármikor elmehet a saját templomába, de ez nem mindig volt így. Hosszú küzdelem vezetett a Türelmi rendelet (1781) elfogadásáig, amely lehetőséget adott arra, hogy a protestánsok is templomot építhessenek.</a:t>
            </a:r>
          </a:p>
        </p:txBody>
      </p:sp>
      <p:sp>
        <p:nvSpPr>
          <p:cNvPr id="16" name="!!Line">
            <a:extLst>
              <a:ext uri="{FF2B5EF4-FFF2-40B4-BE49-F238E27FC236}">
                <a16:creationId xmlns:a16="http://schemas.microsoft.com/office/drawing/2014/main" id="{4EC84052-44EC-43C9-822F-65E473CBD1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2184" y="2209249"/>
            <a:ext cx="27432" cy="2505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33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1001</Words>
  <Application>Microsoft Office PowerPoint</Application>
  <PresentationFormat>Szélesvásznú</PresentationFormat>
  <Paragraphs>110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Office-téma</vt:lpstr>
      <vt:lpstr>FFFF</vt:lpstr>
      <vt:lpstr>FFFF</vt:lpstr>
      <vt:lpstr>Imádkozzunk!</vt:lpstr>
      <vt:lpstr>Gondold végig! Beszéljétek meg!  Mit jelentenek számodra ezek a szavak?  Hogyan függenek össze ezek a szavak egymással?  Melyik áll legtávolabb tőled? Miért?  Melyik az ezek közül, amiért felvállalnád, hogy rossz szemmel néznek rád?</vt:lpstr>
      <vt:lpstr>PowerPoint-bemutató</vt:lpstr>
      <vt:lpstr>PowerPoint-bemutató</vt:lpstr>
      <vt:lpstr>Beszélgessetek a padtársaddal!</vt:lpstr>
      <vt:lpstr>Sok protestáns prédikátor igehirdetése adott vigasztalást, reménységet a reformáció évszázadában, az ország három részre szakadása idején. Isten Igéje közel került hozzájuk, aminek hatására a 16. század végére a lakosság 90%-a áttért a protestáns hitre.</vt:lpstr>
      <vt:lpstr>PowerPoint-bemutató</vt:lpstr>
      <vt:lpstr>PowerPoint-bemutató</vt:lpstr>
      <vt:lpstr>PowerPoint-bemutató</vt:lpstr>
      <vt:lpstr>A főút </vt:lpstr>
      <vt:lpstr>PowerPoint-bemutató</vt:lpstr>
      <vt:lpstr>Válaszd ki a következő szimbólumot, amellyel foglalkozni szeretnél és kattints a képre a továbblépéshez!  Ha már mind a három szimbólumot ismered, akkor kattints a pipára!</vt:lpstr>
      <vt:lpstr>A harang </vt:lpstr>
      <vt:lpstr>Az ellenreformáció következménye volt a gyászévtized is (1671–1681), amelyben a protestáns lelkészeket gályarabságra vitték. Ebben a helyzetben nem lehetett szabadságról beszélni. Hiszen sokan félelemből döntöttek a régi vallás mellett. Többen inkább a szenvedést, az üldöztetést, a bujdosást, a száműzetést vállalták, csak hogy gyakorolhassák hitüket. A 17. század végén megjelenő rendelet engedélyezi a nagyobb városokban, hogy közösen összegyűljenek istentiszteletre, de másutt csak egyénileg gyakorolhatták hitüket.</vt:lpstr>
      <vt:lpstr>PowerPoint-bemutató</vt:lpstr>
      <vt:lpstr>Válaszd ki a következő szimbólumot, amellyel foglalkozni szeretnél és kattints a képre a továbblépéshez!  Ha már mind a három szimbólumot ismered, akkor kattints a pipára!</vt:lpstr>
      <vt:lpstr>A torony </vt:lpstr>
      <vt:lpstr>Az erőszakos rekatolizációt a csendes követte. A 18. században már békésebb eszközöket alkalmaztak. II. József Türelmi Rendelete mutatja ezt 1781-ben. Már nem csak a nagyobb városokban lehetett gyakorolni a vallást szabadon. Ahol 100 nem katolikus család élt, lehetett építeni templomot, iskolát.</vt:lpstr>
      <vt:lpstr>Ez az elnyomás nem törte meg református elődeinket, hanem megerősödtek hitükben. A hitviták folyamatosan arra sarkallták őket, hogy minél világosabban és érthetőbben fogalmazzák meg tanaikat. Az ellenreformáció időszakban az igehirdetések segítettek sokat abban, hogy a hívek a hittételeket világosan értsék és megtanulják.</vt:lpstr>
      <vt:lpstr>PowerPoint-bemutató</vt:lpstr>
      <vt:lpstr>Válaszd ki a következő szimbólumot, amellyel foglalkozni szeretnél és kattints a képre a továbblépéshez!  Ha már mind a három szimbólumot ismered, akkor kattints a pipára!</vt:lpstr>
      <vt:lpstr>FFFF</vt:lpstr>
      <vt:lpstr>PowerPoint-bemutató</vt:lpstr>
      <vt:lpstr>PowerPoint-bemutató</vt:lpstr>
      <vt:lpstr>A főút </vt:lpstr>
      <vt:lpstr>A harang </vt:lpstr>
      <vt:lpstr>A torony </vt:lpstr>
      <vt:lpstr>Bántottak már a hitedért? Hallottál már olyat, amikor valakit csúfoltak a hitéért? Meséld el!  Fogalmazd meg, hogy számodra milyen üldöztetést lenne a legnehezebb elviselni!</vt:lpstr>
      <vt:lpstr>Imádkozzunk!</vt:lpstr>
      <vt:lpstr>PowerPoint-bemutató</vt:lpstr>
      <vt:lpstr>FFFF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FFFF</dc:title>
  <dc:creator>Kincső Sándor</dc:creator>
  <cp:lastModifiedBy>RPI</cp:lastModifiedBy>
  <cp:revision>29</cp:revision>
  <dcterms:created xsi:type="dcterms:W3CDTF">2021-03-13T15:46:18Z</dcterms:created>
  <dcterms:modified xsi:type="dcterms:W3CDTF">2021-04-27T05:52:50Z</dcterms:modified>
</cp:coreProperties>
</file>