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340" r:id="rId2"/>
    <p:sldId id="323" r:id="rId3"/>
    <p:sldId id="363" r:id="rId4"/>
    <p:sldId id="386" r:id="rId5"/>
    <p:sldId id="390" r:id="rId6"/>
    <p:sldId id="387" r:id="rId7"/>
    <p:sldId id="388" r:id="rId8"/>
    <p:sldId id="389" r:id="rId9"/>
    <p:sldId id="391" r:id="rId10"/>
    <p:sldId id="382" r:id="rId11"/>
    <p:sldId id="352" r:id="rId12"/>
    <p:sldId id="326" r:id="rId13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BD4"/>
    <a:srgbClr val="E0CFC6"/>
    <a:srgbClr val="E9CDC7"/>
    <a:srgbClr val="EDCFC9"/>
    <a:srgbClr val="AE2E51"/>
    <a:srgbClr val="F7D097"/>
    <a:srgbClr val="F6C6ED"/>
    <a:srgbClr val="FFCCFF"/>
    <a:srgbClr val="A51B8B"/>
    <a:srgbClr val="FDF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8" y="72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2022. 03. 29.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fpedi.hu/lapozo/Keresztyen_felekezetek_vilaga_201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1CO/1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ezi.com/b2acb8jvwdsm/egyhazak-csaladfaj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eot.h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ot.hu/dokumentumok/2019enekes/Okumenikus_EnekesKonyv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35252" y="3360915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ÖKUMENÉ – JELENTÉSE ÉS JELENTŐSÉGE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7" name="Felhő 6"/>
          <p:cNvSpPr/>
          <p:nvPr/>
        </p:nvSpPr>
        <p:spPr>
          <a:xfrm>
            <a:off x="2017162" y="0"/>
            <a:ext cx="7267903" cy="4130566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Nézz utána a következő felekezeteknek! Válasz ki egy másikat, mint az előző órán és írj róla egy fél oldalas bemutatót! Gondolj arra, hogyan beszélnél róluk a barátaidnak!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Ezeket a témákat használhatod! 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26859" y="3389585"/>
            <a:ext cx="2786135" cy="29598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75346" y="3531473"/>
            <a:ext cx="29921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református</a:t>
            </a:r>
            <a:br>
              <a:rPr lang="hu-HU" sz="2400" dirty="0" smtClean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evangélikus</a:t>
            </a:r>
            <a:br>
              <a:rPr lang="hu-HU" sz="2400" dirty="0" smtClean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katolikus</a:t>
            </a:r>
            <a:br>
              <a:rPr lang="hu-HU" sz="2400" dirty="0" smtClean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baptista</a:t>
            </a:r>
            <a:br>
              <a:rPr lang="hu-HU" sz="2400" dirty="0" smtClean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metodista</a:t>
            </a:r>
            <a:br>
              <a:rPr lang="hu-HU" sz="2400" dirty="0" smtClean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pünkösdi</a:t>
            </a:r>
            <a:br>
              <a:rPr lang="hu-HU" sz="2400" dirty="0" smtClean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adventista</a:t>
            </a:r>
            <a:r>
              <a:rPr lang="hu-HU" sz="2400" dirty="0" smtClean="0"/>
              <a:t> 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382" y="499136"/>
            <a:ext cx="3562272" cy="5639257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6759751" y="3247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2513931" y="4824247"/>
            <a:ext cx="5466473" cy="189610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hlinkClick r:id="rId4"/>
              </a:rPr>
              <a:t>A feladathoz jól tudod használni ezt az online is olvasható, de letölthető könyvet!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Lapozd át és csak az egyiket </a:t>
            </a:r>
            <a:r>
              <a:rPr lang="hu-HU" sz="2400" dirty="0" err="1" smtClean="0">
                <a:solidFill>
                  <a:schemeClr val="tx1"/>
                </a:solidFill>
              </a:rPr>
              <a:t>válaszd</a:t>
            </a:r>
            <a:r>
              <a:rPr lang="hu-HU" sz="2400" dirty="0" smtClean="0">
                <a:solidFill>
                  <a:schemeClr val="tx1"/>
                </a:solidFill>
              </a:rPr>
              <a:t> ki!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1747156" y="163800"/>
            <a:ext cx="10205357" cy="6530400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3600" dirty="0" smtClean="0">
                <a:solidFill>
                  <a:srgbClr val="AE2E51"/>
                </a:solidFill>
              </a:rPr>
              <a:t>A keresztyén egység alapvető bibliai Igéje:</a:t>
            </a:r>
          </a:p>
          <a:p>
            <a:pPr algn="just"/>
            <a:endParaRPr lang="hu-HU" sz="3200" dirty="0" smtClean="0">
              <a:solidFill>
                <a:srgbClr val="AE2E51"/>
              </a:solidFill>
            </a:endParaRPr>
          </a:p>
          <a:p>
            <a:pPr algn="just"/>
            <a:r>
              <a:rPr lang="hu-HU" sz="3200" dirty="0">
                <a:solidFill>
                  <a:schemeClr val="tx1"/>
                </a:solidFill>
              </a:rPr>
              <a:t>„...hogy mindnyájan egyek legyenek úgy, ahogyan te, Atyám, </a:t>
            </a:r>
            <a:r>
              <a:rPr lang="hu-HU" sz="3200" dirty="0" err="1">
                <a:solidFill>
                  <a:schemeClr val="tx1"/>
                </a:solidFill>
              </a:rPr>
              <a:t>énbennem</a:t>
            </a:r>
            <a:r>
              <a:rPr lang="hu-HU" sz="3200" dirty="0">
                <a:solidFill>
                  <a:schemeClr val="tx1"/>
                </a:solidFill>
              </a:rPr>
              <a:t>, és én </a:t>
            </a:r>
            <a:r>
              <a:rPr lang="hu-HU" sz="3200" dirty="0" err="1">
                <a:solidFill>
                  <a:schemeClr val="tx1"/>
                </a:solidFill>
              </a:rPr>
              <a:t>tebenned</a:t>
            </a:r>
            <a:r>
              <a:rPr lang="hu-HU" sz="3200" dirty="0">
                <a:solidFill>
                  <a:schemeClr val="tx1"/>
                </a:solidFill>
              </a:rPr>
              <a:t>, hogy ők is bennünk legyenek, hogy elhiggye a világ, hogy te küldtél engem.”  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just"/>
            <a:r>
              <a:rPr lang="hu-HU" sz="3200" dirty="0" smtClean="0">
                <a:solidFill>
                  <a:schemeClr val="tx1"/>
                </a:solidFill>
              </a:rPr>
              <a:t>János evangéliuma 17,21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8619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65315" y="2150329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2857500" y="114590"/>
            <a:ext cx="9176658" cy="643316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-128814" y="2008188"/>
            <a:ext cx="360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  <a:endParaRPr lang="hu-HU" altLang="hu-H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kercs vízszintesen 4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9" b="99802" l="2237" r="100000">
                        <a14:foregroundMark x1="6711" y1="8325" x2="99868" y2="8028"/>
                        <a14:foregroundMark x1="8289" y1="8028" x2="7105" y2="99802"/>
                        <a14:foregroundMark x1="96842" y1="8722" x2="98026" y2="99802"/>
                        <a14:foregroundMark x1="13816" y1="35877" x2="32368" y2="10605"/>
                        <a14:foregroundMark x1="34868" y1="11001" x2="99868" y2="10109"/>
                        <a14:foregroundMark x1="97368" y1="12389" x2="74211" y2="70069"/>
                        <a14:foregroundMark x1="18026" y1="50842" x2="68158" y2="63925"/>
                        <a14:foregroundMark x1="18684" y1="49851" x2="76053" y2="68285"/>
                        <a14:foregroundMark x1="34211" y1="11298" x2="55263" y2="53816"/>
                        <a14:foregroundMark x1="35789" y1="12190" x2="79737" y2="42716"/>
                        <a14:foregroundMark x1="38158" y1="50149" x2="49737" y2="49653"/>
                        <a14:foregroundMark x1="49737" y1="49653" x2="49737" y2="49653"/>
                        <a14:foregroundMark x1="56842" y1="39346" x2="69079" y2="43707"/>
                        <a14:foregroundMark x1="58289" y1="40238" x2="57368" y2="42517"/>
                        <a14:foregroundMark x1="37895" y1="85530" x2="16579" y2="99306"/>
                        <a14:foregroundMark x1="58289" y1="68781" x2="55789" y2="75719"/>
                        <a14:foregroundMark x1="61184" y1="75223" x2="97895" y2="75421"/>
                        <a14:foregroundMark x1="58553" y1="48067" x2="65395" y2="49356"/>
                        <a14:backgroundMark x1="55658" y1="76511" x2="56447" y2="91972"/>
                        <a14:backgroundMark x1="61053" y1="75421" x2="98947" y2="75619"/>
                        <a14:backgroundMark x1="57105" y1="75818" x2="97763" y2="91972"/>
                        <a14:backgroundMark x1="97368" y1="76710" x2="99868" y2="90486"/>
                        <a14:backgroundMark x1="97368" y1="81467" x2="97632" y2="92170"/>
                        <a14:backgroundMark x1="98158" y1="92170" x2="99868" y2="92170"/>
                        <a14:backgroundMark x1="99079" y1="90089" x2="99079" y2="90089"/>
                        <a14:backgroundMark x1="97368" y1="77205" x2="97895" y2="92170"/>
                        <a14:backgroundMark x1="97632" y1="76511" x2="98816" y2="90486"/>
                        <a14:backgroundMark x1="96842" y1="76016" x2="97895" y2="90981"/>
                        <a14:backgroundMark x1="98553" y1="76016" x2="99868" y2="76016"/>
                        <a14:backgroundMark x1="96184" y1="75818" x2="99605" y2="75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" t="7587" r="-1070" b="-460"/>
          <a:stretch/>
        </p:blipFill>
        <p:spPr>
          <a:xfrm>
            <a:off x="5431535" y="73152"/>
            <a:ext cx="6391657" cy="6858000"/>
          </a:xfrm>
          <a:prstGeom prst="rect">
            <a:avLst/>
          </a:prstGeom>
          <a:ln>
            <a:solidFill>
              <a:srgbClr val="EDCFC9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378372" y="2680138"/>
            <a:ext cx="4303987" cy="19706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Milyen felekezetek ismersz föl a keresztyén családfán?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Gondold végig, hogy milyen kapcsolópontokat látsz!</a:t>
            </a:r>
          </a:p>
        </p:txBody>
      </p:sp>
    </p:spTree>
    <p:extLst>
      <p:ext uri="{BB962C8B-B14F-4D97-AF65-F5344CB8AC3E}">
        <p14:creationId xmlns:p14="http://schemas.microsoft.com/office/powerpoint/2010/main" val="40083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156008"/>
            <a:ext cx="2160000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4035972" y="156008"/>
            <a:ext cx="7772400" cy="2727434"/>
          </a:xfrm>
          <a:prstGeom prst="roundRect">
            <a:avLst/>
          </a:prstGeom>
          <a:solidFill>
            <a:srgbClr val="F8DB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Olvasd el a mit tanít Isten Igéje a keresztyének közötti kapcsolatról! A következő Igeszakaszt olvasd el: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1Korinthus 12,12-27. 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Használd a Bibliád!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3"/>
              </a:rPr>
              <a:t>Ha nincs, IDE kattintva megtalálhatod az interneten!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46386" y="3506624"/>
            <a:ext cx="105674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+mn-lt"/>
              </a:rPr>
              <a:t>Az egyház Krisztus teste</a:t>
            </a:r>
          </a:p>
          <a:p>
            <a:r>
              <a:rPr lang="hu-HU" sz="2400" dirty="0" smtClean="0">
                <a:latin typeface="+mn-lt"/>
              </a:rPr>
              <a:t>Pál </a:t>
            </a:r>
            <a:r>
              <a:rPr lang="hu-HU" sz="2400" dirty="0">
                <a:latin typeface="+mn-lt"/>
              </a:rPr>
              <a:t>apostol is látta már a gyülekezetekben </a:t>
            </a:r>
            <a:r>
              <a:rPr lang="hu-HU" sz="2400" dirty="0" smtClean="0">
                <a:latin typeface="+mn-lt"/>
              </a:rPr>
              <a:t>lévő sokszínűséget</a:t>
            </a:r>
            <a:r>
              <a:rPr lang="hu-HU" sz="2400" dirty="0">
                <a:latin typeface="+mn-lt"/>
              </a:rPr>
              <a:t>, és egy </a:t>
            </a:r>
            <a:r>
              <a:rPr lang="hu-HU" sz="2400" dirty="0" smtClean="0">
                <a:latin typeface="+mn-lt"/>
              </a:rPr>
              <a:t>hasonlattal mutatott </a:t>
            </a:r>
            <a:r>
              <a:rPr lang="hu-HU" sz="2400" dirty="0">
                <a:latin typeface="+mn-lt"/>
              </a:rPr>
              <a:t>rá arra, hogy mennyire fontos az </a:t>
            </a:r>
            <a:r>
              <a:rPr lang="hu-HU" sz="2400" dirty="0" smtClean="0">
                <a:latin typeface="+mn-lt"/>
              </a:rPr>
              <a:t>együtt munkálkodás</a:t>
            </a:r>
            <a:r>
              <a:rPr lang="hu-HU" sz="2400" dirty="0">
                <a:latin typeface="+mn-lt"/>
              </a:rPr>
              <a:t>. </a:t>
            </a:r>
            <a:endParaRPr lang="hu-HU" sz="2400" dirty="0" smtClean="0">
              <a:latin typeface="+mn-lt"/>
            </a:endParaRPr>
          </a:p>
          <a:p>
            <a:r>
              <a:rPr lang="hu-HU" sz="2400" dirty="0" smtClean="0">
                <a:latin typeface="+mn-lt"/>
              </a:rPr>
              <a:t>Az </a:t>
            </a:r>
            <a:r>
              <a:rPr lang="hu-HU" sz="2400" dirty="0">
                <a:latin typeface="+mn-lt"/>
              </a:rPr>
              <a:t>egyházat </a:t>
            </a:r>
            <a:r>
              <a:rPr lang="hu-HU" sz="2400" dirty="0" smtClean="0">
                <a:latin typeface="+mn-lt"/>
              </a:rPr>
              <a:t>Krisztus testének </a:t>
            </a:r>
            <a:r>
              <a:rPr lang="hu-HU" sz="2400" dirty="0">
                <a:latin typeface="+mn-lt"/>
              </a:rPr>
              <a:t>nevezi, amely sok tagból áll, és ezek mindegyikére szükség </a:t>
            </a:r>
            <a:r>
              <a:rPr lang="hu-HU" sz="2400" dirty="0" smtClean="0">
                <a:latin typeface="+mn-lt"/>
              </a:rPr>
              <a:t>van.</a:t>
            </a:r>
          </a:p>
          <a:p>
            <a:r>
              <a:rPr lang="hu-HU" sz="2400" dirty="0" smtClean="0">
                <a:latin typeface="+mn-lt"/>
              </a:rPr>
              <a:t>Mindenki fontos és értékes, ezért mi sem nézhetjük le egymást. 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1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150731" y="137160"/>
            <a:ext cx="9806153" cy="6583680"/>
          </a:xfrm>
          <a:prstGeom prst="roundRect">
            <a:avLst>
              <a:gd name="adj" fmla="val 10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17532" y="37837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latin typeface="+mj-lt"/>
              </a:rPr>
              <a:t>Az egyház Krisztus </a:t>
            </a:r>
            <a:r>
              <a:rPr lang="hu-HU" sz="2400" b="1" dirty="0" smtClean="0">
                <a:latin typeface="+mj-lt"/>
              </a:rPr>
              <a:t>teste</a:t>
            </a:r>
          </a:p>
          <a:p>
            <a:pPr algn="just"/>
            <a:r>
              <a:rPr lang="hu-HU" sz="2400" b="1" dirty="0">
                <a:latin typeface="+mj-lt"/>
              </a:rPr>
              <a:t/>
            </a:r>
            <a:br>
              <a:rPr lang="hu-HU" sz="2400" b="1" dirty="0">
                <a:latin typeface="+mj-lt"/>
              </a:rPr>
            </a:br>
            <a:r>
              <a:rPr lang="hu-HU" sz="2400" dirty="0">
                <a:latin typeface="+mj-lt"/>
              </a:rPr>
              <a:t>Isten a világot sokszínűnek teremtette. Nincs két egyforma hópihe, teljesen egyforma virág, falevél, bogár, madár, és természetesen ember sem. Mivel ilyen </a:t>
            </a:r>
            <a:r>
              <a:rPr lang="hu-HU" sz="2400" dirty="0" smtClean="0">
                <a:latin typeface="+mj-lt"/>
              </a:rPr>
              <a:t>sokfélék vagyunk</a:t>
            </a:r>
            <a:r>
              <a:rPr lang="hu-HU" sz="2400" dirty="0">
                <a:latin typeface="+mj-lt"/>
              </a:rPr>
              <a:t>, különböző módon ismerjük meg a világot, egymást és Istent. Ebben a </a:t>
            </a:r>
            <a:r>
              <a:rPr lang="hu-HU" sz="2400" dirty="0" smtClean="0">
                <a:latin typeface="+mj-lt"/>
              </a:rPr>
              <a:t>különbözőségben </a:t>
            </a:r>
            <a:r>
              <a:rPr lang="hu-HU" sz="2400" dirty="0">
                <a:latin typeface="+mj-lt"/>
              </a:rPr>
              <a:t>használ minket, keresztyéneket Isten.</a:t>
            </a:r>
            <a:br>
              <a:rPr lang="hu-HU" sz="2400" dirty="0">
                <a:latin typeface="+mj-lt"/>
              </a:rPr>
            </a:br>
            <a:r>
              <a:rPr lang="hu-HU" sz="2400" dirty="0">
                <a:latin typeface="+mj-lt"/>
              </a:rPr>
              <a:t>Sokszor gondoljuk, hogy amikor Jézus itt volt a földön 2000 éve, akkor a </a:t>
            </a:r>
            <a:r>
              <a:rPr lang="hu-HU" sz="2400" dirty="0" smtClean="0">
                <a:latin typeface="+mj-lt"/>
              </a:rPr>
              <a:t>tanítványoknak </a:t>
            </a:r>
            <a:r>
              <a:rPr lang="hu-HU" sz="2400" dirty="0">
                <a:latin typeface="+mj-lt"/>
              </a:rPr>
              <a:t>könnyebb volt, mert teljes egységben lehettek. De már az evangéliumok </a:t>
            </a:r>
            <a:r>
              <a:rPr lang="hu-HU" sz="2400" dirty="0" smtClean="0">
                <a:latin typeface="+mj-lt"/>
              </a:rPr>
              <a:t>is beszámolnak </a:t>
            </a:r>
            <a:r>
              <a:rPr lang="hu-HU" sz="2400" dirty="0">
                <a:latin typeface="+mj-lt"/>
              </a:rPr>
              <a:t>vitákról, különbségekről. Később az Apostolok cselekedetei már arról</a:t>
            </a:r>
            <a:br>
              <a:rPr lang="hu-HU" sz="2400" dirty="0">
                <a:latin typeface="+mj-lt"/>
              </a:rPr>
            </a:br>
            <a:r>
              <a:rPr lang="hu-HU" sz="2400" dirty="0">
                <a:latin typeface="+mj-lt"/>
              </a:rPr>
              <a:t>is ír, hogy hitbeli kérdésben dönteni kellett az apostoloknak (Apostolok </a:t>
            </a:r>
            <a:r>
              <a:rPr lang="hu-HU" sz="2400" dirty="0" smtClean="0">
                <a:latin typeface="+mj-lt"/>
              </a:rPr>
              <a:t>cselekedetei 15</a:t>
            </a:r>
            <a:r>
              <a:rPr lang="hu-HU" sz="2400" dirty="0">
                <a:latin typeface="+mj-lt"/>
              </a:rPr>
              <a:t>). </a:t>
            </a:r>
            <a:endParaRPr lang="hu-HU" sz="2400" dirty="0" smtClean="0">
              <a:latin typeface="+mj-lt"/>
            </a:endParaRPr>
          </a:p>
          <a:p>
            <a:pPr algn="just"/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Római Birodalom sokszínűsége a keresztyénség sokszínűségét is hozta, </a:t>
            </a:r>
            <a:r>
              <a:rPr lang="hu-HU" sz="2400" dirty="0" smtClean="0">
                <a:latin typeface="+mj-lt"/>
              </a:rPr>
              <a:t>de egy </a:t>
            </a:r>
            <a:r>
              <a:rPr lang="hu-HU" sz="2400" dirty="0">
                <a:latin typeface="+mj-lt"/>
              </a:rPr>
              <a:t>fontos volt, a közös hitvallásuk: Jézus Krisztus Isten Fia </a:t>
            </a:r>
            <a:r>
              <a:rPr lang="hu-HU" sz="2400" dirty="0" smtClean="0">
                <a:latin typeface="+mj-lt"/>
              </a:rPr>
              <a:t>Megváltó.</a:t>
            </a:r>
          </a:p>
          <a:p>
            <a:pPr algn="just"/>
            <a:r>
              <a:rPr lang="hu-HU" sz="2400" dirty="0">
                <a:latin typeface="+mj-lt"/>
              </a:rPr>
              <a:t/>
            </a:r>
            <a:br>
              <a:rPr lang="hu-HU" sz="2400" dirty="0">
                <a:latin typeface="+mj-lt"/>
              </a:rPr>
            </a:br>
            <a:endParaRPr lang="hu-HU" sz="2400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3475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3252" cy="2029968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2282532" y="269391"/>
            <a:ext cx="9827172" cy="63192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Az Egyházak Világtanácsának megalakulása 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</a:t>
            </a:r>
            <a:r>
              <a:rPr lang="hu-HU" sz="2400" dirty="0">
                <a:solidFill>
                  <a:schemeClr val="tx1"/>
                </a:solidFill>
              </a:rPr>
              <a:t>egyháztörténelem során sokszor üldözték a keresztyének egymást is, vérre menő vitákkal, küzdelmekkel harcoltak hitbeli igazságok mellett, egymás ellen. Ezekre az időszakokra fájdalommal, bűnbánattal tekintünk. </a:t>
            </a:r>
          </a:p>
          <a:p>
            <a:pPr algn="just"/>
            <a:r>
              <a:rPr lang="hu-HU" sz="2400" dirty="0">
                <a:solidFill>
                  <a:schemeClr val="tx1"/>
                </a:solidFill>
              </a:rPr>
              <a:t>A 20. század hozta meg azt az igényt a sokféle – elsősorban protestáns – felekezet között, hogy párbeszédet folytassanak. Ennek eredményeként megszületett </a:t>
            </a:r>
            <a:r>
              <a:rPr lang="hu-HU" sz="2400" dirty="0" smtClean="0">
                <a:solidFill>
                  <a:schemeClr val="tx1"/>
                </a:solidFill>
              </a:rPr>
              <a:t>1948-ban </a:t>
            </a:r>
            <a:r>
              <a:rPr lang="hu-HU" sz="2400" dirty="0">
                <a:solidFill>
                  <a:schemeClr val="tx1"/>
                </a:solidFill>
              </a:rPr>
              <a:t>az Egyházak Világtanácsa. </a:t>
            </a:r>
          </a:p>
          <a:p>
            <a:pPr algn="just"/>
            <a:r>
              <a:rPr lang="hu-HU" sz="2400" dirty="0">
                <a:solidFill>
                  <a:schemeClr val="tx1"/>
                </a:solidFill>
              </a:rPr>
              <a:t>Ennek a célja, hogy a keresztyének egysége megvalósuljon. 2012-ben az Egyházak Világtanácsának 345 tagegyháza volt, köztük a Magyarországi Református Egyház (MRE). Az MRE az alapítása óta tagja.</a:t>
            </a:r>
          </a:p>
        </p:txBody>
      </p:sp>
    </p:spTree>
    <p:extLst>
      <p:ext uri="{BB962C8B-B14F-4D97-AF65-F5344CB8AC3E}">
        <p14:creationId xmlns:p14="http://schemas.microsoft.com/office/powerpoint/2010/main" val="5376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5" y="2399236"/>
            <a:ext cx="11032540" cy="4430110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2538248" y="144643"/>
            <a:ext cx="9317421" cy="1920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hlinkClick r:id="rId4"/>
              </a:rPr>
              <a:t>Ezen a linken egy </a:t>
            </a:r>
            <a:r>
              <a:rPr lang="hu-HU" sz="2400" dirty="0" err="1" smtClean="0">
                <a:solidFill>
                  <a:schemeClr val="tx1"/>
                </a:solidFill>
                <a:hlinkClick r:id="rId4"/>
              </a:rPr>
              <a:t>Prezit</a:t>
            </a:r>
            <a:r>
              <a:rPr lang="hu-HU" sz="2400" dirty="0" smtClean="0">
                <a:solidFill>
                  <a:schemeClr val="tx1"/>
                </a:solidFill>
                <a:hlinkClick r:id="rId4"/>
              </a:rPr>
              <a:t> találsz, ami a felekezetek családfájáról szól. Nézd meg és gondold végig, hogy mit fejez ki!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válaszodat küldd el a Hittanoktatódnak!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129140" y="144643"/>
            <a:ext cx="8875986" cy="6419088"/>
          </a:xfrm>
          <a:prstGeom prst="roundRect">
            <a:avLst>
              <a:gd name="adj" fmla="val 89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Ökumené a gyakorlatban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Létezik egy Magyarországi Egyházak Ökumenikus Tanácsa. Ebben több keresztyén felekezet is benne van és az ökumené megsegítése a cél. Honlapja: </a:t>
            </a:r>
            <a:r>
              <a:rPr lang="hu-HU" sz="2400" dirty="0" smtClean="0">
                <a:solidFill>
                  <a:schemeClr val="tx1"/>
                </a:solidFill>
                <a:hlinkClick r:id="rId2"/>
              </a:rPr>
              <a:t>www.meot.hu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Azért, hogy ne csak arról legyen szó, hogy mi a különbség a felekezetek között – arra is figyelünk, hogy mi az, ami összeköt bennünket. Minden évben vannak ökumenikus alkalmak, amelyek erről szólnak.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Körülbelül 2 és fél évszázada ökumenikus imahetet tartunk az év elején. Korábban a protestánsok – ma már a katolikus testvérekkel is közösen tartunk istentiszteleteket. Imádkozunk, hirdetjük az Igét és közösen dicsérjük Istent.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Létezik egy ökumenikus énekeskönyv is, melyet az ökumenikus alkalmakon használhatunk.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0" y="2490952"/>
            <a:ext cx="3531476" cy="379948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  <a:hlinkClick r:id="rId4"/>
              </a:rPr>
              <a:t>Nézz bele az ökumenikus énekeskönyvbe!</a:t>
            </a:r>
            <a:r>
              <a:rPr lang="hu-HU" sz="2200" dirty="0" smtClean="0">
                <a:solidFill>
                  <a:schemeClr val="tx1"/>
                </a:solidFill>
              </a:rPr>
              <a:t> (Kattints!) </a:t>
            </a:r>
          </a:p>
          <a:p>
            <a:pPr algn="ctr"/>
            <a:r>
              <a:rPr lang="hu-HU" sz="2200" dirty="0">
                <a:solidFill>
                  <a:schemeClr val="tx1"/>
                </a:solidFill>
              </a:rPr>
              <a:t> </a:t>
            </a:r>
            <a:endParaRPr lang="hu-HU" sz="2200" dirty="0" smtClean="0">
              <a:solidFill>
                <a:schemeClr val="tx1"/>
              </a:solidFill>
            </a:endParaRPr>
          </a:p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Keress ismerős énekeket!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2800</TotalTime>
  <Words>731</Words>
  <Application>Microsoft Office PowerPoint</Application>
  <PresentationFormat>Szélesvásznú</PresentationFormat>
  <Paragraphs>82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AGaramondPro-Regular</vt:lpstr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316</cp:revision>
  <dcterms:created xsi:type="dcterms:W3CDTF">2020-03-16T06:58:02Z</dcterms:created>
  <dcterms:modified xsi:type="dcterms:W3CDTF">2022-03-29T10:00:24Z</dcterms:modified>
</cp:coreProperties>
</file>