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6"/>
  </p:notesMasterIdLst>
  <p:sldIdLst>
    <p:sldId id="340" r:id="rId2"/>
    <p:sldId id="323" r:id="rId3"/>
    <p:sldId id="363" r:id="rId4"/>
    <p:sldId id="364" r:id="rId5"/>
    <p:sldId id="383" r:id="rId6"/>
    <p:sldId id="376" r:id="rId7"/>
    <p:sldId id="381" r:id="rId8"/>
    <p:sldId id="377" r:id="rId9"/>
    <p:sldId id="378" r:id="rId10"/>
    <p:sldId id="384" r:id="rId11"/>
    <p:sldId id="386" r:id="rId12"/>
    <p:sldId id="382" r:id="rId13"/>
    <p:sldId id="352" r:id="rId14"/>
    <p:sldId id="326" r:id="rId15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>
      <p:ext uri="{19B8F6BF-5375-455C-9EA6-DF929625EA0E}">
        <p15:presenceInfo xmlns:p15="http://schemas.microsoft.com/office/powerpoint/2012/main" userId="Szászi 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2E51"/>
    <a:srgbClr val="F7D097"/>
    <a:srgbClr val="F6C6ED"/>
    <a:srgbClr val="FFCCFF"/>
    <a:srgbClr val="A51B8B"/>
    <a:srgbClr val="FDFAE2"/>
    <a:srgbClr val="F1B051"/>
    <a:srgbClr val="CAEBFB"/>
    <a:srgbClr val="C5B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4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96"/>
      </p:cViewPr>
      <p:guideLst>
        <p:guide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2020. 04. 22.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6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AE8DF-808F-4D63-8F45-975A037C07F9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1B54D-24B6-4722-A911-3EF28A747D0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1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B1934-D7B2-402C-A23B-178A912D182F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4D389-DE5D-4554-B04A-394355CDF2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31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DCC7A-34A9-49AA-AC9C-C70CEDB3C21D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08A8A-D35B-45D9-A2BE-0AF7EEE9877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910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41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43B1A-64EA-4E71-B497-4DF827958F2F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CB6A4-9FD7-422B-9018-603747245EE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82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C60FA-38EE-48ED-8771-8B67405B21A0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4D16F-CF92-476A-B935-9293DE7969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10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95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0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1B7E-5F56-4253-8C41-BB7AC008ACFB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3D7EDD-368C-4422-89F6-7C925E09717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67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74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C6ED"/>
            </a:gs>
            <a:gs pos="98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2020. 04. 22.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7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efpedi.hu/lapozo/Keresztyen_felekezetek_vilaga_2016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efpedi.hu/hatteranyagok/terkepek/E_18_2_vilagv_vallasai_2018.j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418923" y="181845"/>
            <a:ext cx="3589760" cy="288515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algn="ctr"/>
            <a:endParaRPr lang="hu-HU" sz="2400" b="1" dirty="0" smtClean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82643" y="181846"/>
            <a:ext cx="3589760" cy="288515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  <a:p>
            <a:pPr algn="ctr"/>
            <a:endParaRPr lang="hu-HU" sz="2400" b="1" dirty="0" smtClean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435252" y="3360915"/>
            <a:ext cx="11691257" cy="1446550"/>
          </a:xfrm>
          <a:prstGeom prst="rect">
            <a:avLst/>
          </a:prstGeom>
          <a:gradFill>
            <a:gsLst>
              <a:gs pos="0">
                <a:srgbClr val="AE2E51"/>
              </a:gs>
              <a:gs pos="74000">
                <a:schemeClr val="accent1">
                  <a:lumMod val="45000"/>
                  <a:lumOff val="55000"/>
                </a:schemeClr>
              </a:gs>
              <a:gs pos="1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4400" dirty="0" smtClean="0">
                <a:cs typeface="Arial" panose="020B0604020202020204" pitchFamily="34" charset="0"/>
              </a:rPr>
              <a:t>A mai óra témája:</a:t>
            </a:r>
          </a:p>
          <a:p>
            <a:pPr algn="ctr" eaLnBrk="1" hangingPunct="1"/>
            <a:r>
              <a:rPr lang="hu-HU" altLang="hu-HU" sz="4400" dirty="0" smtClean="0">
                <a:solidFill>
                  <a:srgbClr val="AE2E51"/>
                </a:solidFill>
                <a:cs typeface="Arial" panose="020B0604020202020204" pitchFamily="34" charset="0"/>
              </a:rPr>
              <a:t>Testvéreink a hitben. A keresztyén felekezetek</a:t>
            </a:r>
            <a:endParaRPr lang="hu-HU" altLang="hu-HU" sz="40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3105807" y="677916"/>
            <a:ext cx="4840014" cy="110358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tx1"/>
                </a:solidFill>
              </a:rPr>
              <a:t>Nyomozz! A lakóhelyed környékén melyik a jellemző felekezet?</a:t>
            </a:r>
            <a:endParaRPr lang="hu-H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6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09" b="96393" l="2687" r="919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148" y="0"/>
            <a:ext cx="6975115" cy="6680581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2193285" y="528206"/>
            <a:ext cx="3967506" cy="11035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Nézd meg jól ezt a kereket!</a:t>
            </a:r>
          </a:p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Szerinted mit fejez ki? </a:t>
            </a:r>
            <a:endParaRPr lang="hu-HU" sz="2400" dirty="0">
              <a:solidFill>
                <a:schemeClr val="tx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46171" y="2612452"/>
            <a:ext cx="57343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 smtClean="0">
                <a:latin typeface="+mj-lt"/>
              </a:rPr>
              <a:t>Azt láthatod rajta</a:t>
            </a:r>
            <a:r>
              <a:rPr lang="hu-HU" sz="2400" dirty="0">
                <a:latin typeface="+mj-lt"/>
              </a:rPr>
              <a:t>, hogy egy-egy</a:t>
            </a:r>
            <a:br>
              <a:rPr lang="hu-HU" sz="2400" dirty="0">
                <a:latin typeface="+mj-lt"/>
              </a:rPr>
            </a:br>
            <a:r>
              <a:rPr lang="hu-HU" sz="2400" dirty="0">
                <a:latin typeface="+mj-lt"/>
              </a:rPr>
              <a:t>küllő egy-egy felekezetet jelöl.</a:t>
            </a:r>
            <a:br>
              <a:rPr lang="hu-HU" sz="2400" dirty="0">
                <a:latin typeface="+mj-lt"/>
              </a:rPr>
            </a:br>
            <a:r>
              <a:rPr lang="hu-HU" sz="2400" dirty="0">
                <a:latin typeface="+mj-lt"/>
              </a:rPr>
              <a:t>A saját felekezetünkben csak a küllőkön vagyunk. Ha a kerékabroncson</a:t>
            </a:r>
            <a:br>
              <a:rPr lang="hu-HU" sz="2400" dirty="0">
                <a:latin typeface="+mj-lt"/>
              </a:rPr>
            </a:br>
            <a:r>
              <a:rPr lang="hu-HU" sz="2400" dirty="0">
                <a:latin typeface="+mj-lt"/>
              </a:rPr>
              <a:t>szeretnénk közelebb kerülni az egyik</a:t>
            </a:r>
            <a:br>
              <a:rPr lang="hu-HU" sz="2400" dirty="0">
                <a:latin typeface="+mj-lt"/>
              </a:rPr>
            </a:br>
            <a:r>
              <a:rPr lang="hu-HU" sz="2400" dirty="0">
                <a:latin typeface="+mj-lt"/>
              </a:rPr>
              <a:t>szomszéd küllőhöz, akkor a másiktól eltávolodunk. </a:t>
            </a:r>
            <a:endParaRPr lang="hu-HU" sz="2400" dirty="0" smtClean="0">
              <a:latin typeface="+mj-lt"/>
            </a:endParaRPr>
          </a:p>
          <a:p>
            <a:pPr algn="just"/>
            <a:r>
              <a:rPr lang="hu-HU" sz="2400" dirty="0" smtClean="0">
                <a:latin typeface="+mj-lt"/>
              </a:rPr>
              <a:t>Csak </a:t>
            </a:r>
            <a:r>
              <a:rPr lang="hu-HU" sz="2400" dirty="0">
                <a:latin typeface="+mj-lt"/>
              </a:rPr>
              <a:t>egy módon</a:t>
            </a:r>
            <a:br>
              <a:rPr lang="hu-HU" sz="2400" dirty="0">
                <a:latin typeface="+mj-lt"/>
              </a:rPr>
            </a:br>
            <a:r>
              <a:rPr lang="hu-HU" sz="2400" dirty="0">
                <a:latin typeface="+mj-lt"/>
              </a:rPr>
              <a:t>kerülhetünk közelebb egymáshoz,</a:t>
            </a:r>
            <a:br>
              <a:rPr lang="hu-HU" sz="2400" dirty="0">
                <a:latin typeface="+mj-lt"/>
              </a:rPr>
            </a:br>
            <a:r>
              <a:rPr lang="hu-HU" sz="2400" dirty="0">
                <a:latin typeface="+mj-lt"/>
              </a:rPr>
              <a:t>ha mindannyian a középpont felé,</a:t>
            </a:r>
            <a:br>
              <a:rPr lang="hu-HU" sz="2400" dirty="0">
                <a:latin typeface="+mj-lt"/>
              </a:rPr>
            </a:br>
            <a:r>
              <a:rPr lang="hu-HU" sz="2400" dirty="0">
                <a:latin typeface="+mj-lt"/>
              </a:rPr>
              <a:t>Krisztus felé </a:t>
            </a:r>
            <a:r>
              <a:rPr lang="hu-HU" sz="2400" dirty="0" smtClean="0">
                <a:latin typeface="+mj-lt"/>
              </a:rPr>
              <a:t>mozdulunk. </a:t>
            </a:r>
          </a:p>
          <a:p>
            <a:pPr algn="just"/>
            <a:r>
              <a:rPr lang="hu-HU" sz="2400" dirty="0" smtClean="0">
                <a:latin typeface="+mj-lt"/>
              </a:rPr>
              <a:t> </a:t>
            </a:r>
            <a:r>
              <a:rPr lang="hu-HU" sz="2400" dirty="0">
                <a:latin typeface="+mj-lt"/>
              </a:rPr>
              <a:t/>
            </a:r>
            <a:br>
              <a:rPr lang="hu-HU" sz="2400" dirty="0">
                <a:latin typeface="+mj-lt"/>
              </a:rPr>
            </a:br>
            <a:endParaRPr lang="hu-H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943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9" y="0"/>
            <a:ext cx="2154702" cy="2160000"/>
          </a:xfrm>
          <a:prstGeom prst="rect">
            <a:avLst/>
          </a:prstGeom>
        </p:spPr>
      </p:pic>
      <p:sp>
        <p:nvSpPr>
          <p:cNvPr id="7" name="Felhő 6"/>
          <p:cNvSpPr/>
          <p:nvPr/>
        </p:nvSpPr>
        <p:spPr>
          <a:xfrm>
            <a:off x="2017162" y="0"/>
            <a:ext cx="7267903" cy="4130566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Nézz utána a következő felekezeteknek! Válasz </a:t>
            </a:r>
            <a:r>
              <a:rPr lang="hu-HU" sz="2400" smtClean="0">
                <a:solidFill>
                  <a:schemeClr val="tx1"/>
                </a:solidFill>
              </a:rPr>
              <a:t>ki </a:t>
            </a:r>
            <a:r>
              <a:rPr lang="hu-HU" sz="2400" smtClean="0">
                <a:solidFill>
                  <a:schemeClr val="tx1"/>
                </a:solidFill>
              </a:rPr>
              <a:t>közülük </a:t>
            </a:r>
            <a:r>
              <a:rPr lang="hu-HU" sz="2400" dirty="0" smtClean="0">
                <a:solidFill>
                  <a:schemeClr val="tx1"/>
                </a:solidFill>
              </a:rPr>
              <a:t>egyet és írj róla egy fél oldalas bemutatót! Gondolj arra, hogyan beszélnél róluk a barátaidnak!</a:t>
            </a:r>
          </a:p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Ezeket a témákat használhatod! 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390761" y="3247697"/>
            <a:ext cx="3645211" cy="35582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914400" y="3389585"/>
            <a:ext cx="29921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242021"/>
                </a:solidFill>
                <a:latin typeface="AGaramondPro-Regular"/>
              </a:rPr>
              <a:t>református</a:t>
            </a:r>
            <a:br>
              <a:rPr lang="hu-HU" sz="2400" dirty="0" smtClean="0">
                <a:solidFill>
                  <a:srgbClr val="242021"/>
                </a:solidFill>
                <a:latin typeface="AGaramondPro-Regular"/>
              </a:rPr>
            </a:br>
            <a:r>
              <a:rPr lang="hu-HU" sz="2400" dirty="0" smtClean="0">
                <a:solidFill>
                  <a:srgbClr val="242021"/>
                </a:solidFill>
                <a:latin typeface="AGaramondPro-Regular"/>
              </a:rPr>
              <a:t>evangélikus</a:t>
            </a:r>
            <a:br>
              <a:rPr lang="hu-HU" sz="2400" dirty="0" smtClean="0">
                <a:solidFill>
                  <a:srgbClr val="242021"/>
                </a:solidFill>
                <a:latin typeface="AGaramondPro-Regular"/>
              </a:rPr>
            </a:br>
            <a:r>
              <a:rPr lang="hu-HU" sz="2400" dirty="0" smtClean="0">
                <a:solidFill>
                  <a:srgbClr val="242021"/>
                </a:solidFill>
                <a:latin typeface="AGaramondPro-Regular"/>
              </a:rPr>
              <a:t>katolikus</a:t>
            </a:r>
            <a:br>
              <a:rPr lang="hu-HU" sz="2400" dirty="0" smtClean="0">
                <a:solidFill>
                  <a:srgbClr val="242021"/>
                </a:solidFill>
                <a:latin typeface="AGaramondPro-Regular"/>
              </a:rPr>
            </a:br>
            <a:r>
              <a:rPr lang="hu-HU" sz="2400" dirty="0" smtClean="0">
                <a:solidFill>
                  <a:srgbClr val="242021"/>
                </a:solidFill>
                <a:latin typeface="AGaramondPro-Regular"/>
              </a:rPr>
              <a:t>baptista</a:t>
            </a:r>
            <a:br>
              <a:rPr lang="hu-HU" sz="2400" dirty="0" smtClean="0">
                <a:solidFill>
                  <a:srgbClr val="242021"/>
                </a:solidFill>
                <a:latin typeface="AGaramondPro-Regular"/>
              </a:rPr>
            </a:br>
            <a:r>
              <a:rPr lang="hu-HU" sz="2400" dirty="0" smtClean="0">
                <a:solidFill>
                  <a:srgbClr val="242021"/>
                </a:solidFill>
                <a:latin typeface="AGaramondPro-Regular"/>
              </a:rPr>
              <a:t>metodista</a:t>
            </a:r>
            <a:br>
              <a:rPr lang="hu-HU" sz="2400" dirty="0" smtClean="0">
                <a:solidFill>
                  <a:srgbClr val="242021"/>
                </a:solidFill>
                <a:latin typeface="AGaramondPro-Regular"/>
              </a:rPr>
            </a:br>
            <a:r>
              <a:rPr lang="hu-HU" sz="2400" dirty="0" smtClean="0">
                <a:solidFill>
                  <a:srgbClr val="242021"/>
                </a:solidFill>
                <a:latin typeface="AGaramondPro-Regular"/>
              </a:rPr>
              <a:t>pünkösdi</a:t>
            </a:r>
            <a:br>
              <a:rPr lang="hu-HU" sz="2400" dirty="0" smtClean="0">
                <a:solidFill>
                  <a:srgbClr val="242021"/>
                </a:solidFill>
                <a:latin typeface="AGaramondPro-Regular"/>
              </a:rPr>
            </a:br>
            <a:r>
              <a:rPr lang="hu-HU" sz="2400" dirty="0" smtClean="0">
                <a:solidFill>
                  <a:srgbClr val="242021"/>
                </a:solidFill>
                <a:latin typeface="AGaramondPro-Regular"/>
              </a:rPr>
              <a:t>adventista</a:t>
            </a:r>
            <a:r>
              <a:rPr lang="hu-HU" sz="2400" dirty="0" smtClean="0"/>
              <a:t> </a:t>
            </a: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65" y="1166648"/>
            <a:ext cx="3562272" cy="5639257"/>
          </a:xfrm>
          <a:prstGeom prst="rect">
            <a:avLst/>
          </a:prstGeom>
        </p:spPr>
      </p:pic>
      <p:sp>
        <p:nvSpPr>
          <p:cNvPr id="9" name="Jobbra nyíl 8"/>
          <p:cNvSpPr/>
          <p:nvPr/>
        </p:nvSpPr>
        <p:spPr>
          <a:xfrm>
            <a:off x="6759751" y="324769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Lekerekített téglalap 3"/>
          <p:cNvSpPr/>
          <p:nvPr/>
        </p:nvSpPr>
        <p:spPr>
          <a:xfrm>
            <a:off x="2513931" y="4682359"/>
            <a:ext cx="5466473" cy="189610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hlinkClick r:id="rId4"/>
              </a:rPr>
              <a:t>A feladathoz jól tudod használni ezt az online is olvasható, de letölthető könyvet!</a:t>
            </a:r>
            <a:endParaRPr lang="hu-HU" sz="2400" dirty="0" smtClean="0">
              <a:solidFill>
                <a:schemeClr val="tx1"/>
              </a:solidFill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Lapozd át és </a:t>
            </a:r>
            <a:r>
              <a:rPr lang="hu-HU" sz="2400" smtClean="0">
                <a:solidFill>
                  <a:schemeClr val="tx1"/>
                </a:solidFill>
              </a:rPr>
              <a:t>csak az </a:t>
            </a:r>
            <a:r>
              <a:rPr lang="hu-HU" sz="2400" dirty="0" smtClean="0">
                <a:solidFill>
                  <a:schemeClr val="tx1"/>
                </a:solidFill>
              </a:rPr>
              <a:t>egyiket </a:t>
            </a:r>
            <a:r>
              <a:rPr lang="hu-HU" sz="2400" dirty="0" err="1" smtClean="0">
                <a:solidFill>
                  <a:schemeClr val="tx1"/>
                </a:solidFill>
              </a:rPr>
              <a:t>válaszd</a:t>
            </a:r>
            <a:r>
              <a:rPr lang="hu-HU" sz="2400" dirty="0" smtClean="0">
                <a:solidFill>
                  <a:schemeClr val="tx1"/>
                </a:solidFill>
              </a:rPr>
              <a:t> ki! </a:t>
            </a:r>
            <a:endParaRPr lang="hu-H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8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9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vízszintesen 1"/>
          <p:cNvSpPr/>
          <p:nvPr/>
        </p:nvSpPr>
        <p:spPr>
          <a:xfrm>
            <a:off x="1747156" y="163800"/>
            <a:ext cx="10205357" cy="6530400"/>
          </a:xfrm>
          <a:prstGeom prst="horizontalScroll">
            <a:avLst/>
          </a:prstGeom>
          <a:gradFill>
            <a:gsLst>
              <a:gs pos="0">
                <a:srgbClr val="92D050"/>
              </a:gs>
              <a:gs pos="13000">
                <a:srgbClr val="F6C6ED"/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3200" dirty="0" smtClean="0">
                <a:solidFill>
                  <a:srgbClr val="AE2E51"/>
                </a:solidFill>
              </a:rPr>
              <a:t>Ezen a héten ez az Ige segítsen elgondolkodni és Istenhez közelebb kerülni:</a:t>
            </a:r>
          </a:p>
          <a:p>
            <a:pPr algn="ctr"/>
            <a:endParaRPr lang="hu-HU" sz="3600" dirty="0" smtClean="0">
              <a:solidFill>
                <a:schemeClr val="tx1"/>
              </a:solidFill>
            </a:endParaRPr>
          </a:p>
          <a:p>
            <a:pPr algn="just"/>
            <a:r>
              <a:rPr lang="hu-HU" sz="3600" dirty="0">
                <a:solidFill>
                  <a:schemeClr val="tx1"/>
                </a:solidFill>
              </a:rPr>
              <a:t>„Mert más alapot senki sem vethet</a:t>
            </a:r>
            <a:br>
              <a:rPr lang="hu-HU" sz="3600" dirty="0">
                <a:solidFill>
                  <a:schemeClr val="tx1"/>
                </a:solidFill>
              </a:rPr>
            </a:br>
            <a:r>
              <a:rPr lang="hu-HU" sz="3600" dirty="0">
                <a:solidFill>
                  <a:schemeClr val="tx1"/>
                </a:solidFill>
              </a:rPr>
              <a:t>a meglevőn kívül, aki Jézus Krisztus.”</a:t>
            </a:r>
          </a:p>
          <a:p>
            <a:pPr algn="just"/>
            <a:r>
              <a:rPr lang="hu-HU" sz="3600" dirty="0">
                <a:solidFill>
                  <a:schemeClr val="tx1"/>
                </a:solidFill>
              </a:rPr>
              <a:t>1Korinthus 3,11</a:t>
            </a:r>
          </a:p>
          <a:p>
            <a:endParaRPr lang="hu-HU" sz="36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00"/>
            <a:ext cx="2162849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1756" y="221835"/>
            <a:ext cx="2123230" cy="1834119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6096000" y="5960218"/>
            <a:ext cx="6096000" cy="707886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Áldás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, békesség!</a:t>
            </a:r>
          </a:p>
        </p:txBody>
      </p:sp>
      <p:sp>
        <p:nvSpPr>
          <p:cNvPr id="2" name="Ellipszis 1"/>
          <p:cNvSpPr/>
          <p:nvPr/>
        </p:nvSpPr>
        <p:spPr>
          <a:xfrm>
            <a:off x="65315" y="2150329"/>
            <a:ext cx="2906486" cy="255734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" y="2833008"/>
            <a:ext cx="303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Várunk a következő digitális hittanórára!</a:t>
            </a:r>
          </a:p>
        </p:txBody>
      </p:sp>
      <p:sp>
        <p:nvSpPr>
          <p:cNvPr id="3" name="Tekercs vízszintesen 2"/>
          <p:cNvSpPr/>
          <p:nvPr/>
        </p:nvSpPr>
        <p:spPr>
          <a:xfrm>
            <a:off x="2857500" y="114590"/>
            <a:ext cx="9176658" cy="6433167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Atyánk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ma,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bocsásd meg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vétkeinket,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ellenünk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ország,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hatalom, és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dicsőség</a:t>
            </a: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 </a:t>
            </a:r>
          </a:p>
        </p:txBody>
      </p:sp>
    </p:spTree>
    <p:extLst>
      <p:ext uri="{BB962C8B-B14F-4D97-AF65-F5344CB8AC3E}">
        <p14:creationId xmlns:p14="http://schemas.microsoft.com/office/powerpoint/2010/main" val="373670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89857" y="367962"/>
            <a:ext cx="5584372" cy="52629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47625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Kedves Hittanos Barátom!</a:t>
            </a:r>
          </a:p>
          <a:p>
            <a:pPr algn="ctr"/>
            <a:endParaRPr lang="hu-HU" sz="2400" b="1" dirty="0" smtClean="0">
              <a:cs typeface="Arial" panose="020B0604020202020204" pitchFamily="34" charset="0"/>
            </a:endParaRPr>
          </a:p>
          <a:p>
            <a:pPr algn="ctr"/>
            <a:r>
              <a:rPr lang="hu-HU" sz="2400" b="1" dirty="0" smtClean="0">
                <a:cs typeface="Arial" panose="020B0604020202020204" pitchFamily="34" charset="0"/>
              </a:rPr>
              <a:t>ISTEN HOZOTT!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A digitális hittanórán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szükséged lesz a következőkre:</a:t>
            </a: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Internet kapcsolat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Laptop, okostelefon vagy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  <a:endParaRPr lang="hu-H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800" dirty="0" smtClean="0">
                <a:cs typeface="Arial" panose="020B0604020202020204" pitchFamily="34" charset="0"/>
              </a:rPr>
              <a:t>Hangszóró vagy fülhallgató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Üres lap vagy a füzeted és ceruza.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Te lelkes hozzáállásod.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hu-H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6270171" y="2432957"/>
            <a:ext cx="5534048" cy="410282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Kérlek, hogy olvasd el a diákon szereplő információkat és kövesd az utasításokat!</a:t>
            </a:r>
          </a:p>
          <a:p>
            <a:pPr algn="ctr"/>
            <a:endParaRPr lang="hu-H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Állítsd be a diavetítést és </a:t>
            </a:r>
            <a:r>
              <a:rPr lang="hu-H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indítsd</a:t>
            </a:r>
            <a:r>
              <a:rPr lang="hu-H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a PPT-t! </a:t>
            </a:r>
            <a:endParaRPr lang="hu-H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7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6350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zövegdoboz 4"/>
          <p:cNvSpPr txBox="1">
            <a:spLocks noChangeArrowheads="1"/>
          </p:cNvSpPr>
          <p:nvPr/>
        </p:nvSpPr>
        <p:spPr bwMode="auto">
          <a:xfrm>
            <a:off x="-128814" y="2008188"/>
            <a:ext cx="3606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3600" dirty="0">
                <a:solidFill>
                  <a:srgbClr val="7030A0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 eaLnBrk="1" hangingPunct="1"/>
            <a:endParaRPr lang="hu-HU" altLang="hu-HU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hu-HU" altLang="hu-HU" sz="3200" dirty="0" smtClean="0">
                <a:solidFill>
                  <a:srgbClr val="000000"/>
                </a:solidFill>
                <a:cs typeface="Arial" panose="020B0604020202020204" pitchFamily="34" charset="0"/>
              </a:rPr>
              <a:t>Imádkozzunk!</a:t>
            </a:r>
            <a:endParaRPr lang="hu-HU" altLang="hu-HU" sz="3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kercs vízszintesen 4"/>
          <p:cNvSpPr/>
          <p:nvPr/>
        </p:nvSpPr>
        <p:spPr>
          <a:xfrm>
            <a:off x="3037114" y="114590"/>
            <a:ext cx="8997044" cy="6272561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Atyánk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ma,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bocsásd meg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vétkeinket,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ellenünk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ország,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hatalom, és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dicsőség</a:t>
            </a: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 </a:t>
            </a:r>
          </a:p>
        </p:txBody>
      </p:sp>
    </p:spTree>
    <p:extLst>
      <p:ext uri="{BB962C8B-B14F-4D97-AF65-F5344CB8AC3E}">
        <p14:creationId xmlns:p14="http://schemas.microsoft.com/office/powerpoint/2010/main" val="42508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sp>
        <p:nvSpPr>
          <p:cNvPr id="2" name="Felhő 1"/>
          <p:cNvSpPr/>
          <p:nvPr/>
        </p:nvSpPr>
        <p:spPr>
          <a:xfrm>
            <a:off x="2492829" y="141890"/>
            <a:ext cx="7534039" cy="286144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solidFill>
                  <a:schemeClr val="tx1"/>
                </a:solidFill>
              </a:rPr>
              <a:t>Ismered a következő kifejezések?</a:t>
            </a:r>
          </a:p>
          <a:p>
            <a:pPr algn="ctr"/>
            <a:r>
              <a:rPr lang="hu-HU" sz="2600" dirty="0" smtClean="0">
                <a:solidFill>
                  <a:schemeClr val="tx1"/>
                </a:solidFill>
              </a:rPr>
              <a:t>Vallás…</a:t>
            </a:r>
          </a:p>
          <a:p>
            <a:pPr algn="ctr"/>
            <a:r>
              <a:rPr lang="hu-HU" sz="2600" dirty="0" smtClean="0">
                <a:solidFill>
                  <a:schemeClr val="tx1"/>
                </a:solidFill>
              </a:rPr>
              <a:t>Felekezet…</a:t>
            </a:r>
          </a:p>
          <a:p>
            <a:pPr algn="ctr"/>
            <a:r>
              <a:rPr lang="hu-HU" sz="2600" dirty="0" smtClean="0">
                <a:solidFill>
                  <a:schemeClr val="tx1"/>
                </a:solidFill>
              </a:rPr>
              <a:t>Mi a különbség a kettő között? </a:t>
            </a:r>
          </a:p>
        </p:txBody>
      </p:sp>
      <p:sp>
        <p:nvSpPr>
          <p:cNvPr id="4" name="Téglalap 3"/>
          <p:cNvSpPr/>
          <p:nvPr/>
        </p:nvSpPr>
        <p:spPr>
          <a:xfrm>
            <a:off x="154866" y="3436886"/>
            <a:ext cx="6277465" cy="34778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hu-HU" sz="2200" b="1" dirty="0" smtClean="0"/>
              <a:t>Felekezet </a:t>
            </a:r>
          </a:p>
          <a:p>
            <a:pPr algn="just"/>
            <a:r>
              <a:rPr lang="hu-HU" sz="2200" dirty="0" smtClean="0"/>
              <a:t>Olyan </a:t>
            </a:r>
            <a:r>
              <a:rPr lang="hu-HU" sz="2200" dirty="0"/>
              <a:t>szervezett vallási közösség, amelynek adott hitelvei és vallási gyakorlata van. Állami elismertségük a különböző törvények következtében időről időre változik. Keresztyén felekezeteknek nevezzük azokat, melyek egyetértenek abban, hogy Jézus Krisztus megváltotta a világot és a Bibliát tartják a szent könyvüknek</a:t>
            </a:r>
            <a:r>
              <a:rPr lang="hu-HU" sz="2200" dirty="0" smtClean="0"/>
              <a:t>. A keresztyén felekezetekről lesz szó a továbbiakban.</a:t>
            </a:r>
          </a:p>
        </p:txBody>
      </p:sp>
      <p:sp>
        <p:nvSpPr>
          <p:cNvPr id="3" name="Lekerekített téglalap 2"/>
          <p:cNvSpPr/>
          <p:nvPr/>
        </p:nvSpPr>
        <p:spPr>
          <a:xfrm>
            <a:off x="7709337" y="2648607"/>
            <a:ext cx="4335517" cy="420939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b="1" dirty="0" smtClean="0">
              <a:solidFill>
                <a:schemeClr val="tx1"/>
              </a:solidFill>
            </a:endParaRPr>
          </a:p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Vallás</a:t>
            </a:r>
          </a:p>
          <a:p>
            <a:pPr algn="just"/>
            <a:r>
              <a:rPr lang="hu-HU" sz="2400" dirty="0" smtClean="0">
                <a:solidFill>
                  <a:schemeClr val="tx1"/>
                </a:solidFill>
              </a:rPr>
              <a:t>A felekezet fogalmához hasonló. Hitelveken alapul, vallási gyakorlata van. A vallás megnevezés a világvallásokra vonatkozik. A legismertebbek:  keresztyénség, judaizmus, iszlám, hinduizmus, buddhizmus.</a:t>
            </a:r>
          </a:p>
          <a:p>
            <a:pPr algn="ctr"/>
            <a:endParaRPr lang="hu-HU" sz="2400" b="1" dirty="0" smtClean="0">
              <a:solidFill>
                <a:schemeClr val="tx1"/>
              </a:solidFill>
            </a:endParaRPr>
          </a:p>
          <a:p>
            <a:pPr algn="ctr"/>
            <a:endParaRPr lang="hu-H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110359" y="141889"/>
            <a:ext cx="5391807" cy="12612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  <a:hlinkClick r:id="rId3"/>
              </a:rPr>
              <a:t>Böngészd egy kicsit a térképet! 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  <a:hlinkClick r:id="rId3"/>
              </a:rPr>
              <a:t>A mai vallási elosztást mutatja!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  <a:hlinkClick r:id="rId3"/>
              </a:rPr>
              <a:t>Ha nem látszik eléggé, akkor </a:t>
            </a:r>
            <a:r>
              <a:rPr lang="hu-HU" dirty="0" err="1" smtClean="0">
                <a:solidFill>
                  <a:schemeClr val="tx1"/>
                </a:solidFill>
                <a:hlinkClick r:id="rId3"/>
              </a:rPr>
              <a:t>kattints</a:t>
            </a:r>
            <a:r>
              <a:rPr lang="hu-HU" dirty="0" smtClean="0">
                <a:solidFill>
                  <a:schemeClr val="tx1"/>
                </a:solidFill>
                <a:hlinkClick r:id="rId3"/>
              </a:rPr>
              <a:t> a linkre! 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  <a:hlinkClick r:id="rId3"/>
              </a:rPr>
              <a:t>Ott nagyítható a térkép! </a:t>
            </a: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2380593" y="362669"/>
            <a:ext cx="5675586" cy="14346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400" dirty="0" smtClean="0">
                <a:solidFill>
                  <a:schemeClr val="tx1"/>
                </a:solidFill>
              </a:rPr>
              <a:t>Láttad már ezeket a szimbólumokat? Vajon mit fejezhetnek ki? </a:t>
            </a:r>
          </a:p>
          <a:p>
            <a:pPr algn="just"/>
            <a:r>
              <a:rPr lang="hu-HU" sz="2400" dirty="0" smtClean="0">
                <a:solidFill>
                  <a:schemeClr val="tx1"/>
                </a:solidFill>
              </a:rPr>
              <a:t>Mit gondolsz, hol találkozhattál velük?</a:t>
            </a:r>
            <a:endParaRPr lang="hu-HU" sz="2400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8243488" y="245102"/>
            <a:ext cx="3691010" cy="19148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Keresztyén templomok tetején láthatod őket. </a:t>
            </a:r>
          </a:p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Azért különböznek, mert más-más felekezethez tartoznak.</a:t>
            </a:r>
            <a:endParaRPr lang="hu-H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157655" y="252248"/>
            <a:ext cx="3815255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tx1"/>
                </a:solidFill>
              </a:rPr>
              <a:t>A különböző keresztyén felekezetek köszönéseit olvashatod itt. </a:t>
            </a:r>
            <a:endParaRPr lang="hu-HU" sz="2200" dirty="0">
              <a:solidFill>
                <a:schemeClr val="tx1"/>
              </a:solidFill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9364717" y="5465379"/>
            <a:ext cx="2827283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tx1"/>
                </a:solidFill>
              </a:rPr>
              <a:t>Válaszd ki, amit ismersz közülük!</a:t>
            </a:r>
            <a:endParaRPr lang="hu-H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43"/>
            <a:ext cx="2184776" cy="2160000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4000500" y="409432"/>
            <a:ext cx="8009530" cy="62324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4146332" y="1224643"/>
            <a:ext cx="769357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Miért és hogyan jöttek létre a felekezetek?</a:t>
            </a:r>
          </a:p>
          <a:p>
            <a:endParaRPr lang="hu-HU" dirty="0" smtClean="0"/>
          </a:p>
          <a:p>
            <a:pPr algn="just"/>
            <a:r>
              <a:rPr lang="hu-HU" sz="2400" dirty="0" smtClean="0"/>
              <a:t>A </a:t>
            </a:r>
            <a:r>
              <a:rPr lang="hu-HU" sz="2400" dirty="0"/>
              <a:t>felekezetek az egyháztörténelem során alakultak ki. Amikor hitbeli, tanítási kérdések miatt különbségek lettek az egyház szétszakadt, vagy kisebb csoportok váltak ki belőle. Az első ilyen, a nagy egyházszakadás, 1054-ben történt, amikor a keleti és nyugati egyház létrejött: Keleten Konstantinápoly központtal, Nyugaton pedig Róma központtal. </a:t>
            </a:r>
            <a:endParaRPr lang="hu-HU" sz="2400" dirty="0" smtClean="0"/>
          </a:p>
          <a:p>
            <a:pPr algn="just"/>
            <a:r>
              <a:rPr lang="hu-HU" sz="2400" dirty="0" smtClean="0"/>
              <a:t>Innentől </a:t>
            </a:r>
            <a:r>
              <a:rPr lang="hu-HU" sz="2400" dirty="0"/>
              <a:t>nevezzük római katolikus egyháznak a nyugati részt, míg a keleti területeken az ortodox egyházak nemzeti egyházakként jöttek létre.</a:t>
            </a:r>
          </a:p>
        </p:txBody>
      </p:sp>
      <p:sp>
        <p:nvSpPr>
          <p:cNvPr id="8" name="Felhő 7"/>
          <p:cNvSpPr/>
          <p:nvPr/>
        </p:nvSpPr>
        <p:spPr>
          <a:xfrm>
            <a:off x="0" y="2935877"/>
            <a:ext cx="4000500" cy="2987314"/>
          </a:xfrm>
          <a:prstGeom prst="cloudCallout">
            <a:avLst/>
          </a:prstGeom>
          <a:solidFill>
            <a:srgbClr val="F7D0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smtClean="0">
                <a:solidFill>
                  <a:schemeClr val="tx1"/>
                </a:solidFill>
              </a:rPr>
              <a:t>Milyen felekezetű templom van a lakóhelyeden? Nézz utána!</a:t>
            </a:r>
          </a:p>
        </p:txBody>
      </p:sp>
    </p:spTree>
    <p:extLst>
      <p:ext uri="{BB962C8B-B14F-4D97-AF65-F5344CB8AC3E}">
        <p14:creationId xmlns:p14="http://schemas.microsoft.com/office/powerpoint/2010/main" val="24038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43"/>
            <a:ext cx="2184776" cy="2160000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3957145" y="144643"/>
            <a:ext cx="8052885" cy="64972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elhő 6"/>
          <p:cNvSpPr/>
          <p:nvPr/>
        </p:nvSpPr>
        <p:spPr>
          <a:xfrm>
            <a:off x="-1" y="2304643"/>
            <a:ext cx="4414345" cy="3618548"/>
          </a:xfrm>
          <a:prstGeom prst="cloudCallout">
            <a:avLst/>
          </a:prstGeom>
          <a:solidFill>
            <a:srgbClr val="F7D0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chemeClr val="tx1"/>
                </a:solidFill>
              </a:rPr>
              <a:t>Hazánkban a legismertebb felekezetek:</a:t>
            </a:r>
          </a:p>
          <a:p>
            <a:pPr algn="ctr"/>
            <a:r>
              <a:rPr lang="hu-HU" sz="2200" dirty="0" smtClean="0">
                <a:solidFill>
                  <a:schemeClr val="tx1"/>
                </a:solidFill>
              </a:rPr>
              <a:t>Református, katolikus (római és görög), evangélikus, baptista, unitárius, metodista. </a:t>
            </a:r>
          </a:p>
        </p:txBody>
      </p:sp>
      <p:sp>
        <p:nvSpPr>
          <p:cNvPr id="2" name="Téglalap 1"/>
          <p:cNvSpPr/>
          <p:nvPr/>
        </p:nvSpPr>
        <p:spPr>
          <a:xfrm>
            <a:off x="4236055" y="270933"/>
            <a:ext cx="747285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 smtClean="0"/>
              <a:t>Miért és hogyan jöttek létre a felekezetek?</a:t>
            </a:r>
          </a:p>
          <a:p>
            <a:pPr algn="just"/>
            <a:endParaRPr lang="hu-HU" sz="2400" b="1" dirty="0" smtClean="0"/>
          </a:p>
          <a:p>
            <a:pPr algn="just"/>
            <a:r>
              <a:rPr lang="hu-HU" sz="2400" dirty="0" smtClean="0"/>
              <a:t>A </a:t>
            </a:r>
            <a:r>
              <a:rPr lang="hu-HU" sz="2400" dirty="0"/>
              <a:t>reformáció a Bibliát elérhetővé tette mindenki számára, de ezáltal megszűnt az egyház egységes tanítása, mert a bibliai igazságokat többféleképpen értelmezték. Ez hozta meg a további felekezetek kialakulását. Először a lutheri irány, az evangélikusok, majd a helvét (svájci) irány, a reformátusok jöttek létre. Már a 16. században voltak olyan irányzatok, melyek különböző tanításokat jobban hangsúlyoztak, fontosabbnak tartottak, mint a többiek. Így az évszázadok során egyre több vallási felekezet született. Ezek közül azokat, akik a Bibliát elfogadják, és Jézus Krisztust Megváltónak vallják, testvéreinknek tekintjük a hitben, annak ellenére, hogy bizonyos tanításokban, a hit megélésben különbözők vagyunk.</a:t>
            </a:r>
          </a:p>
        </p:txBody>
      </p:sp>
    </p:spTree>
    <p:extLst>
      <p:ext uri="{BB962C8B-B14F-4D97-AF65-F5344CB8AC3E}">
        <p14:creationId xmlns:p14="http://schemas.microsoft.com/office/powerpoint/2010/main" val="216997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TM03457491[[fn=Nagyvárosi]]</Template>
  <TotalTime>2707</TotalTime>
  <Words>783</Words>
  <Application>Microsoft Office PowerPoint</Application>
  <PresentationFormat>Szélesvásznú</PresentationFormat>
  <Paragraphs>86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AGaramondPro-Regular</vt:lpstr>
      <vt:lpstr>Arial</vt:lpstr>
      <vt:lpstr>Calibri</vt:lpstr>
      <vt:lpstr>Times New Roman</vt:lpstr>
      <vt:lpstr>Wingdings</vt:lpstr>
      <vt:lpstr>Nagyvárosi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Szászi Andrea</cp:lastModifiedBy>
  <cp:revision>303</cp:revision>
  <dcterms:created xsi:type="dcterms:W3CDTF">2020-03-16T06:58:02Z</dcterms:created>
  <dcterms:modified xsi:type="dcterms:W3CDTF">2020-04-22T13:50:46Z</dcterms:modified>
</cp:coreProperties>
</file>