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340" r:id="rId2"/>
    <p:sldId id="323" r:id="rId3"/>
    <p:sldId id="363" r:id="rId4"/>
    <p:sldId id="387" r:id="rId5"/>
    <p:sldId id="364" r:id="rId6"/>
    <p:sldId id="388" r:id="rId7"/>
    <p:sldId id="389" r:id="rId8"/>
    <p:sldId id="377" r:id="rId9"/>
    <p:sldId id="392" r:id="rId10"/>
    <p:sldId id="391" r:id="rId11"/>
    <p:sldId id="382" r:id="rId12"/>
    <p:sldId id="352" r:id="rId13"/>
    <p:sldId id="326" r:id="rId14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2"/>
    <a:srgbClr val="AE2E51"/>
    <a:srgbClr val="F7D097"/>
    <a:srgbClr val="F6C6ED"/>
    <a:srgbClr val="FFCCFF"/>
    <a:srgbClr val="A51B8B"/>
    <a:srgbClr val="FDFAE2"/>
    <a:srgbClr val="F1B051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54"/>
      </p:cViewPr>
      <p:guideLst>
        <p:guide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35252" y="3360915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Imádkozzál és dolgozzál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769360" y="144644"/>
            <a:ext cx="8240670" cy="6497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hő 7"/>
          <p:cNvSpPr/>
          <p:nvPr/>
        </p:nvSpPr>
        <p:spPr>
          <a:xfrm>
            <a:off x="0" y="2935877"/>
            <a:ext cx="4000500" cy="2987314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IMÁDKOZZÁL ÉS DOLGOZZÁL!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216400" y="233680"/>
            <a:ext cx="76199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dirty="0"/>
              <a:t>bencés rend jelmondataként vált ismertté ez a gondolat, de tökéletesen kifejezi azt, amire Isten a munkát szánta. Isten nem átokként adta az embernek a munkát. Már a teremtéskor is kapott az első emberpár feladatot: művelnie és őriznie kellett az Éden kertjét. A bűneset eredménye, hogy a munka kemény, és néha eredménytelen. A Tízparancsolatban arra is utat mutatott Isten, hogy hogyan lehet helyes egyensúlyt tartani. A 4. parancsolat arról szól, hogy ideje van a feladatok elvégzésének, és ideje a pihenésnek, feltöltődésnek is</a:t>
            </a:r>
            <a:r>
              <a:rPr lang="hu-HU" sz="2000" dirty="0" smtClean="0"/>
              <a:t>.</a:t>
            </a:r>
          </a:p>
          <a:p>
            <a:pPr algn="just"/>
            <a:r>
              <a:rPr lang="hu-HU" sz="2000" dirty="0" smtClean="0"/>
              <a:t>A keresztyén ember szerint imádság és munka összetartozik. </a:t>
            </a:r>
            <a:endParaRPr lang="hu-HU" sz="2000" dirty="0"/>
          </a:p>
          <a:p>
            <a:pPr algn="just"/>
            <a:r>
              <a:rPr lang="hu-HU" sz="2000" dirty="0"/>
              <a:t>Az imádsággal végzett feladatok más „szájízűek”. </a:t>
            </a:r>
            <a:r>
              <a:rPr lang="hu-HU" sz="2000" dirty="0" smtClean="0"/>
              <a:t>Az imádság arra </a:t>
            </a:r>
            <a:r>
              <a:rPr lang="hu-HU" sz="2000" dirty="0" err="1" smtClean="0"/>
              <a:t>ösztönzi</a:t>
            </a:r>
            <a:r>
              <a:rPr lang="hu-HU" sz="2000" dirty="0" smtClean="0"/>
              <a:t> az embert, hogy a munkáját Isten szempontjából és hálából tudja értékelni. Ezeknek </a:t>
            </a:r>
            <a:r>
              <a:rPr lang="hu-HU" sz="2000" dirty="0"/>
              <a:t>a feladatoknak, az ilyen munkáknak öröme van. Elkérhetjük Istentől a feladatainkat. Kérhetünk Tőle erőt azok elvégzéséhez, akár iskolai feladatról, házimunkáról vagy majd felnőttként a </a:t>
            </a:r>
            <a:r>
              <a:rPr lang="hu-HU" sz="2000" dirty="0" err="1"/>
              <a:t>munkahelyünkön</a:t>
            </a:r>
            <a:r>
              <a:rPr lang="hu-HU" sz="2000" dirty="0"/>
              <a:t> végzett feladatokról is legyen szó. Sőt: dolgozhatunk úgy, hogy a munkánk önmagában is imádsággá lesz. Azért, mert abból, ahogyan elvégeztük a feladatainkat, az is nyilvánvaló lehet, hogy követjük és szeretjük az Istent.</a:t>
            </a:r>
          </a:p>
        </p:txBody>
      </p:sp>
    </p:spTree>
    <p:extLst>
      <p:ext uri="{BB962C8B-B14F-4D97-AF65-F5344CB8AC3E}">
        <p14:creationId xmlns:p14="http://schemas.microsoft.com/office/powerpoint/2010/main" val="37281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4480560" y="86086"/>
            <a:ext cx="7711440" cy="3287034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Arra hívlak benneteket, hogy írjunk egy közös imádságot! Írd föl azt, hogy mi az, amiért hálás tudsz lenni Istennek és mi az, amit kérnél Tőle!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Küldd ezt el a Hittanoktatódnak, aki majd egy közös imádságot készít belőle, ami a Ti közös imátok lehet!</a:t>
            </a:r>
          </a:p>
        </p:txBody>
      </p:sp>
      <p:sp>
        <p:nvSpPr>
          <p:cNvPr id="11" name="Felhő 10"/>
          <p:cNvSpPr/>
          <p:nvPr/>
        </p:nvSpPr>
        <p:spPr>
          <a:xfrm>
            <a:off x="-58754" y="3007360"/>
            <a:ext cx="7112000" cy="328168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Gondold végig, hogy a mindennapi feladataidban mikor tudsz hálát adni Istennek, dicsérni Őt és segítséget kérni Tőle!</a:t>
            </a:r>
          </a:p>
        </p:txBody>
      </p:sp>
    </p:spTree>
    <p:extLst>
      <p:ext uri="{BB962C8B-B14F-4D97-AF65-F5344CB8AC3E}">
        <p14:creationId xmlns:p14="http://schemas.microsoft.com/office/powerpoint/2010/main" val="21554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101601" y="163800"/>
            <a:ext cx="11833980" cy="6618000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3200" dirty="0" smtClean="0">
              <a:solidFill>
                <a:srgbClr val="AE2E51"/>
              </a:solidFill>
            </a:endParaRPr>
          </a:p>
          <a:p>
            <a:pPr algn="just"/>
            <a:endParaRPr lang="hu-HU" sz="3200" dirty="0">
              <a:solidFill>
                <a:srgbClr val="AE2E51"/>
              </a:solidFill>
            </a:endParaRPr>
          </a:p>
          <a:p>
            <a:pPr algn="just"/>
            <a:endParaRPr lang="hu-HU" sz="3200" dirty="0" smtClean="0">
              <a:solidFill>
                <a:srgbClr val="AE2E51"/>
              </a:solidFill>
            </a:endParaRPr>
          </a:p>
          <a:p>
            <a:pPr algn="just"/>
            <a:r>
              <a:rPr lang="hu-HU" sz="2800" dirty="0" smtClean="0">
                <a:solidFill>
                  <a:srgbClr val="AE2E51"/>
                </a:solidFill>
              </a:rPr>
              <a:t>Ezen a héten ez az Ige segítsen elgondolkodni és Istenhez közelebb kerülni:</a:t>
            </a: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r>
              <a:rPr lang="hu-HU" sz="3200" dirty="0">
                <a:solidFill>
                  <a:schemeClr val="tx1"/>
                </a:solidFill>
              </a:rPr>
              <a:t>„Keressétek először Isten </a:t>
            </a:r>
            <a:r>
              <a:rPr lang="hu-HU" sz="3200" dirty="0" smtClean="0">
                <a:solidFill>
                  <a:schemeClr val="tx1"/>
                </a:solidFill>
              </a:rPr>
              <a:t>országát </a:t>
            </a:r>
            <a:r>
              <a:rPr lang="hu-HU" sz="3200" dirty="0">
                <a:solidFill>
                  <a:schemeClr val="tx1"/>
                </a:solidFill>
              </a:rPr>
              <a:t>és az ő </a:t>
            </a:r>
            <a:r>
              <a:rPr lang="hu-HU" sz="3200" dirty="0" smtClean="0">
                <a:solidFill>
                  <a:schemeClr val="tx1"/>
                </a:solidFill>
              </a:rPr>
              <a:t>igazságát</a:t>
            </a:r>
            <a:r>
              <a:rPr lang="hu-HU" sz="3200" dirty="0">
                <a:solidFill>
                  <a:schemeClr val="tx1"/>
                </a:solidFill>
              </a:rPr>
              <a:t>, </a:t>
            </a:r>
            <a:endParaRPr lang="hu-HU" sz="3200" dirty="0" smtClean="0">
              <a:solidFill>
                <a:schemeClr val="tx1"/>
              </a:solidFill>
            </a:endParaRPr>
          </a:p>
          <a:p>
            <a:r>
              <a:rPr lang="hu-HU" sz="3200" dirty="0" smtClean="0">
                <a:solidFill>
                  <a:schemeClr val="tx1"/>
                </a:solidFill>
              </a:rPr>
              <a:t>és </a:t>
            </a:r>
            <a:r>
              <a:rPr lang="hu-HU" sz="3200" dirty="0" err="1">
                <a:solidFill>
                  <a:schemeClr val="tx1"/>
                </a:solidFill>
              </a:rPr>
              <a:t>mindezek</a:t>
            </a:r>
            <a:r>
              <a:rPr lang="hu-HU" sz="3200" dirty="0">
                <a:solidFill>
                  <a:schemeClr val="tx1"/>
                </a:solidFill>
              </a:rPr>
              <a:t> ráadásként </a:t>
            </a:r>
            <a:r>
              <a:rPr lang="hu-HU" sz="3200" dirty="0" smtClean="0">
                <a:solidFill>
                  <a:schemeClr val="tx1"/>
                </a:solidFill>
              </a:rPr>
              <a:t>megadatnak </a:t>
            </a:r>
            <a:r>
              <a:rPr lang="hu-HU" sz="3200" dirty="0">
                <a:solidFill>
                  <a:schemeClr val="tx1"/>
                </a:solidFill>
              </a:rPr>
              <a:t>majd nektek</a:t>
            </a:r>
            <a:r>
              <a:rPr lang="hu-HU" sz="3200" dirty="0" smtClean="0">
                <a:solidFill>
                  <a:schemeClr val="tx1"/>
                </a:solidFill>
              </a:rPr>
              <a:t>.” Máté evangéliuma 6,33</a:t>
            </a:r>
            <a:endParaRPr lang="hu-HU" sz="3200" dirty="0">
              <a:solidFill>
                <a:schemeClr val="tx1"/>
              </a:solidFill>
            </a:endParaRPr>
          </a:p>
          <a:p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00"/>
            <a:ext cx="2162849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65315" y="2150329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2857500" y="114590"/>
            <a:ext cx="9176658" cy="643316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-128814" y="2008188"/>
            <a:ext cx="360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  <a:endParaRPr lang="hu-HU" altLang="hu-H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kercs vízszintesen 4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083"/>
            <a:ext cx="7450123" cy="509091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7366000" y="3388883"/>
            <a:ext cx="4688980" cy="2791784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jut eszedbe ezekről a kifejezésekről? Írd föl ezeket is!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tx1"/>
                </a:solidFill>
              </a:rPr>
              <a:t>Imádkozni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tx1"/>
                </a:solidFill>
              </a:rPr>
              <a:t>Dolgozni </a:t>
            </a:r>
          </a:p>
        </p:txBody>
      </p:sp>
      <p:sp>
        <p:nvSpPr>
          <p:cNvPr id="5" name="Felhő 4"/>
          <p:cNvSpPr/>
          <p:nvPr/>
        </p:nvSpPr>
        <p:spPr>
          <a:xfrm>
            <a:off x="2852258" y="0"/>
            <a:ext cx="4160938" cy="2070035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Milyen szavakat fedezel fel az alábbi rajzban?</a:t>
            </a:r>
          </a:p>
        </p:txBody>
      </p:sp>
      <p:sp>
        <p:nvSpPr>
          <p:cNvPr id="6" name="Felhő 5"/>
          <p:cNvSpPr/>
          <p:nvPr/>
        </p:nvSpPr>
        <p:spPr>
          <a:xfrm>
            <a:off x="7450123" y="410791"/>
            <a:ext cx="4386743" cy="2399521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Mire emlékeztet téged ez a rajz? </a:t>
            </a:r>
            <a:r>
              <a:rPr lang="hu-HU" sz="2400" dirty="0" err="1" smtClean="0">
                <a:solidFill>
                  <a:schemeClr val="tx1"/>
                </a:solidFill>
              </a:rPr>
              <a:t>Gyűjtsd</a:t>
            </a:r>
            <a:r>
              <a:rPr lang="hu-HU" sz="2400" dirty="0" smtClean="0">
                <a:solidFill>
                  <a:schemeClr val="tx1"/>
                </a:solidFill>
              </a:rPr>
              <a:t> össze, hogy mi minden jut róla eszedbe!</a:t>
            </a:r>
          </a:p>
        </p:txBody>
      </p:sp>
    </p:spTree>
    <p:extLst>
      <p:ext uri="{BB962C8B-B14F-4D97-AF65-F5344CB8AC3E}">
        <p14:creationId xmlns:p14="http://schemas.microsoft.com/office/powerpoint/2010/main" val="16579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7959085" y="261423"/>
            <a:ext cx="3653971" cy="189857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Imádkozzál és dolgozzál!</a:t>
            </a:r>
          </a:p>
        </p:txBody>
      </p:sp>
      <p:sp>
        <p:nvSpPr>
          <p:cNvPr id="4" name="Téglalap 3"/>
          <p:cNvSpPr/>
          <p:nvPr/>
        </p:nvSpPr>
        <p:spPr>
          <a:xfrm>
            <a:off x="273399" y="3488730"/>
            <a:ext cx="4908201" cy="41549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sz="2200" b="1" dirty="0" err="1"/>
              <a:t>Ora</a:t>
            </a:r>
            <a:r>
              <a:rPr lang="hu-HU" sz="2200" b="1" dirty="0"/>
              <a:t>! – Imádkozz!</a:t>
            </a:r>
          </a:p>
          <a:p>
            <a:pPr algn="just"/>
            <a:endParaRPr lang="hu-HU" sz="2200" dirty="0"/>
          </a:p>
          <a:p>
            <a:pPr algn="just"/>
            <a:r>
              <a:rPr lang="hu-HU" sz="2200" dirty="0"/>
              <a:t>Az </a:t>
            </a:r>
            <a:r>
              <a:rPr lang="hu-HU" sz="2200" dirty="0" smtClean="0"/>
              <a:t>ősi latin nyelvű </a:t>
            </a:r>
            <a:r>
              <a:rPr lang="hu-HU" sz="2200" smtClean="0"/>
              <a:t>bencés mondat </a:t>
            </a:r>
            <a:r>
              <a:rPr lang="hu-HU" sz="2200" dirty="0"/>
              <a:t>első fele arra szólít fel, hogy lépjünk kapcsolatba Istennel. A középkori szerzetesek imádsággal kezdték és imádsággal fejezték be a napot. De napközben is többször voltak imaórák, amikor zsoltárokat imádkoztak.</a:t>
            </a:r>
          </a:p>
          <a:p>
            <a:pPr algn="just"/>
            <a:endParaRPr lang="hu-HU" sz="2200" dirty="0"/>
          </a:p>
          <a:p>
            <a:pPr algn="just"/>
            <a:r>
              <a:rPr lang="hu-HU" sz="2200" dirty="0"/>
              <a:t> </a:t>
            </a:r>
            <a:endParaRPr lang="hu-HU" sz="2200" dirty="0" smtClean="0"/>
          </a:p>
        </p:txBody>
      </p:sp>
      <p:sp>
        <p:nvSpPr>
          <p:cNvPr id="3" name="Lekerekített téglalap 2"/>
          <p:cNvSpPr/>
          <p:nvPr/>
        </p:nvSpPr>
        <p:spPr>
          <a:xfrm>
            <a:off x="6578601" y="2648607"/>
            <a:ext cx="5466254" cy="42093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b="1" dirty="0" err="1">
                <a:solidFill>
                  <a:schemeClr val="tx1"/>
                </a:solidFill>
              </a:rPr>
              <a:t>Labora</a:t>
            </a:r>
            <a:r>
              <a:rPr lang="hu-HU" sz="2200" b="1" dirty="0">
                <a:solidFill>
                  <a:schemeClr val="tx1"/>
                </a:solidFill>
              </a:rPr>
              <a:t>! –  Dolgozz!</a:t>
            </a:r>
          </a:p>
          <a:p>
            <a:pPr algn="just"/>
            <a:r>
              <a:rPr lang="hu-HU" sz="2200" dirty="0">
                <a:solidFill>
                  <a:schemeClr val="tx1"/>
                </a:solidFill>
              </a:rPr>
              <a:t>Az imádság – munka ritmusa jellemezte a szerzetesek életét. Tudták azt, hogy mindkettő Istentől rendelt feladatuk. A munkához erőt az imádság adott, a munkában megfáradtat az imádság pihentette. A bencés jelmondat második fele arra tanít, hogy a munka Istentől adott feladatunk. </a:t>
            </a:r>
            <a:r>
              <a:rPr lang="hu-HU" sz="2200" dirty="0" smtClean="0">
                <a:solidFill>
                  <a:schemeClr val="tx1"/>
                </a:solidFill>
              </a:rPr>
              <a:t>Elkérhetjük és Isten elé vihetjük.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4000407" y="22523"/>
            <a:ext cx="3653971" cy="189857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err="1" smtClean="0">
                <a:solidFill>
                  <a:schemeClr val="tx1"/>
                </a:solidFill>
              </a:rPr>
              <a:t>Orando</a:t>
            </a:r>
            <a:r>
              <a:rPr lang="hu-HU" sz="2600" dirty="0" smtClean="0">
                <a:solidFill>
                  <a:schemeClr val="tx1"/>
                </a:solidFill>
              </a:rPr>
              <a:t> et </a:t>
            </a:r>
            <a:r>
              <a:rPr lang="hu-HU" sz="2600" dirty="0" err="1" smtClean="0">
                <a:solidFill>
                  <a:schemeClr val="tx1"/>
                </a:solidFill>
              </a:rPr>
              <a:t>laborando</a:t>
            </a:r>
            <a:r>
              <a:rPr lang="hu-HU" sz="2600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" name="Felhő 6"/>
          <p:cNvSpPr/>
          <p:nvPr/>
        </p:nvSpPr>
        <p:spPr>
          <a:xfrm>
            <a:off x="1422213" y="1455014"/>
            <a:ext cx="3653971" cy="189857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err="1" smtClean="0">
                <a:solidFill>
                  <a:schemeClr val="tx1"/>
                </a:solidFill>
              </a:rPr>
              <a:t>Ora</a:t>
            </a:r>
            <a:r>
              <a:rPr lang="hu-HU" sz="2600" dirty="0" smtClean="0">
                <a:solidFill>
                  <a:schemeClr val="tx1"/>
                </a:solidFill>
              </a:rPr>
              <a:t> et </a:t>
            </a:r>
            <a:r>
              <a:rPr lang="hu-HU" sz="2600" dirty="0" err="1" smtClean="0">
                <a:solidFill>
                  <a:schemeClr val="tx1"/>
                </a:solidFill>
              </a:rPr>
              <a:t>labora</a:t>
            </a:r>
            <a:r>
              <a:rPr lang="hu-HU" sz="2600" dirty="0" smtClean="0">
                <a:solidFill>
                  <a:schemeClr val="tx1"/>
                </a:solidFill>
              </a:rPr>
              <a:t>!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" y="0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962" y="264583"/>
            <a:ext cx="4410075" cy="331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3" y="2142066"/>
            <a:ext cx="3260197" cy="433304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</p:spPr>
      </p:pic>
      <p:sp>
        <p:nvSpPr>
          <p:cNvPr id="4" name="Téglalap 3"/>
          <p:cNvSpPr/>
          <p:nvPr/>
        </p:nvSpPr>
        <p:spPr>
          <a:xfrm>
            <a:off x="5761037" y="377646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000" b="1" dirty="0"/>
              <a:t>Oratórium – imaterem, az imádság helye</a:t>
            </a:r>
          </a:p>
          <a:p>
            <a:pPr algn="just"/>
            <a:r>
              <a:rPr lang="hu-HU" sz="2000" dirty="0"/>
              <a:t>Az imádság helye nem csak ma, régen is bárhol lehetett. A kolostorokban egy kisebb </a:t>
            </a:r>
            <a:r>
              <a:rPr lang="hu-HU" sz="2000" dirty="0" smtClean="0"/>
              <a:t>helyiség </a:t>
            </a:r>
            <a:r>
              <a:rPr lang="hu-HU" sz="2000" dirty="0"/>
              <a:t>az </a:t>
            </a:r>
            <a:r>
              <a:rPr lang="hu-HU" sz="2000" dirty="0" err="1"/>
              <a:t>oratorium</a:t>
            </a:r>
            <a:r>
              <a:rPr lang="hu-HU" sz="2000" dirty="0"/>
              <a:t>. Itt gyűltek össze a szerzetesek imádkozni. Elkülönülve a hétköznapi tevé-</a:t>
            </a:r>
            <a:r>
              <a:rPr lang="hu-HU" sz="2000" dirty="0" err="1"/>
              <a:t>kenységek</a:t>
            </a:r>
            <a:r>
              <a:rPr lang="hu-HU" sz="2000" dirty="0"/>
              <a:t> helyszínétől, </a:t>
            </a:r>
            <a:r>
              <a:rPr lang="hu-HU" sz="2000" dirty="0" smtClean="0"/>
              <a:t>eltávolodva </a:t>
            </a:r>
            <a:r>
              <a:rPr lang="hu-HU" sz="2000" dirty="0"/>
              <a:t>a világtól, elcsendesedve a zajoktól. Mert ez az imádság helye. </a:t>
            </a:r>
            <a:r>
              <a:rPr lang="hu-HU" sz="2000" dirty="0" smtClean="0"/>
              <a:t>A </a:t>
            </a:r>
            <a:r>
              <a:rPr lang="hu-HU" sz="2000" dirty="0"/>
              <a:t>Debreceni Református Kollégium imatermét is így nevezik.</a:t>
            </a:r>
          </a:p>
        </p:txBody>
      </p:sp>
      <p:sp>
        <p:nvSpPr>
          <p:cNvPr id="5" name="Téglalap 4"/>
          <p:cNvSpPr/>
          <p:nvPr/>
        </p:nvSpPr>
        <p:spPr>
          <a:xfrm>
            <a:off x="246077" y="15726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000" b="1" dirty="0"/>
              <a:t>Laboratórium – munkahely, ahol dolgozni lehet</a:t>
            </a:r>
          </a:p>
          <a:p>
            <a:pPr algn="just"/>
            <a:r>
              <a:rPr lang="hu-HU" sz="2000" dirty="0"/>
              <a:t>Elmélyülten, együtt másokkal, belemerülve, aprólékosan, kitartóan, újra és újra nekikezdve, fáradtan vagy fáradhatatlanul, kísérletezve. Az oratóriumból ide vezet az út. Innen az oratóriumba visz vissza.</a:t>
            </a:r>
          </a:p>
        </p:txBody>
      </p:sp>
    </p:spTree>
    <p:extLst>
      <p:ext uri="{BB962C8B-B14F-4D97-AF65-F5344CB8AC3E}">
        <p14:creationId xmlns:p14="http://schemas.microsoft.com/office/powerpoint/2010/main" val="16631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9178022" y="4921153"/>
            <a:ext cx="2558176" cy="1482832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Orando</a:t>
            </a:r>
            <a:r>
              <a:rPr lang="hu-HU" sz="2400" dirty="0" smtClean="0">
                <a:solidFill>
                  <a:schemeClr val="tx1"/>
                </a:solidFill>
              </a:rPr>
              <a:t> et </a:t>
            </a:r>
            <a:r>
              <a:rPr lang="hu-HU" sz="2400" dirty="0" err="1" smtClean="0">
                <a:solidFill>
                  <a:schemeClr val="tx1"/>
                </a:solidFill>
              </a:rPr>
              <a:t>laborando</a:t>
            </a:r>
            <a:r>
              <a:rPr lang="hu-HU" sz="2400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Felhő 4"/>
          <p:cNvSpPr/>
          <p:nvPr/>
        </p:nvSpPr>
        <p:spPr>
          <a:xfrm>
            <a:off x="0" y="2255318"/>
            <a:ext cx="6824133" cy="4368800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err="1">
                <a:solidFill>
                  <a:schemeClr val="tx1"/>
                </a:solidFill>
              </a:rPr>
              <a:t>Laborando</a:t>
            </a:r>
            <a:r>
              <a:rPr lang="hu-HU" sz="2000" b="1" dirty="0">
                <a:solidFill>
                  <a:schemeClr val="tx1"/>
                </a:solidFill>
              </a:rPr>
              <a:t> – Dolgozva</a:t>
            </a:r>
          </a:p>
          <a:p>
            <a:r>
              <a:rPr lang="hu-HU" sz="2000" dirty="0">
                <a:solidFill>
                  <a:schemeClr val="tx1"/>
                </a:solidFill>
              </a:rPr>
              <a:t>Nem egy ritmusban váltakozva, hanem egyszerre van jelen mindkettő. Imádkozva dolgozni, dolgozva imádkozni. Aki így éli meg a hétköznapjait, annak a munkája öröm, az imádság felüdülés. Ahogy végzi a munkáját valaki, azzal is imádkozik, azzal is dicséri Istent. Természetesen, magától értetődőn.</a:t>
            </a:r>
          </a:p>
        </p:txBody>
      </p:sp>
      <p:sp>
        <p:nvSpPr>
          <p:cNvPr id="6" name="Felhő 5"/>
          <p:cNvSpPr/>
          <p:nvPr/>
        </p:nvSpPr>
        <p:spPr>
          <a:xfrm>
            <a:off x="4857225" y="-114939"/>
            <a:ext cx="7334775" cy="5226342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err="1">
                <a:solidFill>
                  <a:schemeClr val="tx1"/>
                </a:solidFill>
              </a:rPr>
              <a:t>Orando</a:t>
            </a:r>
            <a:r>
              <a:rPr lang="hu-HU" sz="2000" b="1" dirty="0">
                <a:solidFill>
                  <a:schemeClr val="tx1"/>
                </a:solidFill>
              </a:rPr>
              <a:t> – Imádkozva</a:t>
            </a:r>
          </a:p>
          <a:p>
            <a:r>
              <a:rPr lang="hu-HU" sz="2000" dirty="0">
                <a:solidFill>
                  <a:schemeClr val="tx1"/>
                </a:solidFill>
              </a:rPr>
              <a:t>A Debreceni Református </a:t>
            </a:r>
            <a:r>
              <a:rPr lang="hu-HU" sz="2000" dirty="0" smtClean="0">
                <a:solidFill>
                  <a:schemeClr val="tx1"/>
                </a:solidFill>
              </a:rPr>
              <a:t>Kollégium jelmondata </a:t>
            </a:r>
            <a:r>
              <a:rPr lang="hu-HU" sz="2000" dirty="0">
                <a:solidFill>
                  <a:schemeClr val="tx1"/>
                </a:solidFill>
              </a:rPr>
              <a:t>nem felszólít, hanem </a:t>
            </a:r>
            <a:r>
              <a:rPr lang="hu-HU" sz="2000" dirty="0" smtClean="0">
                <a:solidFill>
                  <a:schemeClr val="tx1"/>
                </a:solidFill>
              </a:rPr>
              <a:t>egy tapasztalatot </a:t>
            </a:r>
            <a:r>
              <a:rPr lang="hu-HU" sz="2000" dirty="0">
                <a:solidFill>
                  <a:schemeClr val="tx1"/>
                </a:solidFill>
              </a:rPr>
              <a:t>közvetít: csak imádkozva </a:t>
            </a:r>
            <a:r>
              <a:rPr lang="hu-HU" sz="2000" dirty="0" smtClean="0">
                <a:solidFill>
                  <a:schemeClr val="tx1"/>
                </a:solidFill>
              </a:rPr>
              <a:t>működnek </a:t>
            </a:r>
            <a:r>
              <a:rPr lang="hu-HU" sz="2000" dirty="0">
                <a:solidFill>
                  <a:schemeClr val="tx1"/>
                </a:solidFill>
              </a:rPr>
              <a:t>a dolgok az ember életében. Aki imádkozva indul egy napnak, az a nehézségekre is más lelkülettel tekint. Imádkozva készül a feladataira, imádkozva osztja be az idejét. Egy alaphozzáállás. Az élete része az imádság. Nem felszólításra, hanem természetesen, magától értetődőn.</a:t>
            </a:r>
          </a:p>
        </p:txBody>
      </p:sp>
      <p:sp>
        <p:nvSpPr>
          <p:cNvPr id="7" name="Felhő 6"/>
          <p:cNvSpPr/>
          <p:nvPr/>
        </p:nvSpPr>
        <p:spPr>
          <a:xfrm>
            <a:off x="2357306" y="96727"/>
            <a:ext cx="3003258" cy="1482832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Imádkozva és dolgozva!</a:t>
            </a:r>
          </a:p>
        </p:txBody>
      </p:sp>
    </p:spTree>
    <p:extLst>
      <p:ext uri="{BB962C8B-B14F-4D97-AF65-F5344CB8AC3E}">
        <p14:creationId xmlns:p14="http://schemas.microsoft.com/office/powerpoint/2010/main" val="41654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184775" y="144643"/>
            <a:ext cx="6847465" cy="3666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2200" dirty="0" smtClean="0">
              <a:solidFill>
                <a:schemeClr val="tx1"/>
              </a:solidFill>
            </a:endParaRPr>
          </a:p>
          <a:p>
            <a:pPr algn="just"/>
            <a:r>
              <a:rPr lang="hu-HU" sz="2200" dirty="0" smtClean="0">
                <a:solidFill>
                  <a:schemeClr val="tx1"/>
                </a:solidFill>
              </a:rPr>
              <a:t>Jézus élete jó példát ad nekünk arra, hogy mit jelent imádságosan élni. Ha az evangéliumokat nézzük, láthatjuk, hogy Jézus földi élete során minden fontos és döntő eseménye idején imádkozott.</a:t>
            </a:r>
            <a:r>
              <a:rPr lang="hu-HU" sz="2200" dirty="0">
                <a:solidFill>
                  <a:schemeClr val="tx1"/>
                </a:solidFill>
              </a:rPr>
              <a:t> </a:t>
            </a:r>
            <a:r>
              <a:rPr lang="hu-HU" sz="2200" dirty="0" smtClean="0">
                <a:solidFill>
                  <a:schemeClr val="tx1"/>
                </a:solidFill>
              </a:rPr>
              <a:t>Mik voltak ezek? Néhány példa: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Amikor megkeresztelkedett.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Amikor kiválasztotta a tanítványait.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Amikor 5000 embernek enni adott.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Amikor a </a:t>
            </a:r>
            <a:r>
              <a:rPr lang="hu-HU" sz="2200" dirty="0" err="1" smtClean="0">
                <a:solidFill>
                  <a:schemeClr val="tx1"/>
                </a:solidFill>
              </a:rPr>
              <a:t>Gecsemáné</a:t>
            </a:r>
            <a:r>
              <a:rPr lang="hu-HU" sz="2200" dirty="0" smtClean="0">
                <a:solidFill>
                  <a:schemeClr val="tx1"/>
                </a:solidFill>
              </a:rPr>
              <a:t> kertben az elfogására készült.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tx1"/>
                </a:solidFill>
              </a:rPr>
              <a:t>A kereszten is imádkozott az Atyához.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hu-HU" sz="2200" dirty="0" smtClean="0">
              <a:solidFill>
                <a:schemeClr val="tx1"/>
              </a:solidFill>
            </a:endParaRPr>
          </a:p>
        </p:txBody>
      </p:sp>
      <p:sp>
        <p:nvSpPr>
          <p:cNvPr id="8" name="Felhő 7"/>
          <p:cNvSpPr/>
          <p:nvPr/>
        </p:nvSpPr>
        <p:spPr>
          <a:xfrm>
            <a:off x="-156698" y="2405387"/>
            <a:ext cx="2734733" cy="1405468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Jézus és az imádság</a:t>
            </a:r>
          </a:p>
        </p:txBody>
      </p:sp>
      <p:sp>
        <p:nvSpPr>
          <p:cNvPr id="13" name="Felhő 12"/>
          <p:cNvSpPr/>
          <p:nvPr/>
        </p:nvSpPr>
        <p:spPr>
          <a:xfrm>
            <a:off x="8542866" y="86086"/>
            <a:ext cx="3649134" cy="3158068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Gondold végig, hogy milyen események voltak/vannak az életedben!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Isten elé viheted őket!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493173" y="4014037"/>
            <a:ext cx="6624979" cy="2744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200" dirty="0" smtClean="0">
                <a:solidFill>
                  <a:schemeClr val="tx1"/>
                </a:solidFill>
              </a:rPr>
              <a:t>Jézus azonban nem csak különleges alkalmakra tartogatta az imádságot. Arról olvashatunk a Bibliában, hogy gyakran kérte a tanítványokat, hogy hadd maradjon egyedül és hadd imádkozhasson. Fontos volt számára az élő kapcsolat a Mindenható Atyával. Ennek eszköze az imádság. 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15" name="Felhő 14"/>
          <p:cNvSpPr/>
          <p:nvPr/>
        </p:nvSpPr>
        <p:spPr>
          <a:xfrm>
            <a:off x="-192853" y="3810855"/>
            <a:ext cx="5801360" cy="2761005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</a:rPr>
              <a:t>Amikor a </a:t>
            </a:r>
            <a:r>
              <a:rPr lang="hu-HU" sz="1900" dirty="0" err="1" smtClean="0">
                <a:solidFill>
                  <a:schemeClr val="tx1"/>
                </a:solidFill>
              </a:rPr>
              <a:t>mobilod</a:t>
            </a:r>
            <a:r>
              <a:rPr lang="hu-HU" sz="1900" dirty="0" smtClean="0">
                <a:solidFill>
                  <a:schemeClr val="tx1"/>
                </a:solidFill>
              </a:rPr>
              <a:t> vagy a laptopod, </a:t>
            </a:r>
            <a:r>
              <a:rPr lang="hu-HU" sz="1900" dirty="0" err="1" smtClean="0">
                <a:solidFill>
                  <a:schemeClr val="tx1"/>
                </a:solidFill>
              </a:rPr>
              <a:t>tableted</a:t>
            </a:r>
            <a:r>
              <a:rPr lang="hu-HU" sz="1900" dirty="0" smtClean="0">
                <a:solidFill>
                  <a:schemeClr val="tx1"/>
                </a:solidFill>
              </a:rPr>
              <a:t> használod, </a:t>
            </a:r>
            <a:r>
              <a:rPr lang="hu-HU" sz="1900" dirty="0" err="1" smtClean="0">
                <a:solidFill>
                  <a:schemeClr val="tx1"/>
                </a:solidFill>
              </a:rPr>
              <a:t>ellenőrzöd</a:t>
            </a:r>
            <a:r>
              <a:rPr lang="hu-HU" sz="1900" dirty="0" smtClean="0">
                <a:solidFill>
                  <a:schemeClr val="tx1"/>
                </a:solidFill>
              </a:rPr>
              <a:t>, hogy jó-e a </a:t>
            </a:r>
            <a:r>
              <a:rPr lang="hu-HU" sz="1900" dirty="0" err="1" smtClean="0">
                <a:solidFill>
                  <a:schemeClr val="tx1"/>
                </a:solidFill>
              </a:rPr>
              <a:t>wifi</a:t>
            </a:r>
            <a:r>
              <a:rPr lang="hu-HU" sz="1900" dirty="0" smtClean="0">
                <a:solidFill>
                  <a:schemeClr val="tx1"/>
                </a:solidFill>
              </a:rPr>
              <a:t> kapcsolat. Istennel folyamatosan élő kapcsolatban lehetsz: bárhol is légy! A kapcsolat megélésének a lehetősége az imádság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8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0" y="35621"/>
            <a:ext cx="5344160" cy="1223941"/>
          </a:xfrm>
          <a:prstGeom prst="roundRect">
            <a:avLst/>
          </a:prstGeom>
          <a:solidFill>
            <a:srgbClr val="FEF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dirty="0" smtClean="0">
                <a:solidFill>
                  <a:schemeClr val="tx1"/>
                </a:solidFill>
              </a:rPr>
              <a:t>Nézd meg jó alaposan ezt a koordináta rendszert! Mit gondolsz, mikor tudsz igazán odafigyelni Istenre? Gondold végig ezt a kis elmélkedést!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274560" y="4099899"/>
            <a:ext cx="4409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HelveticaNeueLTPro-LtCn"/>
              </a:rPr>
              <a:t>Hallom a zenét, hallom a tévét, hallom a rádiót, hallom, hogy</a:t>
            </a:r>
            <a:br>
              <a:rPr lang="hu-HU" dirty="0">
                <a:latin typeface="HelveticaNeueLTPro-LtCn"/>
              </a:rPr>
            </a:br>
            <a:r>
              <a:rPr lang="hu-HU" dirty="0">
                <a:latin typeface="HelveticaNeueLTPro-LtCn"/>
              </a:rPr>
              <a:t>beszélnek, hallom az utca zaját, hallom a telefon csengését,</a:t>
            </a:r>
            <a:br>
              <a:rPr lang="hu-HU" dirty="0">
                <a:latin typeface="HelveticaNeueLTPro-LtCn"/>
              </a:rPr>
            </a:br>
            <a:r>
              <a:rPr lang="hu-HU" dirty="0">
                <a:latin typeface="HelveticaNeueLTPro-LtCn"/>
              </a:rPr>
              <a:t>hallom a veszekedést, hallom az ajtócsapkodást.</a:t>
            </a:r>
            <a:br>
              <a:rPr lang="hu-HU" dirty="0">
                <a:latin typeface="HelveticaNeueLTPro-LtCn"/>
              </a:rPr>
            </a:br>
            <a:r>
              <a:rPr lang="hu-HU" dirty="0">
                <a:latin typeface="HelveticaNeueLTPro-LtCn"/>
              </a:rPr>
              <a:t>Hallom a zajt…, semmi mást nem hallok.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2720" y="51185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9F3280"/>
                </a:solidFill>
                <a:latin typeface="HelveticaNeueLTPro-LtCn"/>
              </a:rPr>
              <a:t>Hallom, hogy kikapcsoltad, hallom, hogy elhalkul, hallom,</a:t>
            </a:r>
            <a:br>
              <a:rPr lang="hu-HU" dirty="0">
                <a:solidFill>
                  <a:srgbClr val="9F3280"/>
                </a:solidFill>
                <a:latin typeface="HelveticaNeueLTPro-LtCn"/>
              </a:rPr>
            </a:br>
            <a:r>
              <a:rPr lang="hu-HU" dirty="0">
                <a:solidFill>
                  <a:srgbClr val="9F3280"/>
                </a:solidFill>
                <a:latin typeface="HelveticaNeueLTPro-LtCn"/>
              </a:rPr>
              <a:t>hogy megáll, hallom, hogy felvetted, hallom, hogy letetted,</a:t>
            </a:r>
            <a:br>
              <a:rPr lang="hu-HU" dirty="0">
                <a:solidFill>
                  <a:srgbClr val="9F3280"/>
                </a:solidFill>
                <a:latin typeface="HelveticaNeueLTPro-LtCn"/>
              </a:rPr>
            </a:br>
            <a:r>
              <a:rPr lang="hu-HU" dirty="0">
                <a:solidFill>
                  <a:srgbClr val="9F3280"/>
                </a:solidFill>
                <a:latin typeface="HelveticaNeueLTPro-LtCn"/>
              </a:rPr>
              <a:t>hallom a hangod, hallom a hangom, hallom, hogy szólsz, hallom, mit mondasz. Hallom a csendet…, Téged hallak.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400800" y="243899"/>
            <a:ext cx="6329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242021"/>
                </a:solidFill>
                <a:latin typeface="+mn-lt"/>
              </a:rPr>
              <a:t>Kinyitom a szemem, ezer információ özönlik</a:t>
            </a:r>
            <a:br>
              <a:rPr lang="hu-HU" dirty="0">
                <a:solidFill>
                  <a:srgbClr val="242021"/>
                </a:solidFill>
                <a:latin typeface="+mn-lt"/>
              </a:rPr>
            </a:br>
            <a:r>
              <a:rPr lang="hu-HU" dirty="0">
                <a:solidFill>
                  <a:srgbClr val="242021"/>
                </a:solidFill>
                <a:latin typeface="+mn-lt"/>
              </a:rPr>
              <a:t>a szememen keresztül.</a:t>
            </a:r>
            <a:br>
              <a:rPr lang="hu-HU" dirty="0">
                <a:solidFill>
                  <a:srgbClr val="242021"/>
                </a:solidFill>
                <a:latin typeface="+mn-lt"/>
              </a:rPr>
            </a:br>
            <a:r>
              <a:rPr lang="hu-HU" dirty="0">
                <a:solidFill>
                  <a:srgbClr val="242021"/>
                </a:solidFill>
                <a:latin typeface="+mn-lt"/>
              </a:rPr>
              <a:t>Becsukom a szemem, tudok Rád </a:t>
            </a:r>
            <a:r>
              <a:rPr lang="hu-HU" dirty="0" smtClean="0">
                <a:solidFill>
                  <a:srgbClr val="242021"/>
                </a:solidFill>
                <a:latin typeface="+mn-lt"/>
              </a:rPr>
              <a:t>figyelni</a:t>
            </a:r>
            <a:r>
              <a:rPr lang="hu-HU" dirty="0">
                <a:solidFill>
                  <a:srgbClr val="242021"/>
                </a:solidFill>
                <a:latin typeface="+mn-lt"/>
              </a:rPr>
              <a:t>.</a:t>
            </a:r>
            <a:br>
              <a:rPr lang="hu-HU" dirty="0">
                <a:solidFill>
                  <a:srgbClr val="242021"/>
                </a:solidFill>
                <a:latin typeface="+mn-lt"/>
              </a:rPr>
            </a:br>
            <a:r>
              <a:rPr lang="hu-HU" dirty="0">
                <a:solidFill>
                  <a:srgbClr val="242021"/>
                </a:solidFill>
                <a:latin typeface="+mn-lt"/>
              </a:rPr>
              <a:t>Kinyitom a szám, beszélek Hozzád, elmondom Neked.</a:t>
            </a:r>
            <a:br>
              <a:rPr lang="hu-HU" dirty="0">
                <a:solidFill>
                  <a:srgbClr val="242021"/>
                </a:solidFill>
                <a:latin typeface="+mn-lt"/>
              </a:rPr>
            </a:br>
            <a:r>
              <a:rPr lang="hu-HU" dirty="0">
                <a:solidFill>
                  <a:srgbClr val="242021"/>
                </a:solidFill>
                <a:latin typeface="+mn-lt"/>
              </a:rPr>
              <a:t>Becsukom a szám, beszélsz hozzám, elmondod nekem.</a:t>
            </a:r>
            <a:br>
              <a:rPr lang="hu-HU" dirty="0">
                <a:solidFill>
                  <a:srgbClr val="242021"/>
                </a:solidFill>
                <a:latin typeface="+mn-lt"/>
              </a:rPr>
            </a:br>
            <a:r>
              <a:rPr lang="hu-HU" dirty="0">
                <a:solidFill>
                  <a:srgbClr val="242021"/>
                </a:solidFill>
                <a:latin typeface="+mn-lt"/>
              </a:rPr>
              <a:t>Kinyitom a kezem, mert várlak Téged.</a:t>
            </a:r>
            <a:br>
              <a:rPr lang="hu-HU" dirty="0">
                <a:solidFill>
                  <a:srgbClr val="242021"/>
                </a:solidFill>
                <a:latin typeface="+mn-lt"/>
              </a:rPr>
            </a:br>
            <a:endParaRPr lang="hu-HU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2720" y="33612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242021"/>
                </a:solidFill>
              </a:rPr>
              <a:t>Becsukom a kezem, mert </a:t>
            </a:r>
            <a:r>
              <a:rPr lang="hu-HU" dirty="0" err="1">
                <a:solidFill>
                  <a:srgbClr val="242021"/>
                </a:solidFill>
              </a:rPr>
              <a:t>könyörgök</a:t>
            </a:r>
            <a:r>
              <a:rPr lang="hu-HU" dirty="0">
                <a:solidFill>
                  <a:srgbClr val="242021"/>
                </a:solidFill>
              </a:rPr>
              <a:t> Neked.</a:t>
            </a:r>
            <a:br>
              <a:rPr lang="hu-HU" dirty="0">
                <a:solidFill>
                  <a:srgbClr val="242021"/>
                </a:solidFill>
              </a:rPr>
            </a:br>
            <a:r>
              <a:rPr lang="hu-HU" dirty="0">
                <a:solidFill>
                  <a:srgbClr val="242021"/>
                </a:solidFill>
              </a:rPr>
              <a:t>Kinyitom a szívem Előtted, hogy lásd, mivel van tele.</a:t>
            </a:r>
            <a:br>
              <a:rPr lang="hu-HU" dirty="0">
                <a:solidFill>
                  <a:srgbClr val="242021"/>
                </a:solidFill>
              </a:rPr>
            </a:br>
            <a:r>
              <a:rPr lang="hu-HU" dirty="0">
                <a:solidFill>
                  <a:srgbClr val="242021"/>
                </a:solidFill>
              </a:rPr>
              <a:t>Becsukom a szobám, hogy csak Te tudd, éppen imádkozom.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22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2833</TotalTime>
  <Words>1141</Words>
  <Application>Microsoft Office PowerPoint</Application>
  <PresentationFormat>Szélesvásznú</PresentationFormat>
  <Paragraphs>98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HelveticaNeueLTPro-LtCn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325</cp:revision>
  <dcterms:created xsi:type="dcterms:W3CDTF">2020-03-16T06:58:02Z</dcterms:created>
  <dcterms:modified xsi:type="dcterms:W3CDTF">2020-04-28T09:03:31Z</dcterms:modified>
</cp:coreProperties>
</file>