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50" r:id="rId3"/>
  </p:sldMasterIdLst>
  <p:notesMasterIdLst>
    <p:notesMasterId r:id="rId18"/>
  </p:notesMasterIdLst>
  <p:sldIdLst>
    <p:sldId id="340" r:id="rId4"/>
    <p:sldId id="323" r:id="rId5"/>
    <p:sldId id="363" r:id="rId6"/>
    <p:sldId id="403" r:id="rId7"/>
    <p:sldId id="364" r:id="rId8"/>
    <p:sldId id="377" r:id="rId9"/>
    <p:sldId id="392" r:id="rId10"/>
    <p:sldId id="394" r:id="rId11"/>
    <p:sldId id="397" r:id="rId12"/>
    <p:sldId id="400" r:id="rId13"/>
    <p:sldId id="391" r:id="rId14"/>
    <p:sldId id="399" r:id="rId15"/>
    <p:sldId id="382" r:id="rId16"/>
    <p:sldId id="326" r:id="rId1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A51B8B"/>
    <a:srgbClr val="FEFCF2"/>
    <a:srgbClr val="F7D097"/>
    <a:srgbClr val="F6C6ED"/>
    <a:srgbClr val="FFCCFF"/>
    <a:srgbClr val="FDFAE2"/>
    <a:srgbClr val="F1B051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80"/>
      </p:cViewPr>
      <p:guideLst>
        <p:guide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29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8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0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2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8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8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1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2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69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29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40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73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35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0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23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302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2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0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63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94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1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2021. 06. 10.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Sds2rMPyKt8&amp;feature=emb_log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szeretethid.hu/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hyperlink" Target="https://www.youtube.com/watch?v=IIVKqQ30Gng" TargetMode="External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bbadni.hu/videogaleri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obbadni.hu/fotogaleri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bibliamindenkie.hu/uj/ACT/6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bbadni.hu/szolgalataink/szocialis-segitse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35252" y="3360915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smtClean="0">
                <a:solidFill>
                  <a:srgbClr val="AE2E51"/>
                </a:solidFill>
                <a:cs typeface="Arial" panose="020B0604020202020204" pitchFamily="34" charset="0"/>
              </a:rPr>
              <a:t>A </a:t>
            </a:r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Magyarországi Református Egyház diakóniája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3" name="Felhő 12"/>
          <p:cNvSpPr/>
          <p:nvPr/>
        </p:nvSpPr>
        <p:spPr>
          <a:xfrm>
            <a:off x="3535680" y="219166"/>
            <a:ext cx="6553200" cy="2085477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lang="hu-HU" sz="2000" dirty="0">
                <a:solidFill>
                  <a:prstClr val="black"/>
                </a:solidFill>
              </a:rPr>
              <a:t> Magyar Református Szeretetszolgálat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fontosnak tartja a gyermekek és az ifjak támogatását. Ez az Ifjúsági Misszió nevet viseli.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elhő 14"/>
          <p:cNvSpPr/>
          <p:nvPr/>
        </p:nvSpPr>
        <p:spPr>
          <a:xfrm>
            <a:off x="162560" y="3759200"/>
            <a:ext cx="7505984" cy="271272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Mentő Maci Program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keretén belül 2018 óta az országban két városban készítenek különleges játékmacikat, melyeket az Országos Mentőszolgálat kap meg. A beteg gyerekekhez kerülnek ezek a mackók és segítenek a nehéz helyzetüket átvészelni.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302544" y="2087880"/>
            <a:ext cx="5908040" cy="154940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Miben tud segíteni a Magyar Református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Szeretetszolgálat? Néhány példa olvasható itt.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6210584" y="2087880"/>
            <a:ext cx="5974080" cy="3819434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Magyar Református Szeretetszolgálat veszélyhelyzet, katasztrófahelyzet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idején is igyekszik segíteni. Néha segélycsomagokkal, máskor az újjáépítésben, a tönkre ment dolgok pótlásában. Például segítenek árvíz esetén vagy a mentésben. 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4917440" y="144644"/>
            <a:ext cx="6786880" cy="4407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000" dirty="0" smtClean="0">
                <a:solidFill>
                  <a:schemeClr val="tx1"/>
                </a:solidFill>
              </a:rPr>
              <a:t>Talán a Szeretethíd elnevezésű önkéntes napok a legismertebbek, amelyek a Magyar Református Szeretetszolgálathoz tartoznak.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000" dirty="0" smtClean="0">
                <a:solidFill>
                  <a:schemeClr val="tx1"/>
                </a:solidFill>
              </a:rPr>
              <a:t>2009-ben indították el a programot és azóta évente több tízezer önkéntes segít.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000" dirty="0" smtClean="0">
                <a:solidFill>
                  <a:schemeClr val="tx1"/>
                </a:solidFill>
              </a:rPr>
              <a:t>Ez egy segélynyújtó akció: Kárpát-medence szerte szeretne kisebb-nagyobb csoportban segíteni szociális, fejlesztés és ökológiai területeken.</a:t>
            </a:r>
          </a:p>
          <a:p>
            <a:pPr algn="just"/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  <a:hlinkClick r:id="rId3"/>
              </a:rPr>
              <a:t>IDE kattintva a Szeretethídról egy figyelemfelkeltő videót nézhetsz meg</a:t>
            </a:r>
            <a:r>
              <a:rPr lang="hu-HU" sz="20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Fogalmazd meg, hogy számodra mi volt a legérdekesebb ebben!</a:t>
            </a:r>
          </a:p>
          <a:p>
            <a:pPr algn="just"/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3920"/>
            <a:ext cx="3969703" cy="216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7" name="Felhő 6"/>
          <p:cNvSpPr/>
          <p:nvPr/>
        </p:nvSpPr>
        <p:spPr>
          <a:xfrm>
            <a:off x="367642" y="2465941"/>
            <a:ext cx="4001159" cy="107530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Bekapcsolódhatunk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?!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elhő 8"/>
          <p:cNvSpPr/>
          <p:nvPr/>
        </p:nvSpPr>
        <p:spPr>
          <a:xfrm>
            <a:off x="4368801" y="4551680"/>
            <a:ext cx="5180818" cy="203321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Nézz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utána, hogy mi mindent végeztek már önkéntesek a Szeretethíd 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rendezvényein.</a:t>
            </a:r>
          </a:p>
          <a:p>
            <a:pPr lvl="0" algn="ctr">
              <a:defRPr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/>
                <a:hlinkClick r:id="rId5"/>
              </a:rPr>
              <a:t>ITT olvashatsz róluk! 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178" y="469800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9" b="97561" l="6075" r="97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639" y="2305870"/>
            <a:ext cx="2038350" cy="42957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99540" l="38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1705" y="76527"/>
            <a:ext cx="2952750" cy="4143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6" b="97907" l="0" r="957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5721" y="2762250"/>
            <a:ext cx="2009775" cy="409575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3159760" y="76526"/>
            <a:ext cx="5740400" cy="146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/>
              </a:rPr>
              <a:t>Ide kattintva hallgasd meg ezt az éneket! 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Szerinted hogyan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kapcsolódik a tanult témához?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797354" y="5419230"/>
            <a:ext cx="6915606" cy="1438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a hangjegyekben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szereplő gondolatokat! Szerinted hogyan kapcsolódhat ez a szeretetszolgálat feladataihoz? Írd föl egy lapra vagy a füzetbe a gondolataidat!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89" y="0"/>
            <a:ext cx="216159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8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4480560" y="86086"/>
            <a:ext cx="7711440" cy="3287034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Böngéssz egy kicsit az Interneten!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 Református Szeretetszolgálat honlapján sok érdekes fénykép és videó van.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  <a:hlinkClick r:id="rId3"/>
              </a:rPr>
              <a:t>A videókat itt találhatod.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  <a:hlinkClick r:id="rId4"/>
              </a:rPr>
              <a:t>A fényképek itt találhatóak.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Nézz szét rajta és legalább 4, számodra érdekes dolgot írj föl! </a:t>
            </a:r>
          </a:p>
        </p:txBody>
      </p:sp>
      <p:sp>
        <p:nvSpPr>
          <p:cNvPr id="11" name="Felhő 10"/>
          <p:cNvSpPr/>
          <p:nvPr/>
        </p:nvSpPr>
        <p:spPr>
          <a:xfrm>
            <a:off x="-58754" y="3007360"/>
            <a:ext cx="7983554" cy="328168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Te kinek tudnál és miben segíteni? Nézz szét a körülötted lévők között!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Van szeretetotthon a településeden? Nézz utána és gondold végig, hogy mit is csinálnak!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Tudnál valahogy kapcsolódni a munkájukhoz? </a:t>
            </a:r>
          </a:p>
        </p:txBody>
      </p:sp>
    </p:spTree>
    <p:extLst>
      <p:ext uri="{BB962C8B-B14F-4D97-AF65-F5344CB8AC3E}">
        <p14:creationId xmlns:p14="http://schemas.microsoft.com/office/powerpoint/2010/main" val="21554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65315" y="2150329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2857500" y="114590"/>
            <a:ext cx="9176658" cy="643316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-128814" y="2008188"/>
            <a:ext cx="360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  <a:endParaRPr lang="hu-HU" altLang="hu-H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kercs vízszintesen 4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3" name="Felhő 12"/>
          <p:cNvSpPr/>
          <p:nvPr/>
        </p:nvSpPr>
        <p:spPr>
          <a:xfrm>
            <a:off x="7975600" y="822960"/>
            <a:ext cx="4216401" cy="174752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Így néz ki a Magyar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Református Szeretetszolgálat logója.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5364480" y="3444240"/>
            <a:ext cx="6753673" cy="3314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Magyar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Református Szeretetszolgálat református hátterű, keresztyén értékrendet képviselő, karitatív szervezet.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2200" baseline="0" dirty="0" smtClean="0">
                <a:solidFill>
                  <a:prstClr val="black"/>
                </a:solidFill>
                <a:latin typeface="Arial" panose="020B0604020202020204"/>
              </a:rPr>
              <a:t>2006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/>
              </a:rPr>
              <a:t> óta működik.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Nem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nézi, hogy ki milyen nemű, mi a vallása vagy a politikai látásmódja: mindenkinek segít, aki rászorul.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Elsősorban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Kárpát-medencén </a:t>
            </a:r>
            <a:r>
              <a:rPr kumimoji="0" lang="hu-HU" sz="2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belül tevékenykedik.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32" y="128479"/>
            <a:ext cx="3035217" cy="2578302"/>
          </a:xfrm>
          <a:prstGeom prst="rect">
            <a:avLst/>
          </a:prstGeom>
        </p:spPr>
      </p:pic>
      <p:sp>
        <p:nvSpPr>
          <p:cNvPr id="15" name="Felhő 14"/>
          <p:cNvSpPr/>
          <p:nvPr/>
        </p:nvSpPr>
        <p:spPr>
          <a:xfrm>
            <a:off x="794360" y="2046675"/>
            <a:ext cx="4570120" cy="172046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Magyarországi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Református Egyház végez szeretetszolgálatot.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-132080" y="3901832"/>
            <a:ext cx="5496560" cy="2399521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Hallottad már ezeket a kifejezéseket: </a:t>
            </a:r>
            <a:r>
              <a:rPr lang="hu-HU" sz="2400" dirty="0" err="1" smtClean="0">
                <a:solidFill>
                  <a:schemeClr val="tx1"/>
                </a:solidFill>
              </a:rPr>
              <a:t>szeretszolgálat</a:t>
            </a:r>
            <a:r>
              <a:rPr lang="hu-HU" sz="2400" dirty="0" smtClean="0">
                <a:solidFill>
                  <a:schemeClr val="tx1"/>
                </a:solidFill>
              </a:rPr>
              <a:t>, diakónia?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jelenthetnek?</a:t>
            </a:r>
          </a:p>
        </p:txBody>
      </p:sp>
    </p:spTree>
    <p:extLst>
      <p:ext uri="{BB962C8B-B14F-4D97-AF65-F5344CB8AC3E}">
        <p14:creationId xmlns:p14="http://schemas.microsoft.com/office/powerpoint/2010/main" val="29196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6988029" y="261423"/>
            <a:ext cx="4255911" cy="18985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Szeretetszolgálat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273398" y="2703016"/>
            <a:ext cx="4908201" cy="41549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 </a:t>
            </a:r>
            <a:r>
              <a:rPr lang="hu-HU" sz="2200" dirty="0" smtClean="0"/>
              <a:t>Görög </a:t>
            </a:r>
            <a:r>
              <a:rPr lang="hu-HU" sz="2200" dirty="0"/>
              <a:t>eredetű szó, ami asztal körüli szolgálatot jelentett eredetileg. Az újszövetségi szóhasználat szerint azonban a szegények, özvegyek, rászorulók körüli szolgálatot jelenti. Jézus maga mondja, hogy amikor valaki a szegények közül eggyel jót tesz, magával Krisztussal tesz jót. Jézus azt tanította a tanítványainak, hogy Ő nem azért jött, hogy Neki szolgáljanak, hanem, hogy Ő szolgáljon.</a:t>
            </a:r>
            <a:endParaRPr lang="hu-HU" sz="2200" dirty="0" smtClean="0"/>
          </a:p>
        </p:txBody>
      </p:sp>
      <p:sp>
        <p:nvSpPr>
          <p:cNvPr id="3" name="Lekerekített téglalap 2"/>
          <p:cNvSpPr/>
          <p:nvPr/>
        </p:nvSpPr>
        <p:spPr>
          <a:xfrm>
            <a:off x="6006517" y="2768367"/>
            <a:ext cx="6038338" cy="3636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Ma a diakóniai szolgálat elnevezést különböző területekre használjuk, így beszélünk gyülekezeti és intézményes diakóniáról.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</a:t>
            </a:r>
            <a:r>
              <a:rPr lang="hu-HU" sz="2400" dirty="0">
                <a:solidFill>
                  <a:schemeClr val="tx1"/>
                </a:solidFill>
              </a:rPr>
              <a:t>intézményeket szeretetotthonnak is hívjuk, a bennük folyó munkát pedig szeretetszolgálatnak.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727499" y="475528"/>
            <a:ext cx="3653971" cy="18985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Diakónia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" y="0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184775" y="144643"/>
            <a:ext cx="6847465" cy="3666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2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 szeretetszolgálati munka szociális gondoskodást jelent. Ennek az alapjait már a Szentírásban is megtalálhatjuk.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Az Ószövetség korában például Mózes is arra tanította a népet, hogy „Ne legyen köztetek szegény…” (5Móz 15,4a). Ezt a bevezetést aztán részletes kifejtés is követte. Mit és hogyan lehet tenni ahhoz, hogy Isten népe közül senki ne </a:t>
            </a:r>
            <a:r>
              <a:rPr lang="hu-HU" sz="2200" dirty="0" err="1" smtClean="0">
                <a:solidFill>
                  <a:schemeClr val="tx1"/>
                </a:solidFill>
              </a:rPr>
              <a:t>szűkölködjön</a:t>
            </a:r>
            <a:r>
              <a:rPr lang="hu-HU" sz="2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493173" y="4014037"/>
            <a:ext cx="6624979" cy="2744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Az Újszövetségben is láthatjuk, hogy az első gyülekezet számára fontos a szegényekre, társadalom szélén állókra való odafigyelés. </a:t>
            </a:r>
            <a:endParaRPr lang="hu-HU" sz="22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Emlékszel még István vértanúra? A következő diák segítenek felidézni őt és a diakóniai szolgálatot is!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5" name="Felhő 14"/>
          <p:cNvSpPr/>
          <p:nvPr/>
        </p:nvSpPr>
        <p:spPr>
          <a:xfrm>
            <a:off x="306681" y="4749800"/>
            <a:ext cx="4570120" cy="172046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Szeretetszolgálat a Bibliában</a:t>
            </a:r>
          </a:p>
        </p:txBody>
      </p:sp>
    </p:spTree>
    <p:extLst>
      <p:ext uri="{BB962C8B-B14F-4D97-AF65-F5344CB8AC3E}">
        <p14:creationId xmlns:p14="http://schemas.microsoft.com/office/powerpoint/2010/main" val="24038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869810" y="168812"/>
            <a:ext cx="9322190" cy="6215659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gyülekezet növekedése miatt szükség volt új szolgálók beállítására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is. Új tisztséget hoztak létre: a diakónust.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Hét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diakónust választottak, akik elsősorban olyan szolgálatokat végeztek, amiket ma szociális munkának neveznénk. Gondoskodtak az özvegyekről, szegényekről, de szolgáltak a közös étkezéseken az asztal körül is. Az első diakónusok elsősorban görög nyelvű zsidók voltak, akik ilyen módon nem csak saját népük között, hanem a pogányoknak is hirdethették az evangéliumot. Közéjük tartozott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István is.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István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egész életében hűséges volt Jézushoz. Amikor megvádolták, ő Istenre bízta magát.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történt vele?  Ha nem emlékszel,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megtudhatod, </a:t>
            </a:r>
            <a:r>
              <a:rPr kumimoji="0" lang="hu-HU" sz="2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 </a:t>
            </a:r>
            <a:r>
              <a:rPr kumimoji="0" lang="hu-HU" sz="2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elolvasod a Bibliádban az Apostolok Cselekedeteiről írott könyv 6. fejezet 1-15. </a:t>
            </a:r>
            <a:r>
              <a:rPr kumimoji="0" lang="hu-HU" sz="2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versét.</a:t>
            </a:r>
            <a:endParaRPr kumimoji="0" lang="hu-HU" sz="2400" b="0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linkre kattintva az Interneten is elolvashatod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ezt az Igeszakaszt! </a:t>
            </a:r>
            <a:r>
              <a:rPr lang="hu-HU" sz="2400" smtClean="0">
                <a:solidFill>
                  <a:prstClr val="black"/>
                </a:solidFill>
                <a:hlinkClick r:id="rId2"/>
              </a:rPr>
              <a:t>Ide </a:t>
            </a:r>
            <a:r>
              <a:rPr lang="hu-HU" sz="2400" dirty="0" smtClean="0">
                <a:solidFill>
                  <a:prstClr val="black"/>
                </a:solidFill>
                <a:hlinkClick r:id="rId2"/>
              </a:rPr>
              <a:t>kattints! </a:t>
            </a:r>
            <a:endParaRPr lang="hu-HU" sz="2400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"/>
            <a:ext cx="2184776" cy="216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9" y="2287620"/>
            <a:ext cx="2718799" cy="440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32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nyíllal 7"/>
          <p:cNvCxnSpPr/>
          <p:nvPr/>
        </p:nvCxnSpPr>
        <p:spPr>
          <a:xfrm>
            <a:off x="5931017" y="1124125"/>
            <a:ext cx="3405929" cy="464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3657600" y="5666763"/>
            <a:ext cx="5234730" cy="100668"/>
          </a:xfrm>
          <a:prstGeom prst="straightConnector1">
            <a:avLst/>
          </a:prstGeom>
          <a:ln>
            <a:solidFill>
              <a:srgbClr val="AE2E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3422708" y="5830350"/>
            <a:ext cx="5629013" cy="109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3561127" y="1262543"/>
            <a:ext cx="2172749" cy="4454554"/>
          </a:xfrm>
          <a:prstGeom prst="straightConnector1">
            <a:avLst/>
          </a:prstGeom>
          <a:ln>
            <a:solidFill>
              <a:srgbClr val="AE2E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3296873" y="1040235"/>
            <a:ext cx="2437003" cy="474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 flipV="1">
            <a:off x="5838740" y="1228989"/>
            <a:ext cx="3150063" cy="4374856"/>
          </a:xfrm>
          <a:prstGeom prst="straightConnector1">
            <a:avLst/>
          </a:prstGeom>
          <a:ln>
            <a:solidFill>
              <a:srgbClr val="A51B8B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Felhő 29"/>
          <p:cNvSpPr/>
          <p:nvPr/>
        </p:nvSpPr>
        <p:spPr>
          <a:xfrm>
            <a:off x="-38216" y="3242732"/>
            <a:ext cx="3251200" cy="137302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jut eszedbe erről az ábráról?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32" name="Felhő 31"/>
          <p:cNvSpPr/>
          <p:nvPr/>
        </p:nvSpPr>
        <p:spPr>
          <a:xfrm>
            <a:off x="7633981" y="342535"/>
            <a:ext cx="4220222" cy="342391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Arra vonatkozik, hogyan és milyen módon tudunk cselekedni és kapcsolatban lenni egymással,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 meglátjuk a másik ember szükségleteit.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5110480" y="416560"/>
            <a:ext cx="1767840" cy="538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ISTEN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543606" y="6010712"/>
            <a:ext cx="4282394" cy="6948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az ember, aki szeretetszolgálatot végez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7669588" y="6035973"/>
            <a:ext cx="4282394" cy="6948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Aki felé a szeretetszolgálatot végzik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3" name="Felhő 12"/>
          <p:cNvSpPr/>
          <p:nvPr/>
        </p:nvSpPr>
        <p:spPr>
          <a:xfrm>
            <a:off x="5415280" y="2403"/>
            <a:ext cx="6553200" cy="1836557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adománygyűjtő programok lényege, hogy egy konkrét élethelyzetre vonatkozóan gyűjtenek adományokat. Néhány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példát itt olvashatsz!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4666640" y="2087880"/>
            <a:ext cx="7525360" cy="4671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Szeretetdoboz</a:t>
            </a:r>
            <a:r>
              <a:rPr kumimoji="0" lang="hu-HU" sz="22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program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tartós élelmiszert, tisztító-, tisztálkodási szereket gyűjtenek és osztanak szét karácsony előtt.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2200" b="1" i="1" dirty="0" smtClean="0">
                <a:solidFill>
                  <a:prstClr val="black"/>
                </a:solidFill>
                <a:latin typeface="Arial" panose="020B0604020202020204"/>
              </a:rPr>
              <a:t>Tanszergyűjtés: 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/>
              </a:rPr>
              <a:t>sajnos nem mindenkinek természetes, hogy a tanévet úgy kezdheti el, hogy vannak </a:t>
            </a:r>
            <a:r>
              <a:rPr lang="hu-HU" sz="2200" dirty="0" err="1" smtClean="0">
                <a:solidFill>
                  <a:prstClr val="black"/>
                </a:solidFill>
                <a:latin typeface="Arial" panose="020B0604020202020204"/>
              </a:rPr>
              <a:t>füzetei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/>
              </a:rPr>
              <a:t>, táskája, tolltartója, tornazsákja vagy más iskolai holmija. Nekik segít, a tanév kezdete előtt ez a program.</a:t>
            </a:r>
            <a:endParaRPr kumimoji="0" lang="hu-HU" sz="2200" b="1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2200" b="1" i="1" noProof="0" dirty="0" smtClean="0">
                <a:solidFill>
                  <a:prstClr val="black"/>
                </a:solidFill>
                <a:latin typeface="Arial" panose="020B0604020202020204"/>
              </a:rPr>
              <a:t>Tűzifa program: 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/>
              </a:rPr>
              <a:t>vannak családok, ahol nincs gáz vagy villanyfűtés a házakban. Ők gyakran tűzifával fűtenek. Sajnos közülük olyan idős emberek, családok, akiknek tűzifára sincs pénzük. Ez a program nekik akar segíteni, hogy a hidegben legyen fűtési lehetőségük.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5" name="Felhő 14"/>
          <p:cNvSpPr/>
          <p:nvPr/>
        </p:nvSpPr>
        <p:spPr>
          <a:xfrm>
            <a:off x="96520" y="4084320"/>
            <a:ext cx="4473600" cy="2384673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noProof="0" dirty="0" smtClean="0">
                <a:solidFill>
                  <a:prstClr val="black"/>
                </a:solidFill>
                <a:latin typeface="Arial" panose="020B0604020202020204"/>
                <a:hlinkClick r:id="rId3"/>
              </a:rPr>
              <a:t>ITT olvashatsz ezekről és további adománygyűjtő programokról!</a:t>
            </a:r>
            <a:endParaRPr lang="hu-HU" sz="2000" noProof="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noProof="0" dirty="0" smtClean="0">
                <a:solidFill>
                  <a:prstClr val="black"/>
                </a:solidFill>
                <a:latin typeface="Arial" panose="020B0604020202020204"/>
              </a:rPr>
              <a:t>Egyet írj föl, ami neked a legszimpatikusabb!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96520" y="2087880"/>
            <a:ext cx="4570120" cy="172046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Miben tud segíteni a Magyar Református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Szeretetszolgálat?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6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2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3309</TotalTime>
  <Words>1162</Words>
  <Application>Microsoft Office PowerPoint</Application>
  <PresentationFormat>Szélesvásznú</PresentationFormat>
  <Paragraphs>102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Nagyvárosi</vt:lpstr>
      <vt:lpstr>1_Nagyvárosi</vt:lpstr>
      <vt:lpstr>2_Nagyvárosi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Gergo</cp:lastModifiedBy>
  <cp:revision>374</cp:revision>
  <dcterms:created xsi:type="dcterms:W3CDTF">2020-03-16T06:58:02Z</dcterms:created>
  <dcterms:modified xsi:type="dcterms:W3CDTF">2021-06-10T08:19:13Z</dcterms:modified>
</cp:coreProperties>
</file>