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304" r:id="rId5"/>
    <p:sldId id="273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274" r:id="rId16"/>
    <p:sldId id="306" r:id="rId17"/>
    <p:sldId id="308" r:id="rId18"/>
    <p:sldId id="310" r:id="rId19"/>
    <p:sldId id="272" r:id="rId20"/>
    <p:sldId id="261" r:id="rId21"/>
    <p:sldId id="28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69" r:id="rId31"/>
    <p:sldId id="270" r:id="rId32"/>
    <p:sldId id="271" r:id="rId33"/>
    <p:sldId id="287" r:id="rId34"/>
    <p:sldId id="309" r:id="rId35"/>
    <p:sldId id="286" r:id="rId36"/>
    <p:sldId id="284" r:id="rId37"/>
    <p:sldId id="305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48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3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26" y="24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0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6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440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05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61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444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3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242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48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35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45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CE006-8635-4070-82ED-FBCCD11CED49}" type="datetimeFigureOut">
              <a:rPr lang="hu-HU" smtClean="0"/>
              <a:t>2021. 07. 19.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2D43F-8DD2-4111-B9F0-99165D5F70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55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GEN/1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Kw7IHBPdg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FKw7IHBPdg4" TargetMode="Externa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rpi.reformatus.hu/sites/default/files/interaktiv_tankonyvek/Hittan_7/" TargetMode="External"/><Relationship Id="rId4" Type="http://schemas.openxmlformats.org/officeDocument/2006/relationships/hyperlink" Target="https://pixabay.com/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50899" y="1773834"/>
            <a:ext cx="3594100" cy="2221308"/>
          </a:xfrm>
        </p:spPr>
        <p:txBody>
          <a:bodyPr>
            <a:normAutofit/>
          </a:bodyPr>
          <a:lstStyle/>
          <a:p>
            <a:pPr algn="l"/>
            <a:r>
              <a:rPr lang="hu-H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hu-H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TEREMTÉS</a:t>
            </a:r>
            <a:br>
              <a:rPr lang="hu-H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</a:t>
            </a:r>
            <a:endParaRPr lang="hu-HU" sz="40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774435" y="3995142"/>
            <a:ext cx="274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5296088" y="2725143"/>
            <a:ext cx="20091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8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19755861">
            <a:off x="546738" y="3445101"/>
            <a:ext cx="24028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HÓFÖDTE ERDŐ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86999" y="2664473"/>
            <a:ext cx="255643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SÁRGARIGÓT ÉNEKE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árgarig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0056" y="2860176"/>
            <a:ext cx="487363" cy="4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19755861">
            <a:off x="546738" y="3445101"/>
            <a:ext cx="24028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HÓFÖDTE ERDŐ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86999" y="2664473"/>
            <a:ext cx="255643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SÁRGARIGÓ ÉNEKE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24" y="209883"/>
            <a:ext cx="5036288" cy="6295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zövegdoboz 11"/>
          <p:cNvSpPr txBox="1"/>
          <p:nvPr/>
        </p:nvSpPr>
        <p:spPr>
          <a:xfrm rot="782793">
            <a:off x="8536988" y="2473948"/>
            <a:ext cx="255643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VÍZEN CSILLOG A NAP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27" y="5577254"/>
            <a:ext cx="1108360" cy="10929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19755861">
            <a:off x="546738" y="3445101"/>
            <a:ext cx="24028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HÓFÖDTE ERDŐ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86999" y="2664473"/>
            <a:ext cx="255643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SÁRGARIGÓ ÉNEKE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 rot="782793">
            <a:off x="8536988" y="2473948"/>
            <a:ext cx="255643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VÍZEN CSILLOG A NAP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697713"/>
            <a:ext cx="8128000" cy="421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zövegdoboz 12"/>
          <p:cNvSpPr txBox="1"/>
          <p:nvPr/>
        </p:nvSpPr>
        <p:spPr>
          <a:xfrm rot="21079646">
            <a:off x="6004744" y="5552990"/>
            <a:ext cx="2752517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KORALLZÁTONY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27" y="5577254"/>
            <a:ext cx="1108360" cy="10929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19755861">
            <a:off x="546738" y="3445101"/>
            <a:ext cx="24028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HÓFÖDTE ERDŐ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86999" y="2664473"/>
            <a:ext cx="255643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SÁRGARIGÓ ÉNEKE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 rot="782793">
            <a:off x="8536988" y="2289282"/>
            <a:ext cx="2556435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VÍZEN CSILLOGÓ NAPFÉNY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 rot="21079646">
            <a:off x="6004744" y="5552990"/>
            <a:ext cx="2752517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KORALLZÁTONY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95" y="0"/>
            <a:ext cx="42243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zövegdoboz 13"/>
          <p:cNvSpPr txBox="1"/>
          <p:nvPr/>
        </p:nvSpPr>
        <p:spPr>
          <a:xfrm rot="20600036">
            <a:off x="1100067" y="1625467"/>
            <a:ext cx="25564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CSILLAGOS ÉG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/>
          <p:cNvSpPr txBox="1"/>
          <p:nvPr/>
        </p:nvSpPr>
        <p:spPr>
          <a:xfrm>
            <a:off x="-452811" y="339899"/>
            <a:ext cx="11780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 TERMÉSZET CSODÁIT AJÁNDÉKBA ADTA NEKÜNK.</a:t>
            </a:r>
          </a:p>
        </p:txBody>
      </p:sp>
      <p:sp>
        <p:nvSpPr>
          <p:cNvPr id="11" name="Szövegdoboz 10"/>
          <p:cNvSpPr txBox="1"/>
          <p:nvPr/>
        </p:nvSpPr>
        <p:spPr>
          <a:xfrm rot="21247380">
            <a:off x="4236270" y="1470850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27" y="5577254"/>
            <a:ext cx="1108360" cy="10929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19755861">
            <a:off x="546738" y="3445101"/>
            <a:ext cx="24028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HÓFÖDTE ERDŐ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986999" y="2664473"/>
            <a:ext cx="255643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SÁRGARIGÓ ÉNEKE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 rot="782793">
            <a:off x="8536988" y="2289282"/>
            <a:ext cx="2556435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VÍZEN CSILLOGÓ NAPFÉNY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 rot="21079646">
            <a:off x="6004744" y="5552990"/>
            <a:ext cx="2752517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KORALLZÁTONY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 rot="20600036">
            <a:off x="1100067" y="1625467"/>
            <a:ext cx="25564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CSILLAGOS ÉG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 rot="21247380">
            <a:off x="2731597" y="2669290"/>
            <a:ext cx="6443503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SZÁMODRA MI A LEGGYÖNYÖRŰBB TERMÉSZETI JELENSÉG? </a:t>
            </a:r>
            <a:endParaRPr lang="hu-H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83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 rot="21247380">
            <a:off x="2731597" y="2392291"/>
            <a:ext cx="6443503" cy="23083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TEREMTETT VILÁG NEM CSAK SZÉP, A HASZNUNKRA IS </a:t>
            </a: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</a:t>
            </a:r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 EZ?</a:t>
            </a:r>
            <a:endParaRPr lang="hu-H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58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056282" y="2939825"/>
            <a:ext cx="60794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cap="all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látta Isten, hogy minden, amit alkotott,</a:t>
            </a:r>
          </a:p>
          <a:p>
            <a:pPr algn="ctr"/>
            <a:r>
              <a:rPr lang="hu-HU" sz="6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 jó. </a:t>
            </a:r>
            <a:endParaRPr lang="hu-HU" sz="6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39617" y="595825"/>
            <a:ext cx="7712764" cy="2062103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endParaRPr lang="hu-H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 utána a Teremtés-történetben, hogy mi az a mondat, ami szinte refrén-szerűen, rendszeresen elhangzik!</a:t>
            </a:r>
            <a:endParaRPr lang="hu-H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" y="6133020"/>
            <a:ext cx="1219199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Mit jelent ez a mondat? Fogalmazd meg a saját szavaiddal! </a:t>
            </a:r>
          </a:p>
        </p:txBody>
      </p:sp>
      <p:cxnSp>
        <p:nvCxnSpPr>
          <p:cNvPr id="8" name="Egyenes összekötő 7"/>
          <p:cNvCxnSpPr/>
          <p:nvPr/>
        </p:nvCxnSpPr>
        <p:spPr>
          <a:xfrm>
            <a:off x="1532282" y="2862470"/>
            <a:ext cx="8597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532282" y="5807765"/>
            <a:ext cx="8597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 rot="21371622">
            <a:off x="4378036" y="146593"/>
            <a:ext cx="343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ide az online Bibliához!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 rot="21386956">
            <a:off x="5291932" y="643670"/>
            <a:ext cx="16081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hu-H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1Móz 1,1-30</a:t>
            </a:r>
          </a:p>
        </p:txBody>
      </p:sp>
    </p:spTree>
    <p:extLst>
      <p:ext uri="{BB962C8B-B14F-4D97-AF65-F5344CB8AC3E}">
        <p14:creationId xmlns:p14="http://schemas.microsoft.com/office/powerpoint/2010/main" val="850802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056282" y="2939825"/>
            <a:ext cx="60794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cap="all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látta Isten, hogy minden, amit alkotott,</a:t>
            </a:r>
          </a:p>
          <a:p>
            <a:pPr algn="ctr"/>
            <a:r>
              <a:rPr lang="hu-HU" sz="6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 jó. </a:t>
            </a:r>
            <a:endParaRPr lang="hu-HU" sz="6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39617" y="595825"/>
            <a:ext cx="7712764" cy="2062103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endParaRPr lang="hu-H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 utána a Teremtés-történetben, hogy mi az a mondat, ami szinte refrén-szerűen, rendszeresen elhangzik!</a:t>
            </a:r>
            <a:endParaRPr lang="hu-H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" y="6133020"/>
            <a:ext cx="1219199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gondolsz, ez a mondat ma is érvényes? Válaszod indokold!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1532282" y="2862470"/>
            <a:ext cx="8597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532282" y="5807765"/>
            <a:ext cx="8597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4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/>
          <p:cNvSpPr txBox="1"/>
          <p:nvPr/>
        </p:nvSpPr>
        <p:spPr>
          <a:xfrm>
            <a:off x="3135669" y="483816"/>
            <a:ext cx="5920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BESZÉLGESSÜNK EGY KICSIT A KÖRNYEZETVÉDELEMRŐL!</a:t>
            </a:r>
          </a:p>
          <a:p>
            <a:pPr algn="ctr"/>
            <a:r>
              <a:rPr lang="hu-H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FEJEZD BE AZ ALÁBBI MONDATOKAT!</a:t>
            </a:r>
            <a:endParaRPr lang="hu-HU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74021" y="1843065"/>
            <a:ext cx="9602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környezet védelméről azért beszélnek sokat a médiában, mert…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71252" y="3454672"/>
            <a:ext cx="784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Leginkább akkor jut eszembe a környezetem védelme…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50767" y="5068354"/>
            <a:ext cx="784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természetet az ember azzal rombolja leginkább… </a:t>
            </a:r>
          </a:p>
        </p:txBody>
      </p:sp>
      <p:sp>
        <p:nvSpPr>
          <p:cNvPr id="2" name="Ellipszis 1"/>
          <p:cNvSpPr/>
          <p:nvPr/>
        </p:nvSpPr>
        <p:spPr>
          <a:xfrm>
            <a:off x="6033052" y="3059413"/>
            <a:ext cx="143375" cy="1433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024312" y="4660663"/>
            <a:ext cx="143375" cy="1433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6024313" y="1664326"/>
            <a:ext cx="143375" cy="1433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6033052" y="6274345"/>
            <a:ext cx="143375" cy="1433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6024311" y="221433"/>
            <a:ext cx="143375" cy="1433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413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024427" y="804346"/>
            <a:ext cx="81431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2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33" y="2169502"/>
            <a:ext cx="1524132" cy="1621677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024427" y="4294561"/>
            <a:ext cx="814314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 </a:t>
            </a:r>
          </a:p>
          <a:p>
            <a:pPr algn="ctr"/>
            <a:endParaRPr lang="hu-HU" sz="1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100470" y="1588561"/>
            <a:ext cx="9991060" cy="646331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Jörg </a:t>
            </a:r>
            <a:r>
              <a:rPr lang="hu-HU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Zink</a:t>
            </a:r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versét olvashatod.</a:t>
            </a:r>
            <a:endParaRPr lang="hu-HU" altLang="hu-H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9600" y="3392488"/>
            <a:ext cx="10972800" cy="163121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Miközben olvasod, gondold át:</a:t>
            </a:r>
          </a:p>
          <a:p>
            <a:pPr algn="ctr"/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érzéseket kelt benned?</a:t>
            </a:r>
          </a:p>
          <a:p>
            <a:pPr algn="ctr"/>
            <a:r>
              <a:rPr lang="hu-HU" alt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születhetett meg ez a vers? </a:t>
            </a:r>
            <a:endParaRPr lang="hu-HU" altLang="hu-H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70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6811" r="61700"/>
          <a:stretch/>
        </p:blipFill>
        <p:spPr>
          <a:xfrm>
            <a:off x="1118963" y="2112115"/>
            <a:ext cx="3048097" cy="265311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4718323" y="1712222"/>
            <a:ext cx="7048804" cy="3662541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KEZDETBEN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teremté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Isten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eget és a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Földet.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sok évmillió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múltán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ember túlságosan is okos lett.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Azt mondta: Kit érdekel az Isten?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Magam veszem kezembe sorsomat.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Kezébe is vette.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És megkezdődött a Föld utolsó hét napja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alt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507345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789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55129" y="858793"/>
            <a:ext cx="7104222" cy="5078313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AZ ELSŐ NAP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reggelén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elhatározta az ember,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hogy szabad lesz, jó, szép és szerencsés.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Többé nem az Isten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képmása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hanem csak ember.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De mivel valamiben hinnie kellett,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szabadságban és szerencsében,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számokban és a mennyiségben,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pénztárcában és a haladásban,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tervezésben és a biztonságban hitt.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T. i. a maga biztonsága érdekében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talpa alatt a talajt megtöltötte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rakétákkal és atomrobbanófejekkel.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0" r="-7442"/>
          <a:stretch/>
        </p:blipFill>
        <p:spPr>
          <a:xfrm>
            <a:off x="-147781" y="1224638"/>
            <a:ext cx="5043055" cy="433570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92245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55129" y="1591994"/>
            <a:ext cx="7104222" cy="360098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MÁSODIK NAPON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halak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meghaltak az ipari szennyvizekben;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madarak pedig a vegyi gyárból eredő portól,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amit a hernyóknak szántak;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mezei nyulak az út ólomfelhőitől;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ölebek a kolbász szép piros színétől;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heringek a tengerben úszó olajtól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az óceán fenekén lévő hulladéktól.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T. i. a hulladék radioaktív volt.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1"/>
          <a:stretch/>
        </p:blipFill>
        <p:spPr>
          <a:xfrm>
            <a:off x="301371" y="1499034"/>
            <a:ext cx="4021247" cy="3786908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14926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55129" y="1037997"/>
            <a:ext cx="7104222" cy="4708981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HARMADIK NAPON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fű elszáradt a mezőkön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a lomb a fákon,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moha a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sziklákon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virágok a kertekben,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mert az ember maga irányította az időjárást,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pontos terv szerint osztotta el az esőt.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Csak a számítógépben, amely az esőt elosztotta,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volt egy kis hiba.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Mire a hibát megtalálták,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uszályok megfeneklettek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szépséges Rajna medrében.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8"/>
          <a:stretch/>
        </p:blipFill>
        <p:spPr>
          <a:xfrm>
            <a:off x="302164" y="1624820"/>
            <a:ext cx="4020454" cy="35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9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572001" y="483999"/>
            <a:ext cx="7104222" cy="5816977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 NEGYEDIK NAPON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négy milliárd emberből elpusztult három.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Egyesek azokban a betegségekben,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amelyeket az ember tenyésztett ki,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valaki elfelejtette bezárni a tartályokat,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mik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legközelebbi háborúra állottak készen.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Orvosságaik nem használtak semmit,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mert hatóanyagaikat eddig is használták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bőrkrémekben és a vesepecsenyékben.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Mások az éhségtől pusztultak el,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mivel egyesek elrejtették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gabonaraktárak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kulcsait.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átkozták az Istent,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aki adósuk maradt a szerencsével,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holott ő a jó Isten!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6"/>
          <a:stretch/>
        </p:blipFill>
        <p:spPr>
          <a:xfrm>
            <a:off x="230910" y="692728"/>
            <a:ext cx="4174836" cy="58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2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55129" y="1126644"/>
            <a:ext cx="7104222" cy="433965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AZ ÖTÖDIK NAPON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megnyomták az utolsó emberek a piros gombot,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mert fenyegetve érezték magukat.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Tűz födte be a Földgolyót,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hegyek égtek, a tengerek gőzzé váltak,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feketén álltak és füstölögtek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betonvázak a városokban.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az angyalok nézték a mennyből: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hogyan változik a kék planéta vörössé,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aztán piszkos barnává s végül hamuszürkévé.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megszakították éneklésüket tíz percre.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4"/>
          <a:stretch/>
        </p:blipFill>
        <p:spPr>
          <a:xfrm>
            <a:off x="1246909" y="858793"/>
            <a:ext cx="2983345" cy="50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8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55129" y="1680830"/>
            <a:ext cx="7104222" cy="3231654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 HATODIK NAPON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aludt ki a világosság.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Por és hamu takarta el a Napot, Holdat és a csillagokat.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az utolsó svábbogár is,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amely egy rakétabunkerben élve maradt,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elpusztult abban a mértéktelen hőségben,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amely csöppet sem volt kellemes neki.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7" t="44848" r="13946" b="39933"/>
          <a:stretch/>
        </p:blipFill>
        <p:spPr>
          <a:xfrm>
            <a:off x="0" y="1736436"/>
            <a:ext cx="4645891" cy="29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25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55129" y="498576"/>
            <a:ext cx="7104222" cy="5816977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fontAlgn="base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 HETEDIK NAPON</a:t>
            </a:r>
            <a:r>
              <a:rPr lang="hu-HU" dirty="0"/>
              <a:t/>
            </a:r>
            <a:br>
              <a:rPr lang="hu-HU" dirty="0"/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nyugalom volt. Végre.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Föld kietlen és puszta volt,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sötétség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vala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mélységek és szakadékok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színén,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amik a száraz földkéregben keletkeztek.</a:t>
            </a:r>
          </a:p>
          <a:p>
            <a:pPr fontAlgn="base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 az embernek szelleme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mint halotti kisértet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lidércfényként lebeg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vala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káosz fölött.</a:t>
            </a:r>
          </a:p>
          <a:p>
            <a:pPr fontAlgn="base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Mélyen lent azonban, a pokolban,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lebilincselő történetet meséltek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emberről,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aki kezébe vette sorsát.</a:t>
            </a:r>
          </a:p>
          <a:p>
            <a:pPr fontAlgn="base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a hahota fölhangzott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angyalok kórusáig.</a:t>
            </a:r>
          </a:p>
        </p:txBody>
      </p:sp>
      <p:cxnSp>
        <p:nvCxnSpPr>
          <p:cNvPr id="8" name="Egyenes összekötő 7"/>
          <p:cNvCxnSpPr/>
          <p:nvPr/>
        </p:nvCxnSpPr>
        <p:spPr>
          <a:xfrm>
            <a:off x="4488873" y="847869"/>
            <a:ext cx="0" cy="50892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56835" r="53278" b="17171"/>
          <a:stretch/>
        </p:blipFill>
        <p:spPr>
          <a:xfrm>
            <a:off x="-38534" y="1342016"/>
            <a:ext cx="4425804" cy="4063999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134586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609600" y="2861897"/>
            <a:ext cx="10972800" cy="120032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érzéseket kelt benned a vers?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hu-HU" alt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születhetett meg ez a vers? </a:t>
            </a:r>
            <a:endParaRPr lang="hu-HU" altLang="hu-H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3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0" y="409119"/>
            <a:ext cx="5176308" cy="1191565"/>
          </a:xfrm>
          <a:prstGeom prst="rect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" y="5253757"/>
            <a:ext cx="5099900" cy="1218474"/>
          </a:xfrm>
          <a:prstGeom prst="rect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10" y="4369381"/>
            <a:ext cx="1077481" cy="106246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27350" y="5513098"/>
            <a:ext cx="48452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ének szövegének egészét nézve Szerinted mit jelent ez a sor: </a:t>
            </a:r>
          </a:p>
          <a:p>
            <a:r>
              <a:rPr lang="hu-HU" b="1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„minket rajtuk úrrá tettél?”  </a:t>
            </a:r>
            <a:endParaRPr lang="hu-HU" b="1" i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1637" y="772708"/>
            <a:ext cx="4615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Hallgassunk meg egy éneket! </a:t>
            </a:r>
            <a:endParaRPr lang="hu-HU" sz="2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225172" y="3016085"/>
            <a:ext cx="4273550" cy="50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</a:t>
            </a:r>
            <a:r>
              <a:rPr lang="hu-HU" sz="16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endParaRPr lang="hu-HU" sz="3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10" y="1254071"/>
            <a:ext cx="1136170" cy="1140332"/>
          </a:xfrm>
          <a:prstGeom prst="rect">
            <a:avLst/>
          </a:prstGeom>
        </p:spPr>
      </p:pic>
      <p:pic>
        <p:nvPicPr>
          <p:cNvPr id="8" name="Kép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49" y="2642929"/>
            <a:ext cx="1405759" cy="142926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158590" y="462661"/>
            <a:ext cx="7015692" cy="6123536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 látom </a:t>
            </a: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egeidet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amit ujjaid formáltak,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onnan fénylő tekinteted, hol néz csillagfényformákba.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Akkor kérdem, mi az ember, hogy még rá is vagyon gondod,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nézel rá türelemmel, fiát is fiadnak mondod.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kevéssel tetted őket kevesebbé önmagadnál,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Szerzel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nékik dicsőséget egy fénysugár koszorúnál.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Juhokat és mindenféle barmot lábunkhoz helyeztél,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Rejtse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ég vagy tenger mélye, minket rajtuk úrrá tettél.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 látom </a:t>
            </a: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egeidet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akkor kérdem, mi az ember,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Urunk, szentelt neveidet énekeljük tiszta </a:t>
            </a:r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hittel.</a:t>
            </a:r>
            <a:endParaRPr lang="hu-H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0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42461" y="723305"/>
            <a:ext cx="10692116" cy="1077218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altLang="hu-H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Sajnos az emberek felelőtlensége és kapzsisága miatt tényleg pusztul és sír a körülöttünk levő világ. </a:t>
            </a:r>
            <a:endParaRPr lang="hu-HU" altLang="hu-H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46227" y="2836183"/>
            <a:ext cx="10972800" cy="132343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r"/>
            <a:r>
              <a:rPr lang="hu-HU" alt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 világot NEM pusztulásra teremtette, hanem azért adta, hogy </a:t>
            </a:r>
            <a:r>
              <a:rPr lang="hu-HU" altLang="hu-HU" sz="4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„műveljük és őrizzük.”</a:t>
            </a:r>
            <a:r>
              <a:rPr lang="hu-HU" altLang="hu-H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2461" y="4782359"/>
            <a:ext cx="10350048" cy="156966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hu-HU" altLang="hu-H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Bolygónk (szuper)hőse az, aki ezt tudja, és e szerint él, és minden tőle telhetőt megtesz a világ megmentéséért és a környezet védelméért!  </a:t>
            </a:r>
            <a:endParaRPr lang="hu-HU" altLang="hu-H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268357" y="1959189"/>
            <a:ext cx="10416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1775792" y="4159623"/>
            <a:ext cx="10416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268357" y="6352019"/>
            <a:ext cx="10416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26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12" y="0"/>
            <a:ext cx="48215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zövegdoboz 18"/>
          <p:cNvSpPr txBox="1"/>
          <p:nvPr/>
        </p:nvSpPr>
        <p:spPr>
          <a:xfrm>
            <a:off x="519895" y="1418250"/>
            <a:ext cx="6536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600" b="1" cap="all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„Mert a teremtett világ sóvárogva várja Isten fiainak megjelenését.”</a:t>
            </a:r>
            <a:endParaRPr lang="hu-HU" sz="36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153362" y="2967335"/>
            <a:ext cx="188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2">
                    <a:lumMod val="75000"/>
                  </a:schemeClr>
                </a:solidFill>
              </a:rPr>
              <a:t>(Róm 8, 19)</a:t>
            </a:r>
            <a:endParaRPr lang="hu-H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00505" y="4761399"/>
            <a:ext cx="6175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gondolsz, mit jelent ez az Ige? 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56" y="3600905"/>
            <a:ext cx="1002564" cy="9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7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936474" y="765988"/>
            <a:ext cx="8319052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gyermekeiként feladatunk és küldetésünk, hogy a teremtett világot őrizzük és megóvjuk.</a:t>
            </a:r>
          </a:p>
          <a:p>
            <a:pPr algn="ctr">
              <a:lnSpc>
                <a:spcPct val="150000"/>
              </a:lnSpc>
            </a:pP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Nekünk, Isten fiainak 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különösen komolyan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 ezt vennünk! Legyünk úgy jelen ebben a világban, hogy felismerjük és elismerjük saját, egyéni felelősségünket a környezetünk védelmében (még akkor is, ha azt gondoljuk sokszor, hogy egyedül kevesek vagyunk ehhez)! </a:t>
            </a:r>
          </a:p>
        </p:txBody>
      </p:sp>
    </p:spTree>
    <p:extLst>
      <p:ext uri="{BB962C8B-B14F-4D97-AF65-F5344CB8AC3E}">
        <p14:creationId xmlns:p14="http://schemas.microsoft.com/office/powerpoint/2010/main" val="4866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65914" y="701421"/>
            <a:ext cx="96434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Dolgozzatok kiscsoportokban</a:t>
            </a:r>
          </a:p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tervezzetek egy projektet</a:t>
            </a:r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címe:</a:t>
            </a:r>
          </a:p>
          <a:p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Óvd </a:t>
            </a:r>
            <a:r>
              <a:rPr lang="hu-HU" sz="3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természetet</a:t>
            </a:r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Szövegdoboz 3"/>
          <p:cNvSpPr txBox="1"/>
          <p:nvPr/>
        </p:nvSpPr>
        <p:spPr>
          <a:xfrm rot="21356250">
            <a:off x="4988675" y="420517"/>
            <a:ext cx="6850279" cy="30469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Gyűjtsetek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ötleteket, amelyeket a mindennapokban meg lehet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valósítani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 védelmére!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 szó benne az energiatakarékosságról, a vízpazarlás megelőzéséről, az </a:t>
            </a:r>
            <a:r>
              <a:rPr lang="hu-H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újrahasznosításról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meglévő természeti kincsek (növény- és állatvilág) megóvásáról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rot="516149">
            <a:off x="361716" y="2971558"/>
            <a:ext cx="4620236" cy="193899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hu-H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Készítsetek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„cselekvési tervet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”!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Tervezzétek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meg, hogyan lehetne 1 hónapot arra szánni, hogy óvjátok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környezetet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Szövegdoboz 5"/>
          <p:cNvSpPr txBox="1"/>
          <p:nvPr/>
        </p:nvSpPr>
        <p:spPr>
          <a:xfrm rot="267658">
            <a:off x="5151820" y="4109352"/>
            <a:ext cx="6735616" cy="1569660"/>
          </a:xfrm>
          <a:prstGeom prst="rect">
            <a:avLst/>
          </a:prstGeom>
          <a:solidFill>
            <a:srgbClr val="9E480E"/>
          </a:solidFill>
          <a:ln w="190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hu-H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Tervezzétek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azt is, hogyan népszerűsítenétek a programotokat a családban, az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iskolában és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barátaitok között!</a:t>
            </a:r>
            <a:endParaRPr lang="hu-H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274279" y="5818992"/>
            <a:ext cx="96434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feladatra egy hetetek van!</a:t>
            </a:r>
          </a:p>
          <a:p>
            <a:pPr algn="ctr"/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projekteket próbáljátok is ki! (A sajátotokat vagy egymásét</a:t>
            </a:r>
            <a:r>
              <a:rPr lang="hu-H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közösen mindenkiét)</a:t>
            </a:r>
            <a:endParaRPr lang="hu-HU" sz="1400" b="1" cap="all" dirty="0" smtClean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26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0" y="409119"/>
            <a:ext cx="5176308" cy="1191565"/>
          </a:xfrm>
          <a:prstGeom prst="rect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" y="5253757"/>
            <a:ext cx="5099900" cy="1218474"/>
          </a:xfrm>
          <a:prstGeom prst="rect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69592" y="535445"/>
            <a:ext cx="481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Hallgassunk meg az óra eleji éneket! </a:t>
            </a:r>
            <a:r>
              <a:rPr lang="hu-HU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Próbáljátok meg ti is énekelni!</a:t>
            </a:r>
            <a:endParaRPr lang="hu-HU" sz="2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225172" y="3016085"/>
            <a:ext cx="4273550" cy="50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1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</a:t>
            </a:r>
            <a:r>
              <a:rPr lang="hu-HU" sz="16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endParaRPr lang="hu-HU" sz="36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10" y="1254071"/>
            <a:ext cx="1136170" cy="1140332"/>
          </a:xfrm>
          <a:prstGeom prst="rect">
            <a:avLst/>
          </a:prstGeom>
        </p:spPr>
      </p:pic>
      <p:pic>
        <p:nvPicPr>
          <p:cNvPr id="8" name="Kép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49" y="2642929"/>
            <a:ext cx="1405759" cy="142926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158590" y="462661"/>
            <a:ext cx="7015692" cy="6123536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 látom </a:t>
            </a: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egeidet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amit ujjaid formáltak,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onnan fénylő tekinteted, hol néz csillagfényformákba.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Akkor kérdem, mi az ember, hogy még rá is vagyon gondod,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nézel rá türelemmel, fiát is fiadnak mondod.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kevéssel tetted őket kevesebbé önmagadnál,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Szerzel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nékik dicsőséget egy fénysugár koszorúnál.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Juhokat és mindenféle barmot lábunkhoz helyeztél,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Rejtse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ég vagy tenger mélye, minket rajtuk úrrá tettél.</a:t>
            </a:r>
          </a:p>
          <a:p>
            <a:pPr algn="r">
              <a:lnSpc>
                <a:spcPct val="150000"/>
              </a:lnSpc>
            </a:pP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 látom </a:t>
            </a:r>
            <a:r>
              <a:rPr lang="hu-HU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egeidet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akkor kérdem, mi az ember,</a:t>
            </a:r>
            <a:b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Urunk, szentelt neveidet énekeljük tiszta </a:t>
            </a:r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hittel.</a:t>
            </a:r>
            <a:endParaRPr lang="hu-H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1393" y="5487597"/>
            <a:ext cx="5087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ének teljes szövege egy zsoltár-átirat. A feldolgozott 8. zsoltár címe: </a:t>
            </a:r>
            <a:r>
              <a:rPr lang="hu-HU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teremtő és az ember’. </a:t>
            </a:r>
            <a:endParaRPr lang="hu-HU" sz="2000" b="1" i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14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024427" y="534890"/>
            <a:ext cx="814314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8. zsoltár szavaival!</a:t>
            </a:r>
          </a:p>
          <a:p>
            <a:pPr algn="ctr"/>
            <a:endParaRPr lang="hu-HU" sz="1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" y="339604"/>
            <a:ext cx="1524132" cy="16216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49224" y="1961281"/>
            <a:ext cx="94935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látom az eget, kezed alkotását, a holdat és a csillagokat, amelyeket ráhelyeztél, 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micsoda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halandó – mondom –, hogy törődsz vele, és az emberfia, hogy gondod van rá? 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Kevéssel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tetted őt kisebbé Istennél, dicsőséggel és méltósággal koronáztad meg. 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Úrrá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tetted kezed alkotásain, mindent a lába alá vetettél: 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juhokat és marhákat mind, még a mezei vadakat is, 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 madarait, a tenger halait, amelyek a tenger ösvényein járnak. </a:t>
            </a:r>
          </a:p>
          <a:p>
            <a:pPr algn="ctr">
              <a:lnSpc>
                <a:spcPct val="150000"/>
              </a:lnSpc>
            </a:pP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Urunk, mi Urunk! Mily felséges a te neved az egész földön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629285" y="6305183"/>
            <a:ext cx="171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(Zsolt 8,4-10)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981766" y="1467634"/>
            <a:ext cx="82284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a mennyekben vagy, szenteltessék meg a te neved,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0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  <a:p>
            <a:pPr algn="ctr"/>
            <a:endParaRPr lang="hu-HU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" y="339604"/>
            <a:ext cx="1524132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8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255748" y="2972842"/>
            <a:ext cx="568050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4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 </a:t>
            </a:r>
            <a:endParaRPr lang="hu-HU" sz="4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311732" y="5613283"/>
            <a:ext cx="7568533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felhasznált képek a 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www.unsplash.com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https://pixabay.com/hu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internetes oldalon találhatóak és ingyenesen letölthetők, illetve megtalálhatók a 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Református hittankönyv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ben! Sárgarigó éneke- forrás: magán hanganyag</a:t>
            </a:r>
          </a:p>
          <a:p>
            <a:pPr algn="ctr"/>
            <a:endParaRPr lang="hu-HU" sz="105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/>
          <p:cNvSpPr txBox="1"/>
          <p:nvPr/>
        </p:nvSpPr>
        <p:spPr>
          <a:xfrm>
            <a:off x="278242" y="2480400"/>
            <a:ext cx="10075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NÉZZÉTEK MEG A KÖVETKEZŐ KÉPEKET ÉS A VÉGÉN FELTETT </a:t>
            </a:r>
            <a:r>
              <a:rPr lang="hu-HU" sz="36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</a:t>
            </a:r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ALAPJÁN BESZÉLGESSETEK! </a:t>
            </a:r>
          </a:p>
        </p:txBody>
      </p:sp>
    </p:spTree>
    <p:extLst>
      <p:ext uri="{BB962C8B-B14F-4D97-AF65-F5344CB8AC3E}">
        <p14:creationId xmlns:p14="http://schemas.microsoft.com/office/powerpoint/2010/main" val="407717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" y="0"/>
            <a:ext cx="4555008" cy="6860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27" y="1789620"/>
            <a:ext cx="6787117" cy="452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35" y="1793866"/>
            <a:ext cx="6024615" cy="4518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49" y="245562"/>
            <a:ext cx="7781851" cy="519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 rot="21247380">
            <a:off x="4171615" y="1339796"/>
            <a:ext cx="240283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CSEPPKŐ-BARLANG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701506">
            <a:off x="2164550" y="5134614"/>
            <a:ext cx="2556435" cy="1200329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SZENTJÁNOS-BOGÁR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RAJZÁSA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405448">
            <a:off x="8667700" y="4486739"/>
            <a:ext cx="2556435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HARMATOS FŰ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701506">
            <a:off x="4679609" y="4393287"/>
            <a:ext cx="25564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ÉSZAKI FÉNY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17550"/>
            <a:ext cx="8128000" cy="542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zövegdoboz 8"/>
          <p:cNvSpPr txBox="1"/>
          <p:nvPr/>
        </p:nvSpPr>
        <p:spPr>
          <a:xfrm rot="19755861">
            <a:off x="546738" y="3445101"/>
            <a:ext cx="240283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HÓFÖDTE ERDŐ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806</Words>
  <Application>Microsoft Office PowerPoint</Application>
  <PresentationFormat>Szélesvásznú</PresentationFormat>
  <Paragraphs>155</Paragraphs>
  <Slides>37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Office-téma</vt:lpstr>
      <vt:lpstr>A TEREMTÉS HETE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TEREMTÉS HETE</dc:title>
  <dc:creator>Dorka</dc:creator>
  <cp:lastModifiedBy>Csőri-Czinkos Gergő</cp:lastModifiedBy>
  <cp:revision>62</cp:revision>
  <dcterms:created xsi:type="dcterms:W3CDTF">2020-10-01T07:04:15Z</dcterms:created>
  <dcterms:modified xsi:type="dcterms:W3CDTF">2021-07-19T08:17:23Z</dcterms:modified>
</cp:coreProperties>
</file>