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8" r:id="rId5"/>
    <p:sldId id="314" r:id="rId6"/>
    <p:sldId id="329" r:id="rId7"/>
    <p:sldId id="315" r:id="rId8"/>
    <p:sldId id="322" r:id="rId9"/>
    <p:sldId id="324" r:id="rId10"/>
    <p:sldId id="325" r:id="rId11"/>
    <p:sldId id="326" r:id="rId12"/>
    <p:sldId id="327" r:id="rId13"/>
    <p:sldId id="330" r:id="rId14"/>
    <p:sldId id="323" r:id="rId15"/>
    <p:sldId id="331" r:id="rId16"/>
    <p:sldId id="328" r:id="rId17"/>
    <p:sldId id="309" r:id="rId18"/>
    <p:sldId id="332" r:id="rId19"/>
    <p:sldId id="310" r:id="rId20"/>
    <p:sldId id="333" r:id="rId21"/>
    <p:sldId id="335" r:id="rId22"/>
    <p:sldId id="336" r:id="rId23"/>
    <p:sldId id="337" r:id="rId24"/>
    <p:sldId id="338" r:id="rId25"/>
    <p:sldId id="311" r:id="rId26"/>
    <p:sldId id="312" r:id="rId27"/>
    <p:sldId id="286" r:id="rId28"/>
    <p:sldId id="284" r:id="rId29"/>
    <p:sldId id="339" r:id="rId30"/>
    <p:sldId id="305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FFCC"/>
    <a:srgbClr val="CC66FF"/>
    <a:srgbClr val="FF3300"/>
    <a:srgbClr val="9E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0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4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05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6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4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42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8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3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4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E006-8635-4070-82ED-FBCCD11CED49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5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JC3eeAIZGi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abay.h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7481" b="16205"/>
          <a:stretch/>
        </p:blipFill>
        <p:spPr>
          <a:xfrm>
            <a:off x="-143436" y="-161364"/>
            <a:ext cx="12335435" cy="7261412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8722664" y="4473275"/>
            <a:ext cx="1515029" cy="8433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</a:t>
            </a:r>
            <a:endParaRPr lang="hu-H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72" y="3603813"/>
            <a:ext cx="1625309" cy="160753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63905" y="3357563"/>
            <a:ext cx="4322981" cy="866610"/>
          </a:xfrm>
          <a:noFill/>
        </p:spPr>
        <p:txBody>
          <a:bodyPr>
            <a:normAutofit/>
          </a:bodyPr>
          <a:lstStyle/>
          <a:p>
            <a:pPr algn="l"/>
            <a:r>
              <a:rPr lang="hu-H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SZÜNTELEN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563905" y="4473275"/>
            <a:ext cx="5360895" cy="8433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REFORMÁ</a:t>
            </a:r>
            <a:endParaRPr lang="hu-H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6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az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70" y="1510907"/>
            <a:ext cx="5584858" cy="394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6183299" y="2530497"/>
            <a:ext cx="22348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oktatási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6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5" y="1307579"/>
            <a:ext cx="3552472" cy="530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4690209" y="2106291"/>
            <a:ext cx="26590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közösségi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6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36" y="1431145"/>
            <a:ext cx="3719188" cy="4958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1654778" y="4491272"/>
            <a:ext cx="377506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Házastársi/</a:t>
            </a:r>
          </a:p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párkapcsolati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65" y="1197204"/>
            <a:ext cx="3588470" cy="538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67841" y="5660197"/>
            <a:ext cx="16563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FIZIKAI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51" y="1551896"/>
            <a:ext cx="5522693" cy="409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5366652" y="2153426"/>
            <a:ext cx="14586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lelki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56" y="1307579"/>
            <a:ext cx="5798004" cy="434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3698107" y="1861195"/>
            <a:ext cx="17694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hitbeli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a(z)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36" y="1488125"/>
            <a:ext cx="5726260" cy="458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6808953" y="3065175"/>
            <a:ext cx="20522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egyházi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89" y="2292728"/>
            <a:ext cx="2153222" cy="212967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96291" y="2803156"/>
            <a:ext cx="1099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ECCLESIA </a:t>
            </a:r>
            <a:r>
              <a:rPr lang="hu-HU" sz="4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SEMPER REFORMANDA </a:t>
            </a:r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EST!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464342" y="3458766"/>
            <a:ext cx="926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Egyházat szüntelenül reformálni (megújítani) kell!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069237" y="5307290"/>
            <a:ext cx="40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mit jelent ez a mondat? 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4" b="28979"/>
          <a:stretch/>
        </p:blipFill>
        <p:spPr>
          <a:xfrm>
            <a:off x="108858" y="1910559"/>
            <a:ext cx="11974283" cy="400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0" y="1446246"/>
            <a:ext cx="523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ECCLESIA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SEMPER REFORMANDA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0" y="5981155"/>
            <a:ext cx="9263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Egyházat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szüntelenül reformálni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(megújítani) kell!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36278" y="2174817"/>
            <a:ext cx="5599521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reformanda” (szüntelen megújulás, szüntelen reformáció) gondolata a reformáció időszakában született meg, hiszen eredetileg Luther fogalmazta meg, de mégsem terjedt el, és nem vált ismertté ebben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korszakban.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reformáció ezt a megújítást hajtotta végre közel 500 éve. Ahogy Pál apostol is megfogalmazta, hogy a régi ruhát újra kell cserélni az embernek, az egyháznak is így kell megújulnia időről időre. 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57" y="1221139"/>
            <a:ext cx="1394085" cy="13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5680" y="3381110"/>
            <a:ext cx="566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ÉS HITÜNK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ALAPELVE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PEDIG: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65849" y="986949"/>
            <a:ext cx="5860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ALAPOK SOSEM VÁLTOZHATNAK!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88910" y="562743"/>
            <a:ext cx="1036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 AZ EGYHÁZON BELÜLI MEGÚJULÁSBAN A LEGFONTOSABB: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18193" y="3858163"/>
            <a:ext cx="653041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KRISZTUS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6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7481" b="16205"/>
          <a:stretch/>
        </p:blipFill>
        <p:spPr>
          <a:xfrm>
            <a:off x="-143436" y="-161364"/>
            <a:ext cx="12335435" cy="726141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024427" y="804346"/>
            <a:ext cx="8143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2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15" y="2169502"/>
            <a:ext cx="1524132" cy="162167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024427" y="4294561"/>
            <a:ext cx="814314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68" y="162600"/>
            <a:ext cx="648843" cy="6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5680" y="3381110"/>
            <a:ext cx="566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ÉS HITÜNK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ALAPELVE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PEDIG: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65849" y="986949"/>
            <a:ext cx="5860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ALAPOK SOSEM VÁLTOZHATNAK!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88910" y="562743"/>
            <a:ext cx="1036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 AZ EGYHÁZON BELÜLI MEGÚJULÁSBAN A LEGFONTOSABB: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18192" y="3858163"/>
            <a:ext cx="735015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A SZENTÍRÁS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9253" y="4961100"/>
            <a:ext cx="38056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KRISZTUS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5680" y="3381110"/>
            <a:ext cx="566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ÉS HITÜNK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ALAPELVE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PEDIG: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65849" y="986949"/>
            <a:ext cx="5860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ALAPOK SOSEM VÁLTOZHATNAK!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88910" y="562743"/>
            <a:ext cx="1036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 AZ EGYHÁZON BELÜLI MEGÚJULÁSBAN A LEGFONTOSABB: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18192" y="3858163"/>
            <a:ext cx="739728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KEGYELEMBŐL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9253" y="4961100"/>
            <a:ext cx="38056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KRISZTUS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9253" y="5744493"/>
            <a:ext cx="43555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A SZENTÍRÁS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5680" y="3381110"/>
            <a:ext cx="566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ÉS HITÜNK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ALAPELVE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PEDIG: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65849" y="986949"/>
            <a:ext cx="5860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ALAPOK SOSEM VÁLTOZHATNAK!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88910" y="562743"/>
            <a:ext cx="1036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 AZ EGYHÁZON BELÜLI MEGÚJULÁSBAN A LEGFONTOSABB: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18192" y="3858163"/>
            <a:ext cx="644518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HIT ÁLTAL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9253" y="4961100"/>
            <a:ext cx="38056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KRISZTUS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9253" y="5744493"/>
            <a:ext cx="435555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A SZENTÍRÁS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18192" y="4961100"/>
            <a:ext cx="4756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KEGYELEMBŐL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5680" y="3381110"/>
            <a:ext cx="566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ÉS HITÜNK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ALAPELVE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PEDIG: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65849" y="986949"/>
            <a:ext cx="5860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ALAPOK SOSEM VÁLTOZHATNAK!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88910" y="562743"/>
            <a:ext cx="1036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 AZ EGYHÁZON BELÜLI MEGÚJULÁSBAN A LEGFONTOSABB: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72820" y="2516806"/>
            <a:ext cx="3458871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ISTENÉ A DICSŐSÉG</a:t>
            </a:r>
            <a:endParaRPr lang="hu-H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9253" y="4961100"/>
            <a:ext cx="38056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KRISZTUS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9253" y="5744493"/>
            <a:ext cx="435555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A SZENTÍRÁS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18192" y="4961100"/>
            <a:ext cx="4756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KEGYELEMBŐL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60873" y="5756260"/>
            <a:ext cx="381353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HIT ÁLTAL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719432" y="2520574"/>
            <a:ext cx="646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SZERINTED MELYIK ALAPELV MIÉRT TÖLT BE FONTOS SZEREPET AZ EGYHÁZ MŰKÖDÉSÉBEN? 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Magyarázd el a saját szavaiddal!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65849" y="986949"/>
            <a:ext cx="5860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ALAPOK SOSEM VÁLTOZHATNAK!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88910" y="562743"/>
            <a:ext cx="1036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 AZ EGYHÁZON BELÜLI MEGÚJULÁSBAN A LEGFONTOSABB: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597668" y="4894485"/>
            <a:ext cx="2350416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ISTENÉ A DICSŐSÉG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9253" y="4961100"/>
            <a:ext cx="38056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KRISZTUS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9253" y="5744493"/>
            <a:ext cx="435555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A SZENTÍRÁS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18192" y="4961100"/>
            <a:ext cx="4756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KEGYELEMBŐL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60873" y="5756260"/>
            <a:ext cx="381353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EGYEDÜL HIT ÁLTAL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19432" y="4515865"/>
            <a:ext cx="712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ÉS HITÜNK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ALAPELVE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PEDIG: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2595313" y="2471631"/>
            <a:ext cx="0" cy="1021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9183279" y="2422689"/>
            <a:ext cx="0" cy="1021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77" y="1847031"/>
            <a:ext cx="648843" cy="64174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60880" y="532891"/>
            <a:ext cx="9670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 azt kérné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tőletek a református egyház vezetősége,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adjatok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tanácsot, hogyan lehetne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frissíteni, megújítani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 mai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gyülekezetet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mit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mondanátok?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2809" y="2803992"/>
            <a:ext cx="61309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Csoportokban vagy párosával dolgozzatok!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85173" y="3580872"/>
            <a:ext cx="84216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gondolataitokat a református alapelveket figyelembe véve 5 pontban fogalmazzátok meg!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22243" y="4727084"/>
            <a:ext cx="9147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Küldjétek el (mutassátok meg) a tanárotoknak és beszéljétek át!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28733" y="5503964"/>
            <a:ext cx="41345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 minden csoport elkészült, lépjetek a következő diára!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8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78" y="3036690"/>
            <a:ext cx="648843" cy="6417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33333" y="678560"/>
            <a:ext cx="9125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Pontjaitokat készítsétek el egy figyelemfelkeltő plakát formájában!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plakát címe ez legyen: 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Reformanda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szerepeljen rajta a frissítés ikon is!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33334" y="4204641"/>
            <a:ext cx="9125332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Tegyétek ki a suliban a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plakátjatiokat</a:t>
            </a:r>
            <a:endParaRPr lang="hu-H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u="sng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Töltsétek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 a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facebook-ra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az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instagramra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versenyezzetek, melyik csapat plakátja ér el egy hét alatt több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lájkot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megosztást! </a:t>
            </a:r>
          </a:p>
        </p:txBody>
      </p:sp>
      <p:cxnSp>
        <p:nvCxnSpPr>
          <p:cNvPr id="8" name="Egyenes összekötő nyíllal 7"/>
          <p:cNvCxnSpPr>
            <a:stCxn id="6" idx="2"/>
          </p:cNvCxnSpPr>
          <p:nvPr/>
        </p:nvCxnSpPr>
        <p:spPr>
          <a:xfrm>
            <a:off x="6095999" y="2248220"/>
            <a:ext cx="1" cy="6835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90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024427" y="1372404"/>
            <a:ext cx="81431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belső, személyes megújulásunk ajándékát megkapva tudjunk hűséges munkatársai lenni istennek a gyülekezetünkben!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 egyházunkért, hogy isten tartsa össze, ő vigyázzon rá és áldja meg a tagjait és vezetőit!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Adjunk hálát isten gondviselő szeretetéért, azért, hogy rá bízhatjuk magunkat! </a:t>
            </a:r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" y="2546724"/>
            <a:ext cx="1524132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81766" y="1467634"/>
            <a:ext cx="82284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a mennyekben vagy, szenteltessék meg a te neved,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  <a:p>
            <a:pPr algn="ctr"/>
            <a:endParaRPr lang="hu-HU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0" y="339604"/>
            <a:ext cx="1524132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3165411" y="3029802"/>
            <a:ext cx="5861178" cy="897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319169" y="1388196"/>
            <a:ext cx="35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cap="all" dirty="0" smtClean="0"/>
              <a:t>Énekeljünk!</a:t>
            </a:r>
            <a:endParaRPr lang="hu-HU" sz="4400" b="1" cap="all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49030" y="3087804"/>
            <a:ext cx="4492215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9" y="343640"/>
            <a:ext cx="1078652" cy="1082603"/>
          </a:xfrm>
          <a:prstGeom prst="rect">
            <a:avLst/>
          </a:prstGeom>
        </p:spPr>
      </p:pic>
      <p:pic>
        <p:nvPicPr>
          <p:cNvPr id="2" name="Kép 1">
            <a:hlinkClick r:id="rId4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5" y="2704839"/>
            <a:ext cx="1574791" cy="160999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543964" y="2022535"/>
            <a:ext cx="4984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ERŐS VÁR A MI ISTENÜNK!</a:t>
            </a:r>
          </a:p>
          <a:p>
            <a:pPr algn="ctr"/>
            <a:r>
              <a:rPr lang="hu-HU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(Ref.énekeskönyv 390.dicséret)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7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89" y="2292728"/>
            <a:ext cx="2153222" cy="212967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79810" y="742400"/>
            <a:ext cx="5632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MINDENKI SZÁMÁRA ISMERŐS EZ AZ IKON.</a:t>
            </a:r>
          </a:p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JELENT?</a:t>
            </a:r>
          </a:p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MIKOR HASZNÁLJUK?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99901" y="3095953"/>
            <a:ext cx="207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FRISSÍTÉS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20943" y="5126746"/>
            <a:ext cx="8550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TUDNÁD MÁSKÉPP KIFEJEZNI EZT A SZÓT?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PRÓBÁLJ MEG SZINONÍMÁKAT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(azonos jelentésű szavakat, kifejezéseket)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KERESNI! 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6095999" y="3619173"/>
            <a:ext cx="0" cy="13378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1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55748" y="2972842"/>
            <a:ext cx="56805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  <a:endParaRPr lang="hu-HU" sz="4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311732" y="5613283"/>
            <a:ext cx="75685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(1-3., 30. dia) és 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www.pixabay.hu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(7-17., 19. dia) internetes oldalon találhatóak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és ingyenesen letölthetők!</a:t>
            </a:r>
            <a:endParaRPr lang="hu-HU" sz="105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78" y="1226747"/>
            <a:ext cx="648843" cy="64174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164540" y="2030818"/>
            <a:ext cx="586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Gondolkodj el azon, hogy vajon van-e ezen a világon bármi, amit nem szükséges megújítani, frissíteni ahhoz, hogy jól működjön?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93626" y="4181568"/>
            <a:ext cx="736363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mi az oka a folyamatos megújulásnak?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58" y="3387486"/>
            <a:ext cx="358883" cy="35495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757916" y="4715770"/>
            <a:ext cx="267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erről!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86" y="5432789"/>
            <a:ext cx="244828" cy="2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8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86" y="5432789"/>
            <a:ext cx="244828" cy="24215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599085" y="2266298"/>
            <a:ext cx="514444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Min múlik, hogy a</a:t>
            </a:r>
          </a:p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megújulás létrejöhessen?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222111">
            <a:off x="3164540" y="6077684"/>
            <a:ext cx="1593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tapasztalat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299312" y="6277739"/>
            <a:ext cx="159337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motiváció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659712">
            <a:off x="7255164" y="6007119"/>
            <a:ext cx="1841702" cy="40011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céltudatosság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 rot="21290428">
            <a:off x="9915662" y="6129633"/>
            <a:ext cx="1195083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haladás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044621" y="5122976"/>
            <a:ext cx="1486884" cy="400110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változtatás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rot="21178105">
            <a:off x="8291557" y="3318508"/>
            <a:ext cx="216561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megvilágosodás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rot="650286">
            <a:off x="10064844" y="4195381"/>
            <a:ext cx="195036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alkalmazkodás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433571" y="1410668"/>
            <a:ext cx="216561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növekedés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636301" y="2143449"/>
            <a:ext cx="2165615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tenni akarás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 rot="21211183">
            <a:off x="972010" y="1444912"/>
            <a:ext cx="216561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 rot="357575">
            <a:off x="653000" y="2570914"/>
            <a:ext cx="216561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meggyőződés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386902" y="3386164"/>
            <a:ext cx="24476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obbá tenni valamit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 rot="565128">
            <a:off x="302281" y="4515715"/>
            <a:ext cx="216561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lehetőség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 rot="21018514">
            <a:off x="328272" y="5639585"/>
            <a:ext cx="2165615" cy="70788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emény és bizalom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 rot="470714">
            <a:off x="2939526" y="403322"/>
            <a:ext cx="216561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alapok és elvek megmaradnak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 rot="376404">
            <a:off x="6675452" y="338985"/>
            <a:ext cx="216561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alapok és elvek megmaradnak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 rot="21205327">
            <a:off x="9469164" y="705469"/>
            <a:ext cx="216561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237612" y="4121638"/>
            <a:ext cx="5867394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Válogass ki 5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olyan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kifejezést, ami szerinted elengedhetetlen a pozitív megújuláshoz!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Jegyzeteld le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őket, majd beszéljétek meg!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5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046"/>
            <a:ext cx="4727521" cy="315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28" y="1551495"/>
            <a:ext cx="3552472" cy="530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/>
          <a:stretch/>
        </p:blipFill>
        <p:spPr>
          <a:xfrm>
            <a:off x="2567954" y="-94809"/>
            <a:ext cx="5584858" cy="301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25" y="4772"/>
            <a:ext cx="4303275" cy="285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54" y="4772"/>
            <a:ext cx="3810193" cy="285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60" y="4563636"/>
            <a:ext cx="2091368" cy="278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3"/>
          <a:stretch/>
        </p:blipFill>
        <p:spPr>
          <a:xfrm>
            <a:off x="4588754" y="2921399"/>
            <a:ext cx="4050773" cy="187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9" b="22760"/>
          <a:stretch/>
        </p:blipFill>
        <p:spPr>
          <a:xfrm>
            <a:off x="2959689" y="4306421"/>
            <a:ext cx="3588470" cy="2522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397"/>
            <a:ext cx="3253493" cy="2602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zövegdoboz 14"/>
          <p:cNvSpPr txBox="1"/>
          <p:nvPr/>
        </p:nvSpPr>
        <p:spPr>
          <a:xfrm>
            <a:off x="1238143" y="2757398"/>
            <a:ext cx="9341963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DIÁK Segítségével BESZÉLGESSETEK A MEGÚJULÁSRÓL! Mit jelent a megújulás aZ ÉLET KÜLÖNBÖZŐ Területein?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" y="-122191"/>
            <a:ext cx="2903222" cy="217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49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26" y="1745372"/>
            <a:ext cx="5025746" cy="3769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4861503" y="3241539"/>
            <a:ext cx="24312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technikai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1" y="1458700"/>
            <a:ext cx="5718928" cy="379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445705" y="4283884"/>
            <a:ext cx="14356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zenei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3" y="485752"/>
            <a:ext cx="648843" cy="64174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425018" y="665833"/>
            <a:ext cx="934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mit jelent a … megújulás/frissülés?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0" y="1369064"/>
            <a:ext cx="5960840" cy="397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3581501" y="4481846"/>
            <a:ext cx="202744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u-H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vezetői</a:t>
            </a:r>
            <a:endParaRPr lang="hu-HU" sz="3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728</Words>
  <Application>Microsoft Office PowerPoint</Application>
  <PresentationFormat>Szélesvásznú</PresentationFormat>
  <Paragraphs>129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Office-téma</vt:lpstr>
      <vt:lpstr>SZÜNTELEN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TEREMTÉS HETE</dc:title>
  <dc:creator>Dorka</dc:creator>
  <cp:lastModifiedBy>Dorka</cp:lastModifiedBy>
  <cp:revision>98</cp:revision>
  <dcterms:created xsi:type="dcterms:W3CDTF">2020-10-01T07:04:15Z</dcterms:created>
  <dcterms:modified xsi:type="dcterms:W3CDTF">2020-10-15T07:57:15Z</dcterms:modified>
</cp:coreProperties>
</file>