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7" r:id="rId4"/>
    <p:sldId id="270" r:id="rId5"/>
    <p:sldId id="293" r:id="rId6"/>
    <p:sldId id="278" r:id="rId7"/>
    <p:sldId id="269" r:id="rId8"/>
    <p:sldId id="283" r:id="rId9"/>
    <p:sldId id="275" r:id="rId10"/>
    <p:sldId id="286" r:id="rId11"/>
    <p:sldId id="260" r:id="rId12"/>
    <p:sldId id="284" r:id="rId13"/>
    <p:sldId id="285" r:id="rId14"/>
    <p:sldId id="292" r:id="rId15"/>
    <p:sldId id="288" r:id="rId16"/>
    <p:sldId id="279" r:id="rId17"/>
    <p:sldId id="280" r:id="rId18"/>
    <p:sldId id="263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09"/>
    <a:srgbClr val="000000"/>
    <a:srgbClr val="CCFF99"/>
    <a:srgbClr val="B0EC74"/>
    <a:srgbClr val="B2B2B2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99BF20-AE30-4005-BF59-1CE0A7E88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1D45AC8-88C0-4358-B5F0-10BA64AA4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1697446-4B6B-4116-A08C-0A59FA28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F39A-160D-4D4D-A9AC-0D72D5BA8976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A57B460-1200-4F1A-B42F-11EDB08F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68A03C4-295C-41E0-B1B1-DCC56EE7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1906-B425-42AA-B2A8-FBD4FD597A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360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26990B-C980-4DEC-9535-8D3AA455A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3D6EC03-B233-4E0E-BCFE-2EDE43AC5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749F5E-AF0C-4EFC-8CF0-C7E03D1B6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F39A-160D-4D4D-A9AC-0D72D5BA8976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DE65929-5FCC-43E2-AAC2-53CACACC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EDF3986-6601-4635-B2A6-DB4513A1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1906-B425-42AA-B2A8-FBD4FD597A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41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8235CD07-0FCA-429B-9D05-B1117121A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A1D9F8B-78B6-42D8-9157-CEA5CB57F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4971420-99CF-4F47-9E74-2916E3AFB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F39A-160D-4D4D-A9AC-0D72D5BA8976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99E57C1-0F87-4228-B756-0056E9795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BF8A0CA-F3BE-4EC7-AECD-1528E084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1906-B425-42AA-B2A8-FBD4FD597A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05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97C2F1-61AE-4CB5-8487-F6DCDDB3F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EDF59D-7EE6-46D5-B12F-AF09A85B5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AB7F86F-35B1-42C8-AED8-ACA5D1EA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F39A-160D-4D4D-A9AC-0D72D5BA8976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9A1BFFF-74DA-438F-8A8F-101DE6B5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D81257B-99D6-4C58-A236-C319C81D4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1906-B425-42AA-B2A8-FBD4FD597A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259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4F6746E-52A5-4DD2-8E87-5837E75C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BF00B02-54AB-4096-82EF-50E07DE9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A98A02C-FDF7-41D1-8602-BF61BA187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F39A-160D-4D4D-A9AC-0D72D5BA8976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2621968-B8DC-4B07-A080-B6DDCEED0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1366C3A-0D35-4D87-BE37-8C09DAE8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1906-B425-42AA-B2A8-FBD4FD597A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847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0A8D74-01A6-4873-B589-1EF20CC6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FD0E010-0015-420D-9079-70D8A889E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7998F70-54DF-4C21-9491-9C8D36575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260340E-7E3B-4F43-B876-D682B4D7B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F39A-160D-4D4D-A9AC-0D72D5BA8976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52DA8E7-9386-4521-87ED-67357BD4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B06638C-E3D1-4819-A504-3E1EF195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1906-B425-42AA-B2A8-FBD4FD597A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77638D-DA0C-4117-9901-17CE721E6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A7E90CA-2619-4195-BFCB-B0E4203E5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1D8CA58-1715-4BE9-93CC-C8E52CD66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FA22318-2AD2-41B8-ACA5-0F63C5A9E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3FA5432-3C00-4CE6-9C18-FF25BBA1E3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E4EC298-9A37-469E-A57E-498E6DE98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F39A-160D-4D4D-A9AC-0D72D5BA8976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CF62A9E-36E4-4EFC-B98F-8D99E3CE9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3D967DC-5227-4551-8687-AEAC9D29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1906-B425-42AA-B2A8-FBD4FD597A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64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DEC3B0-DBD4-4A2F-83DC-212AEB851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352AA9B-EC65-4EC0-83E6-F8E4F319F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F39A-160D-4D4D-A9AC-0D72D5BA8976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D2A647C-3DE1-4FB9-8161-B63CB137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F01F97A-CA3A-419A-894D-800E32C4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1906-B425-42AA-B2A8-FBD4FD597A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94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4810A2F-7530-4B5E-9ED6-0FFC4184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F39A-160D-4D4D-A9AC-0D72D5BA8976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EE66E8E-9C56-425F-BFBC-4AB7E98D5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34D4FD7-F6E2-4966-9BA9-E4349862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1906-B425-42AA-B2A8-FBD4FD597A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34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8E0A97-3F6F-44D7-B4B3-955638A5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00080B-6DEA-4E1E-86D2-413B8A547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944129D-CED8-4DE1-AA98-DAE371A62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DB79183-A84E-4533-B082-D00FAC79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F39A-160D-4D4D-A9AC-0D72D5BA8976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633406-4A99-443D-B692-5022DD55A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9DE26AA-1F3C-441A-9860-DB7C3D377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1906-B425-42AA-B2A8-FBD4FD597A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96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796304-8E72-47EC-B2AE-BFAB96E53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9569C5A-F0C9-4377-B17B-98C63CD47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C2FB32B-6B61-4E82-9C01-051CC61A2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3AD46E4-0135-4AA3-B357-44E5D0F09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F39A-160D-4D4D-A9AC-0D72D5BA8976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2BADAEF-4118-4C5D-95C9-0D175A40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A53EAFF-6536-4F65-818C-C33A8542E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B1906-B425-42AA-B2A8-FBD4FD597A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6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7A19AA1F-C65A-4F71-8D31-8F439BA76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7FE70DC-A06B-42B8-AAD1-67B38ADEC6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D4BD206-1040-42FE-A0CB-EE2625C23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0F39A-160D-4D4D-A9AC-0D72D5BA8976}" type="datetimeFigureOut">
              <a:rPr lang="hu-HU" smtClean="0"/>
              <a:t>2020. 12. 04.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C5E07E-41E5-43E0-8831-9150D5554B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45F5D08-E26C-4912-A340-7C0382956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B1906-B425-42AA-B2A8-FBD4FD597A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904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UZM3nJ4s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pi.reformatus.hu/sites/default/files/interaktiv_tankonyvek/Hittan_7/3_maria_enek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splash.com/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gB51EVBC1s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25651055-191C-4305-98F1-0C1CC3C01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2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258A014-3772-4A46-9CCC-A5CEF55DD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hu-HU" sz="4400" dirty="0">
                <a:latin typeface="Arial" panose="020B0604020202020204" pitchFamily="34" charset="0"/>
                <a:cs typeface="Arial" panose="020B0604020202020204" pitchFamily="34" charset="0"/>
              </a:rPr>
              <a:t>Mária éneke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>
            <a:extLst>
              <a:ext uri="{FF2B5EF4-FFF2-40B4-BE49-F238E27FC236}">
                <a16:creationId xmlns:a16="http://schemas.microsoft.com/office/drawing/2014/main" id="{B6A843D5-2C3B-41CF-A7F2-84C58CF6DD3C}"/>
              </a:ext>
            </a:extLst>
          </p:cNvPr>
          <p:cNvSpPr txBox="1"/>
          <p:nvPr/>
        </p:nvSpPr>
        <p:spPr>
          <a:xfrm>
            <a:off x="8022021" y="5181600"/>
            <a:ext cx="3852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Advent</a:t>
            </a:r>
          </a:p>
        </p:txBody>
      </p:sp>
    </p:spTree>
    <p:extLst>
      <p:ext uri="{BB962C8B-B14F-4D97-AF65-F5344CB8AC3E}">
        <p14:creationId xmlns:p14="http://schemas.microsoft.com/office/powerpoint/2010/main" val="359573735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D7EABDAC-8E4E-4E23-904F-085DE1FD2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60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58592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E06369-D4D3-4737-9A42-CBA6C4F5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007" y="751438"/>
            <a:ext cx="6882938" cy="496913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pedig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ezt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mondta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Magasztalja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lelkem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Urat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ujjong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lelkem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megtartó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Istenemben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rátekintett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szolgálóleányának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megalázott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voltára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íme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mostantól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fogva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boldognak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engem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minden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nemzedék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dolgokat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velem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Hatalmas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szent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ő neve,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irgalma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megmarad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nemzedékről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nemzedékre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félőkön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Hatalmas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dolgot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cselekedett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karjával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szétszórta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szívük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szándékában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felfuvalkodottakat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Hatalmasokat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döntött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trónjukról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megalázottakat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emelt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éhezőket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látott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javakkal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bővelkedőket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küldött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üres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kézzel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Felkarolta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szolgáját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Izráelt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megemlékezzék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irgalmáról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amint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kijelentette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atyáinknak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Ábrahámnak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ő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utódjának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mindörökké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100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F572ED1-4820-4633-9C94-F19091EE7E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5"/>
          <a:stretch/>
        </p:blipFill>
        <p:spPr>
          <a:xfrm>
            <a:off x="-30055" y="-50130"/>
            <a:ext cx="1368000" cy="136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FF9E04C8-5CA4-4EF1-B215-AC835B51B8CA}"/>
              </a:ext>
            </a:extLst>
          </p:cNvPr>
          <p:cNvSpPr txBox="1"/>
          <p:nvPr/>
        </p:nvSpPr>
        <p:spPr>
          <a:xfrm>
            <a:off x="2599838" y="158591"/>
            <a:ext cx="6989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Lukács így jegyezte 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ének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ét: (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1,46-55)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328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5AC65091-236B-4B12-82C3-D843F742F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622D676-5183-4042-A33D-62FC2869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Mária énekének számtalan zeneszerző adott dallamot, melyet a zeneirodalom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Magnificat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(Magasztalja – latinul) címen ismer.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églalap 11">
            <a:extLst>
              <a:ext uri="{FF2B5EF4-FFF2-40B4-BE49-F238E27FC236}">
                <a16:creationId xmlns:a16="http://schemas.microsoft.com/office/drawing/2014/main" id="{7100A86C-C200-4C72-B6AE-022F5EECAB71}"/>
              </a:ext>
            </a:extLst>
          </p:cNvPr>
          <p:cNvSpPr/>
          <p:nvPr/>
        </p:nvSpPr>
        <p:spPr>
          <a:xfrm>
            <a:off x="5086226" y="5374592"/>
            <a:ext cx="5861178" cy="849024"/>
          </a:xfrm>
          <a:prstGeom prst="rect">
            <a:avLst/>
          </a:prstGeom>
          <a:solidFill>
            <a:srgbClr val="B0E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hu-HU" sz="4000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Kép 13">
            <a:hlinkClick r:id="rId3"/>
            <a:extLst>
              <a:ext uri="{FF2B5EF4-FFF2-40B4-BE49-F238E27FC236}">
                <a16:creationId xmlns:a16="http://schemas.microsoft.com/office/drawing/2014/main" id="{A44BEB73-7F8C-4836-A221-9F826FBE39D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911" y="5039791"/>
            <a:ext cx="1574791" cy="1609998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F0700204-A4AA-40A3-B99C-CA4E72A3CC4F}"/>
              </a:ext>
            </a:extLst>
          </p:cNvPr>
          <p:cNvSpPr txBox="1"/>
          <p:nvPr/>
        </p:nvSpPr>
        <p:spPr>
          <a:xfrm>
            <a:off x="5859199" y="5614438"/>
            <a:ext cx="451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000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EC40F62-0684-48DB-8B2E-14F7CFC0AF60}"/>
              </a:ext>
            </a:extLst>
          </p:cNvPr>
          <p:cNvSpPr txBox="1"/>
          <p:nvPr/>
        </p:nvSpPr>
        <p:spPr>
          <a:xfrm>
            <a:off x="5232251" y="2220799"/>
            <a:ext cx="6593084" cy="2677656"/>
          </a:xfrm>
          <a:prstGeom prst="rect">
            <a:avLst/>
          </a:prstGeom>
          <a:solidFill>
            <a:srgbClr val="CCFF99">
              <a:alpha val="54902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Most egy gregorián változatot hoztam meghallgatásra.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zenehallgatás közben gondolkozz a következő kérdéseken: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Miért fontos a zene, az ének az érzelmek kifejezésében?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 játszódhatott le Máriában, mikor énekelt?</a:t>
            </a:r>
          </a:p>
        </p:txBody>
      </p:sp>
      <p:pic>
        <p:nvPicPr>
          <p:cNvPr id="23" name="Kép 22">
            <a:extLst>
              <a:ext uri="{FF2B5EF4-FFF2-40B4-BE49-F238E27FC236}">
                <a16:creationId xmlns:a16="http://schemas.microsoft.com/office/drawing/2014/main" id="{BBF5417E-0DB3-4083-A1FA-0FCDCEAD88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306" y="852799"/>
            <a:ext cx="1369012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5AC65091-236B-4B12-82C3-D843F742F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622D676-5183-4042-A33D-62FC2869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Magnificat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EC40F62-0684-48DB-8B2E-14F7CFC0AF60}"/>
              </a:ext>
            </a:extLst>
          </p:cNvPr>
          <p:cNvSpPr txBox="1"/>
          <p:nvPr/>
        </p:nvSpPr>
        <p:spPr>
          <a:xfrm>
            <a:off x="5232251" y="2220799"/>
            <a:ext cx="6593084" cy="1569660"/>
          </a:xfrm>
          <a:prstGeom prst="rect">
            <a:avLst/>
          </a:prstGeom>
          <a:solidFill>
            <a:srgbClr val="CCFF99">
              <a:alpha val="54902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Beszéld meg a melletted ülővel a válaszaid!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Miért fontos a zene, az ének az érzelmek kifejezésében?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 játszódhatott le Máriában, mikor énekelt?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75EBD01D-F004-44F1-BF95-16B10A3C0A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4636" y="350693"/>
            <a:ext cx="1400164" cy="136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A21DDEA-7F5F-4948-B910-62DC08C4BD29}"/>
              </a:ext>
            </a:extLst>
          </p:cNvPr>
          <p:cNvSpPr txBox="1"/>
          <p:nvPr/>
        </p:nvSpPr>
        <p:spPr>
          <a:xfrm>
            <a:off x="5232251" y="4401879"/>
            <a:ext cx="6593084" cy="1569660"/>
          </a:xfrm>
          <a:prstGeom prst="rect">
            <a:avLst/>
          </a:prstGeom>
          <a:solidFill>
            <a:srgbClr val="CCFF99">
              <a:alpha val="54902"/>
            </a:srgb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Mit jelent szerinted magasztalni az Urat?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Milyen érzéseket tudnál kapcsolni ahhoz, mikor Mária azt mondja magáról, hogy megalázott? Mit jelenthet ez?</a:t>
            </a:r>
          </a:p>
        </p:txBody>
      </p:sp>
    </p:spTree>
    <p:extLst>
      <p:ext uri="{BB962C8B-B14F-4D97-AF65-F5344CB8AC3E}">
        <p14:creationId xmlns:p14="http://schemas.microsoft.com/office/powerpoint/2010/main" val="159102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5AC65091-236B-4B12-82C3-D843F742FE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622D676-5183-4042-A33D-62FC2869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Tudtad-e?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EC40F62-0684-48DB-8B2E-14F7CFC0AF60}"/>
              </a:ext>
            </a:extLst>
          </p:cNvPr>
          <p:cNvSpPr txBox="1"/>
          <p:nvPr/>
        </p:nvSpPr>
        <p:spPr>
          <a:xfrm>
            <a:off x="5232251" y="2220799"/>
            <a:ext cx="6593084" cy="3046988"/>
          </a:xfrm>
          <a:prstGeom prst="rect">
            <a:avLst/>
          </a:prstGeom>
          <a:solidFill>
            <a:srgbClr val="CCFF99">
              <a:alpha val="54902"/>
            </a:srgbClr>
          </a:solidFill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Olvassátok el a tankönyv 102. oldalán a názáreti bazilikáról szóló részt!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Nézzétek meg a képeket a 103. oldalon és válaszoljátok meg felette a 4. kérdést!</a:t>
            </a: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tankönyvet megtalálod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itt.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EC660A9-9DA1-4C84-B3CB-D3ADF7FA5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230" y="701387"/>
            <a:ext cx="139610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8ECE6C30-78CD-4E49-9489-EBC8B1C44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-22683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EC5504A-78F2-445A-B1AF-970C7BBA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hu-H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 azokra a kifejezésekre, melyeket Mária saját magáról mond</a:t>
            </a:r>
            <a:r>
              <a:rPr lang="hu-HU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ercs: vízszintes 9">
            <a:extLst>
              <a:ext uri="{FF2B5EF4-FFF2-40B4-BE49-F238E27FC236}">
                <a16:creationId xmlns:a16="http://schemas.microsoft.com/office/drawing/2014/main" id="{B4C20B05-C9DA-4CF3-8BE0-4183B58C1FC5}"/>
              </a:ext>
            </a:extLst>
          </p:cNvPr>
          <p:cNvSpPr/>
          <p:nvPr/>
        </p:nvSpPr>
        <p:spPr>
          <a:xfrm>
            <a:off x="7957226" y="444229"/>
            <a:ext cx="2519463" cy="540569"/>
          </a:xfrm>
          <a:prstGeom prst="horizontalScroll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kercs: vízszintes 11">
            <a:extLst>
              <a:ext uri="{FF2B5EF4-FFF2-40B4-BE49-F238E27FC236}">
                <a16:creationId xmlns:a16="http://schemas.microsoft.com/office/drawing/2014/main" id="{1F936042-0A6F-4F36-9CAE-724873E69A79}"/>
              </a:ext>
            </a:extLst>
          </p:cNvPr>
          <p:cNvSpPr/>
          <p:nvPr/>
        </p:nvSpPr>
        <p:spPr>
          <a:xfrm>
            <a:off x="4942606" y="895157"/>
            <a:ext cx="2519463" cy="540569"/>
          </a:xfrm>
          <a:prstGeom prst="horizontalScroll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ekercs: vízszintes 12">
            <a:extLst>
              <a:ext uri="{FF2B5EF4-FFF2-40B4-BE49-F238E27FC236}">
                <a16:creationId xmlns:a16="http://schemas.microsoft.com/office/drawing/2014/main" id="{356BDB81-A59A-4479-9800-228137D4EB60}"/>
              </a:ext>
            </a:extLst>
          </p:cNvPr>
          <p:cNvSpPr/>
          <p:nvPr/>
        </p:nvSpPr>
        <p:spPr>
          <a:xfrm>
            <a:off x="4989546" y="1339386"/>
            <a:ext cx="4630734" cy="540569"/>
          </a:xfrm>
          <a:prstGeom prst="horizontalScroll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kercs: vízszintes 13">
            <a:extLst>
              <a:ext uri="{FF2B5EF4-FFF2-40B4-BE49-F238E27FC236}">
                <a16:creationId xmlns:a16="http://schemas.microsoft.com/office/drawing/2014/main" id="{48457FC1-6828-4379-AD16-62E7AB2377F7}"/>
              </a:ext>
            </a:extLst>
          </p:cNvPr>
          <p:cNvSpPr/>
          <p:nvPr/>
        </p:nvSpPr>
        <p:spPr>
          <a:xfrm>
            <a:off x="5739319" y="1802346"/>
            <a:ext cx="1410511" cy="540569"/>
          </a:xfrm>
          <a:prstGeom prst="horizontalScroll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ekercs: vízszintes 4">
            <a:extLst>
              <a:ext uri="{FF2B5EF4-FFF2-40B4-BE49-F238E27FC236}">
                <a16:creationId xmlns:a16="http://schemas.microsoft.com/office/drawing/2014/main" id="{7AA52861-A2C1-4087-98BE-76EA744D03AD}"/>
              </a:ext>
            </a:extLst>
          </p:cNvPr>
          <p:cNvSpPr/>
          <p:nvPr/>
        </p:nvSpPr>
        <p:spPr>
          <a:xfrm>
            <a:off x="4965073" y="2246575"/>
            <a:ext cx="3313164" cy="540569"/>
          </a:xfrm>
          <a:prstGeom prst="horizontalScroll">
            <a:avLst/>
          </a:prstGeom>
          <a:solidFill>
            <a:srgbClr val="00B0F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62B9EC-993B-465D-B8D3-ECA00D4CD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546" y="280340"/>
            <a:ext cx="6961445" cy="6251944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Mária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mondta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Magasztalja </a:t>
            </a: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lelkem</a:t>
            </a:r>
            <a:r>
              <a:rPr lang="hu-HU" sz="2000" dirty="0"/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ujjong az én lelkem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megtartó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Istenemben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rátekintet</a:t>
            </a: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szolgálóleányának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megalázott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voltára</a:t>
            </a: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2000" dirty="0"/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íme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mostantól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fogva</a:t>
            </a: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oldogna</a:t>
            </a: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engem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nemzedék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dolgokat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velem</a:t>
            </a:r>
            <a:r>
              <a:rPr lang="hu-HU" sz="2000" dirty="0"/>
              <a:t> 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Hatalmas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ő neve,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irgalma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megmarad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nemzedékről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nemzedékre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félőkön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Hatalmas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dolgot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cselekedett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karjával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szétszórta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szívük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szándékában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felfuvalkodottakat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Hatalmasokat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döntött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trónjukról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megalázottakat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éhezőket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látott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javakkal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bővelkedőket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küldött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kézzel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Felkarolta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szolgáját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Izráelt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megemlékezzék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irgalmáról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kijelentette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atyáinknak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Ábrahámnak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ő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utódjának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mindörökké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45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8ECE6C30-78CD-4E49-9489-EBC8B1C44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-22683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EC5504A-78F2-445A-B1AF-970C7BBA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hu-HU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Kattints azokra a kifejezésekre, melyeket Mária saját magáról mond</a:t>
            </a:r>
            <a:r>
              <a:rPr lang="hu-HU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ercs: vízszintes 6">
            <a:extLst>
              <a:ext uri="{FF2B5EF4-FFF2-40B4-BE49-F238E27FC236}">
                <a16:creationId xmlns:a16="http://schemas.microsoft.com/office/drawing/2014/main" id="{DB34F02C-ED8A-4444-AF16-E30BB1E0426E}"/>
              </a:ext>
            </a:extLst>
          </p:cNvPr>
          <p:cNvSpPr/>
          <p:nvPr/>
        </p:nvSpPr>
        <p:spPr>
          <a:xfrm>
            <a:off x="4989174" y="5933360"/>
            <a:ext cx="2909686" cy="573932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Tekercs: vízszintes 11">
            <a:extLst>
              <a:ext uri="{FF2B5EF4-FFF2-40B4-BE49-F238E27FC236}">
                <a16:creationId xmlns:a16="http://schemas.microsoft.com/office/drawing/2014/main" id="{010A71E8-69C8-4979-8290-C3C13DD08F62}"/>
              </a:ext>
            </a:extLst>
          </p:cNvPr>
          <p:cNvSpPr/>
          <p:nvPr/>
        </p:nvSpPr>
        <p:spPr>
          <a:xfrm>
            <a:off x="7412477" y="846306"/>
            <a:ext cx="2645923" cy="60626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ekercs: vízszintes 12">
            <a:extLst>
              <a:ext uri="{FF2B5EF4-FFF2-40B4-BE49-F238E27FC236}">
                <a16:creationId xmlns:a16="http://schemas.microsoft.com/office/drawing/2014/main" id="{4DB207FE-D78E-4E90-BCE8-3699CEADDE7B}"/>
              </a:ext>
            </a:extLst>
          </p:cNvPr>
          <p:cNvSpPr/>
          <p:nvPr/>
        </p:nvSpPr>
        <p:spPr>
          <a:xfrm>
            <a:off x="8260043" y="2253669"/>
            <a:ext cx="3690948" cy="60626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ekercs: vízszintes 14">
            <a:extLst>
              <a:ext uri="{FF2B5EF4-FFF2-40B4-BE49-F238E27FC236}">
                <a16:creationId xmlns:a16="http://schemas.microsoft.com/office/drawing/2014/main" id="{C88BD088-C339-492C-AC3D-1FD95B9AB28C}"/>
              </a:ext>
            </a:extLst>
          </p:cNvPr>
          <p:cNvSpPr/>
          <p:nvPr/>
        </p:nvSpPr>
        <p:spPr>
          <a:xfrm>
            <a:off x="4989546" y="2736621"/>
            <a:ext cx="6961433" cy="573932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ekercs: vízszintes 15">
            <a:extLst>
              <a:ext uri="{FF2B5EF4-FFF2-40B4-BE49-F238E27FC236}">
                <a16:creationId xmlns:a16="http://schemas.microsoft.com/office/drawing/2014/main" id="{F387B927-E5A9-4D05-97AC-3D65437B4D7E}"/>
              </a:ext>
            </a:extLst>
          </p:cNvPr>
          <p:cNvSpPr/>
          <p:nvPr/>
        </p:nvSpPr>
        <p:spPr>
          <a:xfrm>
            <a:off x="4989534" y="3190113"/>
            <a:ext cx="6961433" cy="573932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ekercs: vízszintes 16">
            <a:extLst>
              <a:ext uri="{FF2B5EF4-FFF2-40B4-BE49-F238E27FC236}">
                <a16:creationId xmlns:a16="http://schemas.microsoft.com/office/drawing/2014/main" id="{DF7D703E-23C2-4CD1-A9D4-33E571B31FD6}"/>
              </a:ext>
            </a:extLst>
          </p:cNvPr>
          <p:cNvSpPr/>
          <p:nvPr/>
        </p:nvSpPr>
        <p:spPr>
          <a:xfrm>
            <a:off x="4989510" y="3630602"/>
            <a:ext cx="6961433" cy="571921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ekercs: vízszintes 17">
            <a:extLst>
              <a:ext uri="{FF2B5EF4-FFF2-40B4-BE49-F238E27FC236}">
                <a16:creationId xmlns:a16="http://schemas.microsoft.com/office/drawing/2014/main" id="{6F9054BF-79CF-4840-B11B-C25DF6926D63}"/>
              </a:ext>
            </a:extLst>
          </p:cNvPr>
          <p:cNvSpPr/>
          <p:nvPr/>
        </p:nvSpPr>
        <p:spPr>
          <a:xfrm>
            <a:off x="4989510" y="4084094"/>
            <a:ext cx="6961433" cy="556907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kercs: vízszintes 18">
            <a:extLst>
              <a:ext uri="{FF2B5EF4-FFF2-40B4-BE49-F238E27FC236}">
                <a16:creationId xmlns:a16="http://schemas.microsoft.com/office/drawing/2014/main" id="{52CF7866-D875-476E-A1B6-422F49EF6F8B}"/>
              </a:ext>
            </a:extLst>
          </p:cNvPr>
          <p:cNvSpPr/>
          <p:nvPr/>
        </p:nvSpPr>
        <p:spPr>
          <a:xfrm>
            <a:off x="4989462" y="4522572"/>
            <a:ext cx="6961433" cy="556907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Tekercs: vízszintes 13">
            <a:extLst>
              <a:ext uri="{FF2B5EF4-FFF2-40B4-BE49-F238E27FC236}">
                <a16:creationId xmlns:a16="http://schemas.microsoft.com/office/drawing/2014/main" id="{6E07AC84-A708-414A-ACDD-131AD8E66DCD}"/>
              </a:ext>
            </a:extLst>
          </p:cNvPr>
          <p:cNvSpPr/>
          <p:nvPr/>
        </p:nvSpPr>
        <p:spPr>
          <a:xfrm>
            <a:off x="4989366" y="5429556"/>
            <a:ext cx="6961433" cy="620489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kercs: vízszintes 19">
            <a:extLst>
              <a:ext uri="{FF2B5EF4-FFF2-40B4-BE49-F238E27FC236}">
                <a16:creationId xmlns:a16="http://schemas.microsoft.com/office/drawing/2014/main" id="{A54EEFE3-69BA-4F7E-B5BA-3E77DF4B7E6B}"/>
              </a:ext>
            </a:extLst>
          </p:cNvPr>
          <p:cNvSpPr/>
          <p:nvPr/>
        </p:nvSpPr>
        <p:spPr>
          <a:xfrm>
            <a:off x="4989366" y="4976064"/>
            <a:ext cx="6961433" cy="571921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462B9EC-993B-465D-B8D3-ECA00D4CD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9546" y="280340"/>
            <a:ext cx="6961445" cy="6251944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Mária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pedig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mondta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Magasztalja </a:t>
            </a: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lelkem</a:t>
            </a:r>
            <a:r>
              <a:rPr lang="hu-HU" sz="2000" dirty="0"/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ujjong az én lelkem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megtartó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Istenemben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rátekintet</a:t>
            </a: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szolgálóleányának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megalázott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voltára</a:t>
            </a: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2000" dirty="0"/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íme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mostantól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fogva</a:t>
            </a: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oldogna</a:t>
            </a: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engem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nemzedék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dolgokat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velem</a:t>
            </a:r>
            <a:r>
              <a:rPr lang="hu-HU" sz="2000" dirty="0"/>
              <a:t> 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Hatalmas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ő neve,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irgalma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megmarad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nemzedékről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nemzedékre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félőkön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Hatalmas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dolgot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cselekedett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karjával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szétszórta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szívük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szándékában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felfuvalkodottakat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Hatalmasokat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döntött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trónjukról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megalázottakat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emelt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éhezőket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látott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javakkal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bővelkedőket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küldött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kézzel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Felkarolta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szolgáját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Izráelt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megemlékezzék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irgalmáról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amint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kijelentette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atyáinknak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Ábrahámnak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ő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utódjának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mindörökké</a:t>
            </a: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hu-HU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62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4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CBD54239-A544-4002-913E-CAE53AEA1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1021"/>
            <a:ext cx="12191980" cy="685595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36AC02B-C58F-45BE-8B73-917E339A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Imádság</a:t>
            </a:r>
            <a:endParaRPr lang="hu-HU" sz="4000" b="1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A5175F-3559-4F61-89F7-CFD1FDA9F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Írj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mondatot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amivel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dicséred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Istent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hu-H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végére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tedd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hozzá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aranymondásunk</a:t>
            </a:r>
            <a:r>
              <a:rPr lang="hu-HU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spcAft>
                <a:spcPts val="600"/>
              </a:spcAft>
            </a:pPr>
            <a:endParaRPr lang="hu-HU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„Magasztalja </a:t>
            </a:r>
            <a:r>
              <a:rPr lang="en-US" sz="2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lelkem</a:t>
            </a: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Urat</a:t>
            </a:r>
            <a:r>
              <a:rPr lang="en-US" sz="2400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 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(Lk</a:t>
            </a:r>
            <a:r>
              <a:rPr lang="hu-HU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1,46)</a:t>
            </a:r>
          </a:p>
          <a:p>
            <a:pPr marL="0" indent="0">
              <a:buNone/>
            </a:pPr>
            <a:endParaRPr lang="hu-HU" sz="2000" dirty="0">
              <a:solidFill>
                <a:srgbClr val="FFFFFF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F7ABCAD-1350-4301-8301-439A9DCA8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7285" y="2142460"/>
            <a:ext cx="1377815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57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CBD54239-A544-4002-913E-CAE53AEA1D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1021"/>
            <a:ext cx="12191980" cy="685595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36AC02B-C58F-45BE-8B73-917E339A6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4" y="1065862"/>
            <a:ext cx="3513411" cy="4726276"/>
          </a:xfrm>
        </p:spPr>
        <p:txBody>
          <a:bodyPr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</a:t>
            </a:r>
            <a:r>
              <a:rPr lang="hu-HU" sz="4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kozzunk</a:t>
            </a:r>
            <a:r>
              <a:rPr lang="hu-HU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azért, hogy örömmel készülhessünk a karácsonyra. </a:t>
            </a:r>
            <a:br>
              <a:rPr lang="hu-HU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Adjunk hálát, hogy Isten elküldte az ő Fiát értünk </a:t>
            </a:r>
            <a:br>
              <a:rPr lang="hu-HU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7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földre. </a:t>
            </a:r>
            <a:endParaRPr lang="hu-HU" sz="2700" b="1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A5175F-3559-4F61-89F7-CFD1FDA9F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615141"/>
            <a:ext cx="5744685" cy="5594465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mennyekben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vagy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szenteltessék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neved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országod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legyen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akaratod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amint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mennyben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úgy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földön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is;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 meg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nekünk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ma,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bocsásd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vétkeinket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miképpen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 is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megbocsátunk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ellenünk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vétkezőknek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kísértésbe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szabadíts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gonosztól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tied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ország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hatalom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dicsőség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mindörökké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</a:t>
            </a: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</p:spTree>
    <p:extLst>
      <p:ext uri="{BB962C8B-B14F-4D97-AF65-F5344CB8AC3E}">
        <p14:creationId xmlns:p14="http://schemas.microsoft.com/office/powerpoint/2010/main" val="4013096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pic>
        <p:nvPicPr>
          <p:cNvPr id="4" name="Tartalom helye 3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359B3B91-9BAD-4138-A2EC-C44EB1E3F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 flipH="1">
            <a:off x="20" y="10"/>
            <a:ext cx="12191675" cy="5856331"/>
          </a:xfrm>
          <a:custGeom>
            <a:avLst/>
            <a:gdLst/>
            <a:ahLst/>
            <a:cxnLst/>
            <a:rect l="l" t="t" r="r" b="b"/>
            <a:pathLst>
              <a:path w="12191695" h="5856341">
                <a:moveTo>
                  <a:pt x="0" y="0"/>
                </a:moveTo>
                <a:lnTo>
                  <a:pt x="12191695" y="0"/>
                </a:lnTo>
                <a:lnTo>
                  <a:pt x="12191695" y="243849"/>
                </a:lnTo>
                <a:lnTo>
                  <a:pt x="12191695" y="505121"/>
                </a:lnTo>
                <a:lnTo>
                  <a:pt x="12191695" y="723207"/>
                </a:lnTo>
                <a:lnTo>
                  <a:pt x="12191695" y="755828"/>
                </a:lnTo>
                <a:lnTo>
                  <a:pt x="12191695" y="1411868"/>
                </a:lnTo>
                <a:lnTo>
                  <a:pt x="12191695" y="1421034"/>
                </a:lnTo>
                <a:lnTo>
                  <a:pt x="12191695" y="1515206"/>
                </a:lnTo>
                <a:lnTo>
                  <a:pt x="12191695" y="2636151"/>
                </a:lnTo>
                <a:lnTo>
                  <a:pt x="12191695" y="4637890"/>
                </a:lnTo>
                <a:lnTo>
                  <a:pt x="12165034" y="4654499"/>
                </a:lnTo>
                <a:cubicBezTo>
                  <a:pt x="10850144" y="5425621"/>
                  <a:pt x="8470558" y="5856341"/>
                  <a:pt x="5753358" y="5856341"/>
                </a:cubicBezTo>
                <a:cubicBezTo>
                  <a:pt x="3357905" y="5856341"/>
                  <a:pt x="2231342" y="5159120"/>
                  <a:pt x="858976" y="4449211"/>
                </a:cubicBezTo>
                <a:cubicBezTo>
                  <a:pt x="609057" y="4319934"/>
                  <a:pt x="364243" y="4191839"/>
                  <a:pt x="137598" y="4061349"/>
                </a:cubicBezTo>
                <a:lnTo>
                  <a:pt x="0" y="3977450"/>
                </a:lnTo>
                <a:lnTo>
                  <a:pt x="0" y="2636151"/>
                </a:lnTo>
                <a:lnTo>
                  <a:pt x="0" y="1421034"/>
                </a:lnTo>
                <a:lnTo>
                  <a:pt x="0" y="1411868"/>
                </a:lnTo>
                <a:lnTo>
                  <a:pt x="0" y="1283685"/>
                </a:lnTo>
                <a:lnTo>
                  <a:pt x="0" y="755828"/>
                </a:lnTo>
                <a:lnTo>
                  <a:pt x="0" y="723207"/>
                </a:lnTo>
                <a:lnTo>
                  <a:pt x="0" y="505121"/>
                </a:lnTo>
                <a:lnTo>
                  <a:pt x="0" y="24384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85F553D-483A-4D93-B429-9C12588360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03693" y="-1331662"/>
            <a:ext cx="2184309" cy="12191695"/>
          </a:xfrm>
          <a:custGeom>
            <a:avLst/>
            <a:gdLst>
              <a:gd name="connsiteX0" fmla="*/ 0 w 2184309"/>
              <a:gd name="connsiteY0" fmla="*/ 12191695 h 12191695"/>
              <a:gd name="connsiteX1" fmla="*/ 0 w 2184309"/>
              <a:gd name="connsiteY1" fmla="*/ 12191693 h 12191695"/>
              <a:gd name="connsiteX2" fmla="*/ 210774 w 2184309"/>
              <a:gd name="connsiteY2" fmla="*/ 12191693 h 12191695"/>
              <a:gd name="connsiteX3" fmla="*/ 292677 w 2184309"/>
              <a:gd name="connsiteY3" fmla="*/ 12054095 h 12191695"/>
              <a:gd name="connsiteX4" fmla="*/ 671310 w 2184309"/>
              <a:gd name="connsiteY4" fmla="*/ 11332717 h 12191695"/>
              <a:gd name="connsiteX5" fmla="*/ 2044957 w 2184309"/>
              <a:gd name="connsiteY5" fmla="*/ 6438336 h 12191695"/>
              <a:gd name="connsiteX6" fmla="*/ 871713 w 2184309"/>
              <a:gd name="connsiteY6" fmla="*/ 26659 h 12191695"/>
              <a:gd name="connsiteX7" fmla="*/ 855500 w 2184309"/>
              <a:gd name="connsiteY7" fmla="*/ 0 h 12191695"/>
              <a:gd name="connsiteX8" fmla="*/ 965858 w 2184309"/>
              <a:gd name="connsiteY8" fmla="*/ 0 h 12191695"/>
              <a:gd name="connsiteX9" fmla="*/ 982467 w 2184309"/>
              <a:gd name="connsiteY9" fmla="*/ 26661 h 12191695"/>
              <a:gd name="connsiteX10" fmla="*/ 2184309 w 2184309"/>
              <a:gd name="connsiteY10" fmla="*/ 6438338 h 12191695"/>
              <a:gd name="connsiteX11" fmla="*/ 777179 w 2184309"/>
              <a:gd name="connsiteY11" fmla="*/ 11332719 h 12191695"/>
              <a:gd name="connsiteX12" fmla="*/ 389317 w 2184309"/>
              <a:gd name="connsiteY12" fmla="*/ 12054097 h 12191695"/>
              <a:gd name="connsiteX13" fmla="*/ 305418 w 2184309"/>
              <a:gd name="connsiteY13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84309" h="12191695">
                <a:moveTo>
                  <a:pt x="0" y="12191695"/>
                </a:moveTo>
                <a:lnTo>
                  <a:pt x="0" y="12191693"/>
                </a:lnTo>
                <a:lnTo>
                  <a:pt x="210774" y="12191693"/>
                </a:lnTo>
                <a:lnTo>
                  <a:pt x="292677" y="12054095"/>
                </a:lnTo>
                <a:cubicBezTo>
                  <a:pt x="420062" y="11827450"/>
                  <a:pt x="545109" y="11582636"/>
                  <a:pt x="671310" y="11332717"/>
                </a:cubicBezTo>
                <a:cubicBezTo>
                  <a:pt x="1364326" y="9960351"/>
                  <a:pt x="2044957" y="8833788"/>
                  <a:pt x="2044957" y="6438336"/>
                </a:cubicBezTo>
                <a:cubicBezTo>
                  <a:pt x="2044957" y="3721135"/>
                  <a:pt x="1624486" y="1341549"/>
                  <a:pt x="871713" y="26659"/>
                </a:cubicBezTo>
                <a:lnTo>
                  <a:pt x="855500" y="0"/>
                </a:lnTo>
                <a:lnTo>
                  <a:pt x="965858" y="0"/>
                </a:lnTo>
                <a:lnTo>
                  <a:pt x="982467" y="26661"/>
                </a:lnTo>
                <a:cubicBezTo>
                  <a:pt x="1753589" y="1341551"/>
                  <a:pt x="2184309" y="3721137"/>
                  <a:pt x="2184309" y="6438338"/>
                </a:cubicBezTo>
                <a:cubicBezTo>
                  <a:pt x="2184309" y="8833790"/>
                  <a:pt x="1487088" y="9960353"/>
                  <a:pt x="777179" y="11332719"/>
                </a:cubicBezTo>
                <a:cubicBezTo>
                  <a:pt x="647902" y="11582638"/>
                  <a:pt x="519807" y="11827452"/>
                  <a:pt x="389317" y="12054097"/>
                </a:cubicBezTo>
                <a:lnTo>
                  <a:pt x="305418" y="1219169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B1626B1-BAC7-4893-A5AC-6205976851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6277" y="-846352"/>
            <a:ext cx="1899138" cy="12191695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64E9910-51FE-45BF-973D-9D2401FD3C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43758" y="-1008999"/>
            <a:ext cx="1904176" cy="12191695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62470F9D-4E0E-4999-BF83-5D93D3568CCC}"/>
              </a:ext>
            </a:extLst>
          </p:cNvPr>
          <p:cNvSpPr/>
          <p:nvPr/>
        </p:nvSpPr>
        <p:spPr>
          <a:xfrm>
            <a:off x="-308" y="6129506"/>
            <a:ext cx="6724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A PPT-ben felhasznált képek a 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www.unsplash.com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 internetes oldalon találhatóak és ingyenesen letölthetők!</a:t>
            </a:r>
            <a:endParaRPr lang="hu-HU" sz="105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16414F51-3AE4-4826-AAD2-1C8220185D49}"/>
              </a:ext>
            </a:extLst>
          </p:cNvPr>
          <p:cNvSpPr txBox="1"/>
          <p:nvPr/>
        </p:nvSpPr>
        <p:spPr>
          <a:xfrm>
            <a:off x="5701669" y="274214"/>
            <a:ext cx="568050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4400" cap="all" dirty="0">
                <a:latin typeface="Arial" panose="020B0604020202020204" pitchFamily="34" charset="0"/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276373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06E257-3711-4979-B320-37D46676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A5C97F6-8C23-4099-9E14-200C1C1B9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61D56FA8-2E78-491E-A972-34B3F4B10C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B792CF5-15B9-4C87-99AA-F0531381B594}"/>
              </a:ext>
            </a:extLst>
          </p:cNvPr>
          <p:cNvSpPr txBox="1"/>
          <p:nvPr/>
        </p:nvSpPr>
        <p:spPr>
          <a:xfrm>
            <a:off x="2260600" y="365125"/>
            <a:ext cx="909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Isten hozott!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88D20D3-B183-40A8-A2EC-6A0F97D87957}"/>
              </a:ext>
            </a:extLst>
          </p:cNvPr>
          <p:cNvSpPr txBox="1"/>
          <p:nvPr/>
        </p:nvSpPr>
        <p:spPr>
          <a:xfrm>
            <a:off x="4473633" y="2712774"/>
            <a:ext cx="7419109" cy="3347840"/>
          </a:xfrm>
          <a:prstGeom prst="rect">
            <a:avLst/>
          </a:prstGeom>
          <a:solidFill>
            <a:srgbClr val="CCFF99">
              <a:alpha val="54902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szükséged lesz a következőkre: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Laptop, okostelefon vagy tablet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Hangszóró vagy fülhallgató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Üres lap vagy a füzeted és ceruza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te lelkes hozzáállásod</a:t>
            </a:r>
          </a:p>
        </p:txBody>
      </p:sp>
    </p:spTree>
    <p:extLst>
      <p:ext uri="{BB962C8B-B14F-4D97-AF65-F5344CB8AC3E}">
        <p14:creationId xmlns:p14="http://schemas.microsoft.com/office/powerpoint/2010/main" val="105735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7C26067F-E968-4C62-85E7-8BDD08A9C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10"/>
            <a:ext cx="12192001" cy="4666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ECD2102-9B87-4882-B304-81027D4CB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Imádkozzunk</a:t>
            </a:r>
            <a:r>
              <a:rPr lang="hu-HU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2200" b="1" cap="all" dirty="0">
                <a:solidFill>
                  <a:srgbClr val="000000"/>
                </a:solidFill>
              </a:rPr>
              <a:t/>
            </a:r>
            <a:br>
              <a:rPr lang="en-US" sz="2200" b="1" cap="all" dirty="0">
                <a:solidFill>
                  <a:srgbClr val="000000"/>
                </a:solidFill>
              </a:rPr>
            </a:b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2CF5AA9-020D-4C5D-AADA-977828A92212}"/>
              </a:ext>
            </a:extLst>
          </p:cNvPr>
          <p:cNvSpPr txBox="1"/>
          <p:nvPr/>
        </p:nvSpPr>
        <p:spPr>
          <a:xfrm>
            <a:off x="6478049" y="4551033"/>
            <a:ext cx="4926411" cy="150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hu-H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zért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órán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tudjuk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érteni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üzenetet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amit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személyesen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nekünk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szán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E7F7948C-D8A8-40E3-BA24-AA315E7C1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6" y="5288264"/>
            <a:ext cx="1391187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9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4241E076-F37F-4C7B-AC58-9CAF2DB62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991F235-482B-42F3-84EF-3D2C2F0A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jut </a:t>
            </a:r>
            <a:r>
              <a:rPr lang="en-US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eszedbe</a:t>
            </a: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következő</a:t>
            </a: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képekről</a:t>
            </a: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Tartalom helye 32" descr="A képen gyümölcs, étel, alma látható&#10;&#10;Automatikusan generált leírás">
            <a:extLst>
              <a:ext uri="{FF2B5EF4-FFF2-40B4-BE49-F238E27FC236}">
                <a16:creationId xmlns:a16="http://schemas.microsoft.com/office/drawing/2014/main" id="{5B11BB12-B442-4579-BC4A-88544DD1C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185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5" name="Kép 4" descr="A képen férfi, sötét, viselés, tartás látható&#10;&#10;Automatikusan generált leírás">
            <a:extLst>
              <a:ext uri="{FF2B5EF4-FFF2-40B4-BE49-F238E27FC236}">
                <a16:creationId xmlns:a16="http://schemas.microsoft.com/office/drawing/2014/main" id="{C7D58AA1-3E6B-4FFE-BD23-0E7B1A5BC5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7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ép 9" descr="A képen objektum, gyertya, meggyújt, asztal látható&#10;&#10;Automatikusan generált leírás">
            <a:extLst>
              <a:ext uri="{FF2B5EF4-FFF2-40B4-BE49-F238E27FC236}">
                <a16:creationId xmlns:a16="http://schemas.microsoft.com/office/drawing/2014/main" id="{F5773F22-6196-4CB5-BCCF-2EB328B64E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Kép 18" descr="A képen személy, férfi, állás, tűz látható&#10;&#10;Automatikusan generált leírás">
            <a:extLst>
              <a:ext uri="{FF2B5EF4-FFF2-40B4-BE49-F238E27FC236}">
                <a16:creationId xmlns:a16="http://schemas.microsoft.com/office/drawing/2014/main" id="{6E792798-4C94-474F-96A9-C5893D5200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 descr="A képen váza, ülő, virág, asztal látható&#10;&#10;Automatikusan generált leírás">
            <a:extLst>
              <a:ext uri="{FF2B5EF4-FFF2-40B4-BE49-F238E27FC236}">
                <a16:creationId xmlns:a16="http://schemas.microsoft.com/office/drawing/2014/main" id="{D0E7230D-C07A-48D7-B232-F40E642455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3" b="3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1340A610-34F2-403D-B1E8-C0ED125FDF13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-11438" y="9"/>
            <a:ext cx="1316536" cy="136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81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4241E076-F37F-4C7B-AC58-9CAF2DB624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991F235-482B-42F3-84EF-3D2C2F0A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hu-HU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 kedvenced a karácsonyi készülődésben?</a:t>
            </a:r>
            <a:br>
              <a:rPr lang="hu-HU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Beszélgessetek róla!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Tartalom helye 32" descr="A képen gyümölcs, étel, alma látható&#10;&#10;Automatikusan generált leírás">
            <a:extLst>
              <a:ext uri="{FF2B5EF4-FFF2-40B4-BE49-F238E27FC236}">
                <a16:creationId xmlns:a16="http://schemas.microsoft.com/office/drawing/2014/main" id="{5B11BB12-B442-4579-BC4A-88544DD1C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185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5" name="Kép 4" descr="A képen férfi, sötét, viselés, tartás látható&#10;&#10;Automatikusan generált leírás">
            <a:extLst>
              <a:ext uri="{FF2B5EF4-FFF2-40B4-BE49-F238E27FC236}">
                <a16:creationId xmlns:a16="http://schemas.microsoft.com/office/drawing/2014/main" id="{C7D58AA1-3E6B-4FFE-BD23-0E7B1A5BC5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7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ép 9" descr="A képen objektum, gyertya, meggyújt, asztal látható&#10;&#10;Automatikusan generált leírás">
            <a:extLst>
              <a:ext uri="{FF2B5EF4-FFF2-40B4-BE49-F238E27FC236}">
                <a16:creationId xmlns:a16="http://schemas.microsoft.com/office/drawing/2014/main" id="{F5773F22-6196-4CB5-BCCF-2EB328B64E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Kép 18" descr="A képen személy, férfi, állás, tűz látható&#10;&#10;Automatikusan generált leírás">
            <a:extLst>
              <a:ext uri="{FF2B5EF4-FFF2-40B4-BE49-F238E27FC236}">
                <a16:creationId xmlns:a16="http://schemas.microsoft.com/office/drawing/2014/main" id="{6E792798-4C94-474F-96A9-C5893D5200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" b="3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 descr="A képen váza, ülő, virág, asztal látható&#10;&#10;Automatikusan generált leírás">
            <a:extLst>
              <a:ext uri="{FF2B5EF4-FFF2-40B4-BE49-F238E27FC236}">
                <a16:creationId xmlns:a16="http://schemas.microsoft.com/office/drawing/2014/main" id="{D0E7230D-C07A-48D7-B232-F40E6424556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3" b="3"/>
          <a:stretch/>
        </p:blipFill>
        <p:spPr>
          <a:xfrm>
            <a:off x="9363238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62C8E512-D48F-4671-BC4C-90E679A3B0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389081" cy="136800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D3519BF9-1DCE-4EC7-B1D6-2BC303B6D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" y="1355135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15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Kép 46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4E4584C7-22DF-4A7A-BF93-1E465497D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1021"/>
            <a:ext cx="12191980" cy="685595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991F235-482B-42F3-84EF-3D2C2F0A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41" y="417666"/>
            <a:ext cx="5734174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u-HU" sz="4100" dirty="0">
                <a:latin typeface="Arial" panose="020B0604020202020204" pitchFamily="34" charset="0"/>
                <a:cs typeface="Arial" panose="020B0604020202020204" pitchFamily="34" charset="0"/>
              </a:rPr>
              <a:t>Énekeljünk felidézve a karácsonyi hangulatot!</a:t>
            </a:r>
            <a:endParaRPr lang="en-US" sz="41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D76EDEF5-3AB6-4B2C-9A71-90F7F2F9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822" y="1577535"/>
            <a:ext cx="4558309" cy="44271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hu-HU" sz="1800" dirty="0">
                <a:latin typeface="Arial" panose="020B0604020202020204" pitchFamily="34" charset="0"/>
                <a:cs typeface="Arial" panose="020B0604020202020204" pitchFamily="34" charset="0"/>
              </a:rPr>
              <a:t>Pintér Béla: Lásd meg a Csodát!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217" y="267240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ép 9" descr="A képen objektum, gyertya, meggyújt, asztal látható&#10;&#10;Automatikusan generált leírás">
            <a:extLst>
              <a:ext uri="{FF2B5EF4-FFF2-40B4-BE49-F238E27FC236}">
                <a16:creationId xmlns:a16="http://schemas.microsoft.com/office/drawing/2014/main" id="{F5773F22-6196-4CB5-BCCF-2EB328B64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5809" y="283700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33" name="Tartalom helye 32" descr="A képen gyümölcs, étel, alma látható&#10;&#10;Automatikusan generált leírás">
            <a:extLst>
              <a:ext uri="{FF2B5EF4-FFF2-40B4-BE49-F238E27FC236}">
                <a16:creationId xmlns:a16="http://schemas.microsoft.com/office/drawing/2014/main" id="{5B11BB12-B442-4579-BC4A-88544DD1C1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4BFC77B5-F38E-4A7D-80BD-C3A10B7177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4334" y="4032250"/>
            <a:ext cx="3227666" cy="2825750"/>
          </a:xfrm>
          <a:custGeom>
            <a:avLst/>
            <a:gdLst>
              <a:gd name="connsiteX0" fmla="*/ 1888600 w 3227666"/>
              <a:gd name="connsiteY0" fmla="*/ 0 h 2825750"/>
              <a:gd name="connsiteX1" fmla="*/ 3224042 w 3227666"/>
              <a:gd name="connsiteY1" fmla="*/ 553158 h 2825750"/>
              <a:gd name="connsiteX2" fmla="*/ 3227666 w 3227666"/>
              <a:gd name="connsiteY2" fmla="*/ 557146 h 2825750"/>
              <a:gd name="connsiteX3" fmla="*/ 3227666 w 3227666"/>
              <a:gd name="connsiteY3" fmla="*/ 2825750 h 2825750"/>
              <a:gd name="connsiteX4" fmla="*/ 250380 w 3227666"/>
              <a:gd name="connsiteY4" fmla="*/ 2825750 h 2825750"/>
              <a:gd name="connsiteX5" fmla="*/ 227944 w 3227666"/>
              <a:gd name="connsiteY5" fmla="*/ 2788819 h 2825750"/>
              <a:gd name="connsiteX6" fmla="*/ 0 w 3227666"/>
              <a:gd name="connsiteY6" fmla="*/ 1888600 h 2825750"/>
              <a:gd name="connsiteX7" fmla="*/ 1888600 w 3227666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666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227666" y="557146"/>
                </a:lnTo>
                <a:lnTo>
                  <a:pt x="3227666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ép 3" descr="A képen váza, ülő, virág, asztal látható&#10;&#10;Automatikusan generált leírás">
            <a:extLst>
              <a:ext uri="{FF2B5EF4-FFF2-40B4-BE49-F238E27FC236}">
                <a16:creationId xmlns:a16="http://schemas.microsoft.com/office/drawing/2014/main" id="{C5E80FA6-6E51-476D-8CA7-291858DB04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9290" y="4197216"/>
            <a:ext cx="3062710" cy="2660795"/>
          </a:xfrm>
          <a:custGeom>
            <a:avLst/>
            <a:gdLst/>
            <a:ahLst/>
            <a:cxnLst/>
            <a:rect l="l" t="t" r="r" b="b"/>
            <a:pathLst>
              <a:path w="3062710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062710" y="639308"/>
                </a:lnTo>
                <a:lnTo>
                  <a:pt x="3062710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24" name="Téglalap 23">
            <a:extLst>
              <a:ext uri="{FF2B5EF4-FFF2-40B4-BE49-F238E27FC236}">
                <a16:creationId xmlns:a16="http://schemas.microsoft.com/office/drawing/2014/main" id="{16B939FC-8828-46C4-B6C6-4C8DD820D3E7}"/>
              </a:ext>
            </a:extLst>
          </p:cNvPr>
          <p:cNvSpPr/>
          <p:nvPr/>
        </p:nvSpPr>
        <p:spPr>
          <a:xfrm>
            <a:off x="154108" y="5536847"/>
            <a:ext cx="5861178" cy="849024"/>
          </a:xfrm>
          <a:prstGeom prst="rect">
            <a:avLst/>
          </a:prstGeom>
          <a:solidFill>
            <a:srgbClr val="B0E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hu-HU" sz="4000" b="1" cap="all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zövegdoboz 24">
            <a:extLst>
              <a:ext uri="{FF2B5EF4-FFF2-40B4-BE49-F238E27FC236}">
                <a16:creationId xmlns:a16="http://schemas.microsoft.com/office/drawing/2014/main" id="{24E50FFD-F962-47C9-A0CC-91807C5B9F5C}"/>
              </a:ext>
            </a:extLst>
          </p:cNvPr>
          <p:cNvSpPr txBox="1"/>
          <p:nvPr/>
        </p:nvSpPr>
        <p:spPr>
          <a:xfrm>
            <a:off x="466585" y="5776693"/>
            <a:ext cx="451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zene elindításához kattints</a:t>
            </a:r>
            <a:endParaRPr lang="hu-HU" sz="4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Kép 25">
            <a:hlinkClick r:id="rId6"/>
            <a:extLst>
              <a:ext uri="{FF2B5EF4-FFF2-40B4-BE49-F238E27FC236}">
                <a16:creationId xmlns:a16="http://schemas.microsoft.com/office/drawing/2014/main" id="{A765904E-B90A-420A-8B50-8C31B364312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583" y="5105897"/>
            <a:ext cx="1574791" cy="1609998"/>
          </a:xfrm>
          <a:prstGeom prst="rect">
            <a:avLst/>
          </a:prstGeom>
        </p:spPr>
      </p:pic>
      <p:sp>
        <p:nvSpPr>
          <p:cNvPr id="27" name="Tartalom helye 2">
            <a:extLst>
              <a:ext uri="{FF2B5EF4-FFF2-40B4-BE49-F238E27FC236}">
                <a16:creationId xmlns:a16="http://schemas.microsoft.com/office/drawing/2014/main" id="{E27AE628-C49A-4BE6-ABE4-ABDC42F118B9}"/>
              </a:ext>
            </a:extLst>
          </p:cNvPr>
          <p:cNvSpPr txBox="1">
            <a:spLocks/>
          </p:cNvSpPr>
          <p:nvPr/>
        </p:nvSpPr>
        <p:spPr>
          <a:xfrm>
            <a:off x="6020976" y="330316"/>
            <a:ext cx="6072963" cy="6166884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szó, egy hang, egy dal, s egy égi üzenet: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Megnyílt a Menny, lejött a Szeretet.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Úgy várta már a jövetelét a nagy világ.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íz, mely ismerős, s egy illat, ami száll.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hó esik, a szívem kalapál,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itt a perc, mit annyira vártunk már.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Karácsony éjjel fényben úszik a város.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csak, valahogy senki se álmos.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Várjuk a csodát, ma éjjel várjuk a csodát.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u-HU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ünnep fénye betölti a szívünk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Reménnyel, mert Ő eljött értünk.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hu-H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Lásd meg a Csodát, ma éjjel lásd meg a Csodát! </a:t>
            </a:r>
          </a:p>
        </p:txBody>
      </p:sp>
      <p:pic>
        <p:nvPicPr>
          <p:cNvPr id="28" name="Kép 27">
            <a:extLst>
              <a:ext uri="{FF2B5EF4-FFF2-40B4-BE49-F238E27FC236}">
                <a16:creationId xmlns:a16="http://schemas.microsoft.com/office/drawing/2014/main" id="{9131BC25-12DE-49A4-A495-AB0CF80AED1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4029" y="2729758"/>
            <a:ext cx="137991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535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 build="p"/>
      <p:bldP spid="24" grpId="0" animBg="1"/>
      <p:bldP spid="25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Kép 46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4E4584C7-22DF-4A7A-BF93-1E465497D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1021"/>
            <a:ext cx="12191980" cy="685595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991F235-482B-42F3-84EF-3D2C2F0A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078" y="143919"/>
            <a:ext cx="6989954" cy="22209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Itt a december, m</a:t>
            </a:r>
            <a:r>
              <a:rPr lang="hu-HU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ár sok házra kikerült a karácsonyi fény, talán már ti is karácsonyi zenéket hallgattok. Elkezdődöt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 az adventi időszak.</a:t>
            </a:r>
            <a:endParaRPr lang="en-US" sz="2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D76EDEF5-3AB6-4B2C-9A71-90F7F2F9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078" y="2144684"/>
            <a:ext cx="5298913" cy="4438996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advent elnevezés az </a:t>
            </a:r>
            <a:r>
              <a:rPr lang="hu-HU" sz="2400" dirty="0" err="1">
                <a:latin typeface="Arial" panose="020B0604020202020204" pitchFamily="34" charset="0"/>
                <a:cs typeface="Arial" panose="020B0604020202020204" pitchFamily="34" charset="0"/>
              </a:rPr>
              <a:t>Adventus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Domini latin kifejezésből ered, aminek jelentése: az Úr eljövetele. Karácsony ünnepét megelőző négy vasárnapot nevezzük advent időszakának. Ebben az időszakban Jézus Krisztus eljövetelének ünnepére készülünk.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217" y="267240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Kép 18" descr="A képen személy, férfi, állás, tűz látható&#10;&#10;Automatikusan generált leírás">
            <a:extLst>
              <a:ext uri="{FF2B5EF4-FFF2-40B4-BE49-F238E27FC236}">
                <a16:creationId xmlns:a16="http://schemas.microsoft.com/office/drawing/2014/main" id="{6E792798-4C94-474F-96A9-C5893D5200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925809" y="283700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33" name="Tartalom helye 32" descr="A képen gyümölcs, étel, alma látható&#10;&#10;Automatikusan generált leírás">
            <a:extLst>
              <a:ext uri="{FF2B5EF4-FFF2-40B4-BE49-F238E27FC236}">
                <a16:creationId xmlns:a16="http://schemas.microsoft.com/office/drawing/2014/main" id="{5B11BB12-B442-4579-BC4A-88544DD1C1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BFC77B5-F38E-4A7D-80BD-C3A10B7177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4334" y="4032250"/>
            <a:ext cx="3227666" cy="2825750"/>
          </a:xfrm>
          <a:custGeom>
            <a:avLst/>
            <a:gdLst>
              <a:gd name="connsiteX0" fmla="*/ 1888600 w 3227666"/>
              <a:gd name="connsiteY0" fmla="*/ 0 h 2825750"/>
              <a:gd name="connsiteX1" fmla="*/ 3224042 w 3227666"/>
              <a:gd name="connsiteY1" fmla="*/ 553158 h 2825750"/>
              <a:gd name="connsiteX2" fmla="*/ 3227666 w 3227666"/>
              <a:gd name="connsiteY2" fmla="*/ 557146 h 2825750"/>
              <a:gd name="connsiteX3" fmla="*/ 3227666 w 3227666"/>
              <a:gd name="connsiteY3" fmla="*/ 2825750 h 2825750"/>
              <a:gd name="connsiteX4" fmla="*/ 250380 w 3227666"/>
              <a:gd name="connsiteY4" fmla="*/ 2825750 h 2825750"/>
              <a:gd name="connsiteX5" fmla="*/ 227944 w 3227666"/>
              <a:gd name="connsiteY5" fmla="*/ 2788819 h 2825750"/>
              <a:gd name="connsiteX6" fmla="*/ 0 w 3227666"/>
              <a:gd name="connsiteY6" fmla="*/ 1888600 h 2825750"/>
              <a:gd name="connsiteX7" fmla="*/ 1888600 w 3227666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666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227666" y="557146"/>
                </a:lnTo>
                <a:lnTo>
                  <a:pt x="3227666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ép 9" descr="A képen objektum, gyertya, meggyújt, asztal látható&#10;&#10;Automatikusan generált leírás">
            <a:extLst>
              <a:ext uri="{FF2B5EF4-FFF2-40B4-BE49-F238E27FC236}">
                <a16:creationId xmlns:a16="http://schemas.microsoft.com/office/drawing/2014/main" id="{F5773F22-6196-4CB5-BCCF-2EB328B64E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9129290" y="4197216"/>
            <a:ext cx="3062710" cy="2660795"/>
          </a:xfrm>
          <a:custGeom>
            <a:avLst/>
            <a:gdLst/>
            <a:ahLst/>
            <a:cxnLst/>
            <a:rect l="l" t="t" r="r" b="b"/>
            <a:pathLst>
              <a:path w="3062710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062710" y="639308"/>
                </a:lnTo>
                <a:lnTo>
                  <a:pt x="3062710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22222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Kép 46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4E4584C7-22DF-4A7A-BF93-1E465497D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1021"/>
            <a:ext cx="12191980" cy="6855958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991F235-482B-42F3-84EF-3D2C2F0A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462" y="331196"/>
            <a:ext cx="6545354" cy="245805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négy vasárnap jelképe az adventi koszorú. A két világháború között terjedt el a német Evangéliumi Ifjúsági Mozgalom kezdeményezésére.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D76EDEF5-3AB6-4B2C-9A71-90F7F2F90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63" y="3119424"/>
            <a:ext cx="5298913" cy="2011038"/>
          </a:xfrm>
        </p:spPr>
        <p:txBody>
          <a:bodyPr anchor="t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Írd le, te mit vársz a legjobban idén karácsonykor!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1217" y="2672409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Kép 18" descr="A képen személy, férfi, állás, tűz látható&#10;&#10;Automatikusan generált leírás">
            <a:extLst>
              <a:ext uri="{FF2B5EF4-FFF2-40B4-BE49-F238E27FC236}">
                <a16:creationId xmlns:a16="http://schemas.microsoft.com/office/drawing/2014/main" id="{6E792798-4C94-474F-96A9-C5893D5200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925809" y="2837001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33" name="Tartalom helye 32" descr="A képen gyümölcs, étel, alma látható&#10;&#10;Automatikusan generált leírás">
            <a:extLst>
              <a:ext uri="{FF2B5EF4-FFF2-40B4-BE49-F238E27FC236}">
                <a16:creationId xmlns:a16="http://schemas.microsoft.com/office/drawing/2014/main" id="{5B11BB12-B442-4579-BC4A-88544DD1C1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BFC77B5-F38E-4A7D-80BD-C3A10B7177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4334" y="4032250"/>
            <a:ext cx="3227666" cy="2825750"/>
          </a:xfrm>
          <a:custGeom>
            <a:avLst/>
            <a:gdLst>
              <a:gd name="connsiteX0" fmla="*/ 1888600 w 3227666"/>
              <a:gd name="connsiteY0" fmla="*/ 0 h 2825750"/>
              <a:gd name="connsiteX1" fmla="*/ 3224042 w 3227666"/>
              <a:gd name="connsiteY1" fmla="*/ 553158 h 2825750"/>
              <a:gd name="connsiteX2" fmla="*/ 3227666 w 3227666"/>
              <a:gd name="connsiteY2" fmla="*/ 557146 h 2825750"/>
              <a:gd name="connsiteX3" fmla="*/ 3227666 w 3227666"/>
              <a:gd name="connsiteY3" fmla="*/ 2825750 h 2825750"/>
              <a:gd name="connsiteX4" fmla="*/ 250380 w 3227666"/>
              <a:gd name="connsiteY4" fmla="*/ 2825750 h 2825750"/>
              <a:gd name="connsiteX5" fmla="*/ 227944 w 3227666"/>
              <a:gd name="connsiteY5" fmla="*/ 2788819 h 2825750"/>
              <a:gd name="connsiteX6" fmla="*/ 0 w 3227666"/>
              <a:gd name="connsiteY6" fmla="*/ 1888600 h 2825750"/>
              <a:gd name="connsiteX7" fmla="*/ 1888600 w 3227666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666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227666" y="557146"/>
                </a:lnTo>
                <a:lnTo>
                  <a:pt x="3227666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ép 9" descr="A képen objektum, gyertya, meggyújt, asztal látható&#10;&#10;Automatikusan generált leírás">
            <a:extLst>
              <a:ext uri="{FF2B5EF4-FFF2-40B4-BE49-F238E27FC236}">
                <a16:creationId xmlns:a16="http://schemas.microsoft.com/office/drawing/2014/main" id="{F5773F22-6196-4CB5-BCCF-2EB328B64E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9129290" y="4197216"/>
            <a:ext cx="3062710" cy="2660795"/>
          </a:xfrm>
          <a:custGeom>
            <a:avLst/>
            <a:gdLst/>
            <a:ahLst/>
            <a:cxnLst/>
            <a:rect l="l" t="t" r="r" b="b"/>
            <a:pathLst>
              <a:path w="3062710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062710" y="639308"/>
                </a:lnTo>
                <a:lnTo>
                  <a:pt x="3062710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D468C3C5-C9FB-4F31-99F7-C3E5DC4EA08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1216" y="3698047"/>
            <a:ext cx="1376365" cy="136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B095A518-3975-450C-861B-3B148F584205}"/>
              </a:ext>
            </a:extLst>
          </p:cNvPr>
          <p:cNvSpPr txBox="1"/>
          <p:nvPr/>
        </p:nvSpPr>
        <p:spPr>
          <a:xfrm>
            <a:off x="496163" y="5295014"/>
            <a:ext cx="4756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Mai történetünk főhőse is nagyon várta már az Úr megjelenését. </a:t>
            </a:r>
          </a:p>
        </p:txBody>
      </p:sp>
    </p:spTree>
    <p:extLst>
      <p:ext uri="{BB962C8B-B14F-4D97-AF65-F5344CB8AC3E}">
        <p14:creationId xmlns:p14="http://schemas.microsoft.com/office/powerpoint/2010/main" val="973973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D47766EE-4192-4B2D-A5A0-F60F9A5F74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artalom helye 3" descr="A képen fű, kültéri, férfi, mező látható&#10;&#10;Automatikusan generált leírás">
            <a:extLst>
              <a:ext uri="{FF2B5EF4-FFF2-40B4-BE49-F238E27FC236}">
                <a16:creationId xmlns:a16="http://schemas.microsoft.com/office/drawing/2014/main" id="{D7EABDAC-8E4E-4E23-904F-085DE1FD2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0" y="10"/>
            <a:ext cx="12191980" cy="6857990"/>
          </a:xfrm>
          <a:prstGeom prst="rect">
            <a:avLst/>
          </a:prstGeom>
        </p:spPr>
      </p:pic>
      <p:sp>
        <p:nvSpPr>
          <p:cNvPr id="60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58592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E06369-D4D3-4737-9A42-CBA6C4F5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949" y="2222269"/>
            <a:ext cx="5541054" cy="268854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Miután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meglátogatta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angyal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Máriát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elment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meglátogatni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rokonát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Erzsébetet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szintén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gyermeket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várt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Keresztelő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Jánost.Ez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látogatás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erősítette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meg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Máriát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abban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születendő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gyermeke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Isten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Erzsébet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prófétai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kijelentést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arról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hogy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áldott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áldott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gyermek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akit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szíve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alatt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hord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Mária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ő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kijelentésére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énekelni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kezdett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amit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Lukács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jegyzett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73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649</Words>
  <Application>Microsoft Office PowerPoint</Application>
  <PresentationFormat>Szélesvásznú</PresentationFormat>
  <Paragraphs>71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Meiryo</vt:lpstr>
      <vt:lpstr>Office-téma</vt:lpstr>
      <vt:lpstr>Mária éneke</vt:lpstr>
      <vt:lpstr>PowerPoint-bemutató</vt:lpstr>
      <vt:lpstr>Imádkozzunk! </vt:lpstr>
      <vt:lpstr>Mi jut eszedbe a következő képekről?</vt:lpstr>
      <vt:lpstr>Mi a kedvenced a karácsonyi készülődésben? Beszélgessetek róla!</vt:lpstr>
      <vt:lpstr>Énekeljünk felidézve a karácsonyi hangulatot!</vt:lpstr>
      <vt:lpstr>Itt a december, már sok házra kikerült a karácsonyi fény, talán már ti is karácsonyi zenéket hallgattok. Elkezdődött az adventi időszak.</vt:lpstr>
      <vt:lpstr>A négy vasárnap jelképe az adventi koszorú. A két világháború között terjedt el a német Evangéliumi Ifjúsági Mozgalom kezdeményezésére.  </vt:lpstr>
      <vt:lpstr>Miután meglátogatta az angyal Máriát, elment meglátogatni rokonát. Erzsébetet szintén gyermeket várt, Keresztelő Jánost.Ez a látogatás erősítette meg Máriát abban, hogy születendő gyermeke Isten Fia. Erzsébet prófétai kijelentést tett arról, hogy Mária áldott, és áldott a gyermek is, akit a szíve alatt hord. Mária az ő kijelentésére énekelni kezdett, amit Lukács fel is jegyzett.</vt:lpstr>
      <vt:lpstr>Mária pedig ezt mondta: Magasztalja lelkem az Urat, és ujjong az én lelkem megtartó Istenemben, mert rátekintett szolgálóleányának megalázott voltára: és íme, mostantól fogva boldognak mond engem minden nemzedék, mert nagy dolgokat tett velem a Hatalmas, és szent az ő neve, irgalma megmarad nemzedékről nemzedékre az őt félőkön. Hatalmas dolgot cselekedett karjával, szétszórta a szívük szándékában felfuvalkodottakat. Hatalmasokat döntött le trónjukról, és megalázottakat emelt fel; éhezőket látott el javakkal, és bővelkedőket küldött el üres kézzel. Felkarolta szolgáját, Izráelt, hogy megemlékezzék irgalmáról, amint kijelentette atyáinknak, Ábrahámnak és az ő utódjának mindörökké.</vt:lpstr>
      <vt:lpstr>Mária énekének számtalan zeneszerző adott dallamot, melyet a zeneirodalom Magnificat (Magasztalja – latinul) címen ismer.</vt:lpstr>
      <vt:lpstr>Magnificat</vt:lpstr>
      <vt:lpstr>Tudtad-e?</vt:lpstr>
      <vt:lpstr>Kattints azokra a kifejezésekre, melyeket Mária saját magáról mond!</vt:lpstr>
      <vt:lpstr>Kattints azokra a kifejezésekre, melyeket Mária saját magáról mond!</vt:lpstr>
      <vt:lpstr>Imádság</vt:lpstr>
      <vt:lpstr>Imádkozzunk azért, hogy örömmel készülhessünk a karácsonyra.  Adjunk hálát, hogy Isten elküldte az ő Fiát értünk  a földre.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Mária éneke</dc:title>
  <dc:creator>Kincső Sándor</dc:creator>
  <cp:lastModifiedBy>Deminger Orsolya</cp:lastModifiedBy>
  <cp:revision>5</cp:revision>
  <dcterms:created xsi:type="dcterms:W3CDTF">2020-12-03T21:14:59Z</dcterms:created>
  <dcterms:modified xsi:type="dcterms:W3CDTF">2020-12-04T11:07:06Z</dcterms:modified>
</cp:coreProperties>
</file>