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  <p:sldMasterId id="2147483730" r:id="rId2"/>
  </p:sldMasterIdLst>
  <p:sldIdLst>
    <p:sldId id="302" r:id="rId3"/>
    <p:sldId id="334" r:id="rId4"/>
    <p:sldId id="335" r:id="rId5"/>
    <p:sldId id="304" r:id="rId6"/>
    <p:sldId id="324" r:id="rId7"/>
    <p:sldId id="326" r:id="rId8"/>
    <p:sldId id="328" r:id="rId9"/>
    <p:sldId id="327" r:id="rId10"/>
    <p:sldId id="331" r:id="rId11"/>
    <p:sldId id="329" r:id="rId12"/>
    <p:sldId id="330" r:id="rId13"/>
    <p:sldId id="332" r:id="rId14"/>
    <p:sldId id="316" r:id="rId15"/>
    <p:sldId id="333" r:id="rId1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2E51"/>
    <a:srgbClr val="F7D097"/>
    <a:srgbClr val="CAEBFB"/>
    <a:srgbClr val="F1B051"/>
    <a:srgbClr val="FDF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883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2962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4526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6682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5860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5693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7033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67890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60827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71834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6801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51876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69736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35151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71662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82469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9533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62473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76440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21199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25666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2806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0629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75298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531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6783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0280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8503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8649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7724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8041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5393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2399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2020. 03. 26.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6546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hu/resource/1059085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solidFill>
            <a:srgbClr val="CAEBFB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4800" dirty="0" smtClean="0">
                <a:solidFill>
                  <a:srgbClr val="AE2E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Készülődés a húsvétra: Miért jött el Jézus?</a:t>
            </a:r>
            <a:endParaRPr kumimoji="0" lang="hu-HU" sz="4800" b="0" i="0" u="none" strike="noStrike" kern="1200" cap="none" spc="0" normalizeH="0" baseline="0" noProof="0" dirty="0">
              <a:ln>
                <a:noFill/>
              </a:ln>
              <a:solidFill>
                <a:srgbClr val="AE2E5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Ellipszis 9"/>
          <p:cNvSpPr/>
          <p:nvPr/>
        </p:nvSpPr>
        <p:spPr>
          <a:xfrm>
            <a:off x="335746" y="1110343"/>
            <a:ext cx="2949619" cy="2885155"/>
          </a:xfrm>
          <a:prstGeom prst="ellipse">
            <a:avLst/>
          </a:prstGeom>
          <a:solidFill>
            <a:srgbClr val="F7D0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DIGITÁLIS HITTANÓRA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3698543" y="1110343"/>
            <a:ext cx="7845757" cy="5386090"/>
          </a:xfrm>
          <a:prstGeom prst="rect">
            <a:avLst/>
          </a:prstGeom>
          <a:noFill/>
          <a:ln w="47625">
            <a:gradFill>
              <a:gsLst>
                <a:gs pos="0">
                  <a:srgbClr val="AE2E51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Kedves Hittanosom!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Isten hozott! Áldás,</a:t>
            </a:r>
            <a:r>
              <a:rPr kumimoji="0" lang="hu-HU" sz="2800" b="1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békesség! </a:t>
            </a:r>
            <a:endParaRPr kumimoji="0" lang="hu-H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 digitális hittanórán </a:t>
            </a:r>
            <a:r>
              <a:rPr kumimoji="0" lang="hu-HU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szükség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lesz </a:t>
            </a:r>
            <a:r>
              <a:rPr kumimoji="0" lang="hu-HU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az alábbiakra: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Internet kapcsolat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Hangszóró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Üres lap és ceruzák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Telefon a </a:t>
            </a:r>
            <a:r>
              <a:rPr lang="hu-H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fotózáshoz</a:t>
            </a: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(szükség szerint).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hu-HU" sz="2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u-HU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Indítsd</a:t>
            </a:r>
            <a:r>
              <a:rPr lang="hu-H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 a diavetítést, mert így tudsz a linkekre rákattintani!</a:t>
            </a:r>
            <a:endParaRPr kumimoji="0" lang="hu-HU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02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50" y="179024"/>
            <a:ext cx="1835401" cy="2248366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2286000" y="1508760"/>
            <a:ext cx="8031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196850" y="380404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u-HU" dirty="0"/>
          </a:p>
        </p:txBody>
      </p:sp>
      <p:sp>
        <p:nvSpPr>
          <p:cNvPr id="6" name="Lekerekített téglalap 5"/>
          <p:cNvSpPr/>
          <p:nvPr/>
        </p:nvSpPr>
        <p:spPr>
          <a:xfrm>
            <a:off x="2468880" y="179024"/>
            <a:ext cx="5471160" cy="152785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hu-HU" sz="32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Jézus gondoskodott az </a:t>
            </a:r>
            <a:r>
              <a:rPr lang="hu-HU" sz="3200" b="1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anyjáról</a:t>
            </a:r>
            <a:endParaRPr lang="hu-HU" sz="3200" b="1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Lekerekített téglalap 6"/>
          <p:cNvSpPr/>
          <p:nvPr/>
        </p:nvSpPr>
        <p:spPr>
          <a:xfrm>
            <a:off x="853440" y="2298128"/>
            <a:ext cx="5090920" cy="4260949"/>
          </a:xfrm>
          <a:prstGeom prst="roundRect">
            <a:avLst/>
          </a:prstGeom>
          <a:gradFill flip="none" rotWithShape="1">
            <a:gsLst>
              <a:gs pos="0">
                <a:srgbClr val="FFC000"/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u-HU" sz="28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Amikor Jézus meglátta ott állni anyját, és azt a tanítványt, akit szeretett, így szólt anyjához: „</a:t>
            </a:r>
            <a:r>
              <a:rPr lang="hu-HU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Asszony</a:t>
            </a:r>
            <a:r>
              <a:rPr lang="hu-HU" sz="28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, íme, a te fiad!” Azután így szólt a tanítványhoz: „</a:t>
            </a:r>
            <a:r>
              <a:rPr lang="hu-HU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Íme</a:t>
            </a:r>
            <a:r>
              <a:rPr lang="hu-HU" sz="28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, a te anyád!”</a:t>
            </a:r>
          </a:p>
          <a:p>
            <a:pPr algn="just"/>
            <a:r>
              <a:rPr lang="hu-HU" sz="28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János evangéliuma 19,26-27</a:t>
            </a:r>
          </a:p>
        </p:txBody>
      </p:sp>
      <p:sp>
        <p:nvSpPr>
          <p:cNvPr id="8" name="Lekerekített téglalap 7"/>
          <p:cNvSpPr/>
          <p:nvPr/>
        </p:nvSpPr>
        <p:spPr>
          <a:xfrm>
            <a:off x="6380989" y="1706879"/>
            <a:ext cx="5811011" cy="4852198"/>
          </a:xfrm>
          <a:prstGeom prst="roundRect">
            <a:avLst/>
          </a:prstGeom>
          <a:gradFill flip="none" rotWithShape="1">
            <a:gsLst>
              <a:gs pos="0">
                <a:srgbClr val="00B0F0"/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endParaRPr lang="hu-HU" sz="32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6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tömegben ott állt, együttérzéssel és szomorúsággal Mária, Jézus édesanyja és János, a tanítványa is.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6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Jézus látta  a szenvedésüket. Azt is tudta, hogy Máriának támaszra lesz szüksége.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6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Ezért Jánosra bízta az édesanyját.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6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nehéz helyzeteinkben is odafigyelhetünk másokra!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hu-HU" sz="28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41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50" y="179024"/>
            <a:ext cx="1835401" cy="2248366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2286000" y="1508760"/>
            <a:ext cx="8031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196850" y="380404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u-HU" dirty="0"/>
          </a:p>
        </p:txBody>
      </p:sp>
      <p:sp>
        <p:nvSpPr>
          <p:cNvPr id="6" name="Lekerekített téglalap 5"/>
          <p:cNvSpPr/>
          <p:nvPr/>
        </p:nvSpPr>
        <p:spPr>
          <a:xfrm>
            <a:off x="2468880" y="179024"/>
            <a:ext cx="5471160" cy="152785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Jézus beszélt a szükségleteiről</a:t>
            </a:r>
          </a:p>
        </p:txBody>
      </p:sp>
      <p:sp>
        <p:nvSpPr>
          <p:cNvPr id="7" name="Lekerekített téglalap 6"/>
          <p:cNvSpPr/>
          <p:nvPr/>
        </p:nvSpPr>
        <p:spPr>
          <a:xfrm>
            <a:off x="853440" y="2298128"/>
            <a:ext cx="5090920" cy="4260949"/>
          </a:xfrm>
          <a:prstGeom prst="roundRect">
            <a:avLst/>
          </a:prstGeom>
          <a:gradFill flip="none" rotWithShape="1">
            <a:gsLst>
              <a:gs pos="0">
                <a:srgbClr val="FFC000"/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u-HU" sz="32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hu-HU" sz="32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Szomjazom</a:t>
            </a:r>
            <a:r>
              <a:rPr lang="hu-HU" sz="32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.”</a:t>
            </a:r>
            <a:endParaRPr lang="hu-HU" sz="3200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algn="just"/>
            <a:r>
              <a:rPr lang="hu-HU" sz="3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János evangéliuma 19,26</a:t>
            </a:r>
          </a:p>
        </p:txBody>
      </p:sp>
      <p:sp>
        <p:nvSpPr>
          <p:cNvPr id="8" name="Lekerekített téglalap 7"/>
          <p:cNvSpPr/>
          <p:nvPr/>
        </p:nvSpPr>
        <p:spPr>
          <a:xfrm>
            <a:off x="6127241" y="1706878"/>
            <a:ext cx="6064760" cy="4998721"/>
          </a:xfrm>
          <a:prstGeom prst="roundRect">
            <a:avLst/>
          </a:prstGeom>
          <a:gradFill flip="none" rotWithShape="1">
            <a:gsLst>
              <a:gs pos="0">
                <a:srgbClr val="00B0F0"/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hu-HU" sz="32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6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Kevés olyan alkalom van, amikor Jézus arról beszél, hogy szüksége van valamire.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6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Itt azt látjuk, kezdett kiszáradni a kereszten. Mint valóságos ember, átérezte a szomjúság kínját.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6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Nekünk is szabad a valódi szükségleteinkről beszélni. Nem túlreagálva, de elmondhatjuk azt, ami bennünk van.</a:t>
            </a:r>
          </a:p>
        </p:txBody>
      </p:sp>
    </p:spTree>
    <p:extLst>
      <p:ext uri="{BB962C8B-B14F-4D97-AF65-F5344CB8AC3E}">
        <p14:creationId xmlns:p14="http://schemas.microsoft.com/office/powerpoint/2010/main" val="153945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50" y="179024"/>
            <a:ext cx="1835401" cy="2248366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2286000" y="1508760"/>
            <a:ext cx="8031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196850" y="380404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u-HU" dirty="0"/>
          </a:p>
        </p:txBody>
      </p:sp>
      <p:sp>
        <p:nvSpPr>
          <p:cNvPr id="6" name="Lekerekített téglalap 5"/>
          <p:cNvSpPr/>
          <p:nvPr/>
        </p:nvSpPr>
        <p:spPr>
          <a:xfrm>
            <a:off x="2468880" y="179024"/>
            <a:ext cx="5471160" cy="152785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Jézus győzött. </a:t>
            </a:r>
          </a:p>
        </p:txBody>
      </p:sp>
      <p:sp>
        <p:nvSpPr>
          <p:cNvPr id="7" name="Lekerekített téglalap 6"/>
          <p:cNvSpPr/>
          <p:nvPr/>
        </p:nvSpPr>
        <p:spPr>
          <a:xfrm>
            <a:off x="853440" y="2298128"/>
            <a:ext cx="5090920" cy="4260949"/>
          </a:xfrm>
          <a:prstGeom prst="roundRect">
            <a:avLst/>
          </a:prstGeom>
          <a:gradFill flip="none" rotWithShape="1">
            <a:gsLst>
              <a:gs pos="0">
                <a:srgbClr val="FFC000"/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u-HU" sz="32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„Elvégeztetett.”</a:t>
            </a:r>
            <a:endParaRPr lang="hu-HU" sz="3200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algn="just"/>
            <a:r>
              <a:rPr lang="hu-HU" sz="3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János evangéliuma 19,30</a:t>
            </a:r>
          </a:p>
        </p:txBody>
      </p:sp>
      <p:sp>
        <p:nvSpPr>
          <p:cNvPr id="8" name="Lekerekített téglalap 7"/>
          <p:cNvSpPr/>
          <p:nvPr/>
        </p:nvSpPr>
        <p:spPr>
          <a:xfrm>
            <a:off x="6380989" y="1706879"/>
            <a:ext cx="5811011" cy="4852198"/>
          </a:xfrm>
          <a:prstGeom prst="roundRect">
            <a:avLst/>
          </a:prstGeom>
          <a:gradFill flip="none" rotWithShape="1">
            <a:gsLst>
              <a:gs pos="0">
                <a:srgbClr val="00B0F0"/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hu-HU" sz="32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utolsó szó Jézus  halála előtt a felismerés kifejezése.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Azt fejezte ki ezzel, hogy megtette, amiért jött. Kitartott és győzelmet szerzett.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Istennel járva minden helyzetben győztesek lehetünk!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hu-HU" sz="28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092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2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ekerekített téglalap 2"/>
          <p:cNvSpPr/>
          <p:nvPr/>
        </p:nvSpPr>
        <p:spPr>
          <a:xfrm>
            <a:off x="6233160" y="327660"/>
            <a:ext cx="5698672" cy="3771900"/>
          </a:xfrm>
          <a:prstGeom prst="roundRect">
            <a:avLst/>
          </a:prstGeom>
          <a:solidFill>
            <a:schemeClr val="accent1">
              <a:lumMod val="20000"/>
              <a:lumOff val="80000"/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hu-HU" sz="3200" dirty="0" smtClean="0">
                <a:solidFill>
                  <a:schemeClr val="tx1"/>
                </a:solidFill>
              </a:rPr>
              <a:t>„Abban </a:t>
            </a:r>
            <a:r>
              <a:rPr lang="hu-HU" sz="3200" dirty="0">
                <a:solidFill>
                  <a:schemeClr val="tx1"/>
                </a:solidFill>
              </a:rPr>
              <a:t>nyilvánult meg Isten irántunk való szeretete, hogy egyszülött Fiát küldte el Isten a világba, hogy éljünk őáltala</a:t>
            </a:r>
            <a:r>
              <a:rPr lang="hu-HU" sz="3200" dirty="0" smtClean="0">
                <a:solidFill>
                  <a:schemeClr val="tx1"/>
                </a:solidFill>
              </a:rPr>
              <a:t>.” </a:t>
            </a:r>
          </a:p>
          <a:p>
            <a:pPr lvl="0" algn="ctr">
              <a:defRPr/>
            </a:pPr>
            <a:r>
              <a:rPr lang="hu-HU" sz="3200" dirty="0" smtClean="0">
                <a:solidFill>
                  <a:schemeClr val="tx1"/>
                </a:solidFill>
              </a:rPr>
              <a:t>János 1. levele 4,9 </a:t>
            </a:r>
            <a:endParaRPr kumimoji="0" lang="hu-HU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/>
            </a:endParaRPr>
          </a:p>
        </p:txBody>
      </p:sp>
      <p:sp>
        <p:nvSpPr>
          <p:cNvPr id="2" name="Ellipszis 1"/>
          <p:cNvSpPr/>
          <p:nvPr/>
        </p:nvSpPr>
        <p:spPr>
          <a:xfrm>
            <a:off x="1173480" y="2744053"/>
            <a:ext cx="5623560" cy="3748187"/>
          </a:xfrm>
          <a:prstGeom prst="ellipse">
            <a:avLst/>
          </a:prstGeom>
          <a:solidFill>
            <a:schemeClr val="bg2"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 w="0"/>
                <a:solidFill>
                  <a:schemeClr val="tx1"/>
                </a:solidFill>
                <a:effectLst/>
                <a:uLnTx/>
                <a:uFillTx/>
                <a:latin typeface="Arial" panose="020B0604020202020204"/>
              </a:rPr>
              <a:t>Isten üzenete ezen a böjti héten ez a számodra!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 w="0"/>
                <a:solidFill>
                  <a:schemeClr val="tx1"/>
                </a:solidFill>
                <a:effectLst/>
                <a:uLnTx/>
                <a:uFillTx/>
                <a:latin typeface="Arial" panose="020B0604020202020204"/>
              </a:rPr>
              <a:t>Jól jegyezd meg!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2400" dirty="0" smtClean="0">
                <a:ln w="0"/>
                <a:solidFill>
                  <a:schemeClr val="tx1"/>
                </a:solidFill>
                <a:latin typeface="Arial" panose="020B0604020202020204"/>
              </a:rPr>
              <a:t>Kinek tudnád átadni ezt az üzenetet?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2400" dirty="0" smtClean="0">
                <a:ln w="0"/>
                <a:solidFill>
                  <a:schemeClr val="tx1"/>
                </a:solidFill>
                <a:latin typeface="Arial" panose="020B0604020202020204"/>
              </a:rPr>
              <a:t>Küldd el valakinek, aki fontos neked!</a:t>
            </a:r>
            <a:endParaRPr kumimoji="0" lang="hu-HU" sz="2400" b="0" i="0" u="none" strike="noStrike" kern="1200" cap="none" spc="0" normalizeH="0" baseline="0" noProof="0" dirty="0">
              <a:ln w="0"/>
              <a:solidFill>
                <a:schemeClr val="tx1"/>
              </a:solidFill>
              <a:effectLst/>
              <a:uLnTx/>
              <a:uFillTx/>
              <a:latin typeface="Arial" panose="020B0604020202020204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" y="190254"/>
            <a:ext cx="1539240" cy="15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17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11756" y="221835"/>
            <a:ext cx="2123230" cy="1834119"/>
          </a:xfrm>
          <a:prstGeom prst="rect">
            <a:avLst/>
          </a:prstGeom>
        </p:spPr>
      </p:pic>
      <p:sp>
        <p:nvSpPr>
          <p:cNvPr id="10" name="Téglalap 9"/>
          <p:cNvSpPr/>
          <p:nvPr/>
        </p:nvSpPr>
        <p:spPr>
          <a:xfrm>
            <a:off x="6096000" y="5960218"/>
            <a:ext cx="6096000" cy="707886"/>
          </a:xfrm>
          <a:prstGeom prst="rect">
            <a:avLst/>
          </a:prstGeom>
          <a:ln w="50800">
            <a:noFill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000" b="0" i="0" u="none" strike="noStrike" kern="1200" cap="none" spc="0" normalizeH="0" baseline="0" noProof="0" dirty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hu-H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Áldás</a:t>
            </a:r>
            <a:r>
              <a:rPr kumimoji="0" lang="hu-HU" sz="40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, békesség!</a:t>
            </a:r>
          </a:p>
        </p:txBody>
      </p:sp>
      <p:sp>
        <p:nvSpPr>
          <p:cNvPr id="2" name="Ellipszis 1"/>
          <p:cNvSpPr/>
          <p:nvPr/>
        </p:nvSpPr>
        <p:spPr>
          <a:xfrm>
            <a:off x="130628" y="2233022"/>
            <a:ext cx="2906486" cy="255734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1" y="2833008"/>
            <a:ext cx="3037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Kedves Hittanos!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Várunk a következő digitális hittanórára!</a:t>
            </a:r>
          </a:p>
        </p:txBody>
      </p:sp>
      <p:sp>
        <p:nvSpPr>
          <p:cNvPr id="3" name="Tekercs vízszintesen 2"/>
          <p:cNvSpPr/>
          <p:nvPr/>
        </p:nvSpPr>
        <p:spPr>
          <a:xfrm>
            <a:off x="3037114" y="114590"/>
            <a:ext cx="8997044" cy="6272561"/>
          </a:xfrm>
          <a:prstGeom prst="horizontalScroll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Miatyánk, aki a mennyekben vagy.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Szenteltessék meg a te neved, jöjjön el a te országod,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legyen meg a te akaratod, amint a mennyben úgy a földön is.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Mindennapi kenyerünket add meg nekünk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ma,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És bocsásd meg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vétkeinket,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minképpen mi is megbocsátunk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az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ellenünk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vétkezőknek.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És ne vigy minket kísértésbe, de szabadíts meg a gonosztól,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Mert Tiéd az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ország,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hatalom, és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dicsőség</a:t>
            </a:r>
            <a:r>
              <a:rPr lang="hu-HU" sz="2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mindörökké. 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					Ámen. </a:t>
            </a:r>
          </a:p>
        </p:txBody>
      </p:sp>
    </p:spTree>
    <p:extLst>
      <p:ext uri="{BB962C8B-B14F-4D97-AF65-F5344CB8AC3E}">
        <p14:creationId xmlns:p14="http://schemas.microsoft.com/office/powerpoint/2010/main" val="402641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11756" y="221835"/>
            <a:ext cx="2123230" cy="1834119"/>
          </a:xfrm>
          <a:prstGeom prst="rect">
            <a:avLst/>
          </a:prstGeom>
        </p:spPr>
      </p:pic>
      <p:sp>
        <p:nvSpPr>
          <p:cNvPr id="10" name="Téglalap 9"/>
          <p:cNvSpPr/>
          <p:nvPr/>
        </p:nvSpPr>
        <p:spPr>
          <a:xfrm>
            <a:off x="3998794" y="221835"/>
            <a:ext cx="6923964" cy="1138773"/>
          </a:xfrm>
          <a:prstGeom prst="rect">
            <a:avLst/>
          </a:prstGeom>
          <a:ln w="50800"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000" b="0" i="0" u="none" strike="noStrike" kern="1200" cap="none" spc="0" normalizeH="0" baseline="0" noProof="0" dirty="0">
                <a:ln>
                  <a:noFill/>
                </a:ln>
                <a:solidFill>
                  <a:srgbClr val="AE2E5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hu-H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Áldás</a:t>
            </a:r>
            <a:r>
              <a:rPr kumimoji="0" lang="hu-HU" sz="40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, békesség</a:t>
            </a:r>
            <a:r>
              <a:rPr kumimoji="0" lang="hu-H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2800" dirty="0" smtClean="0">
                <a:latin typeface="Arial" panose="020B0604020202020204"/>
                <a:cs typeface="Times New Roman" panose="02020603050405020304" pitchFamily="18" charset="0"/>
              </a:rPr>
              <a:t>Kezdd az órát imádsággal!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  <a:cs typeface="Times New Roman" panose="02020603050405020304" pitchFamily="18" charset="0"/>
            </a:endParaRPr>
          </a:p>
        </p:txBody>
      </p:sp>
      <p:sp>
        <p:nvSpPr>
          <p:cNvPr id="2" name="Ellipszis 1"/>
          <p:cNvSpPr/>
          <p:nvPr/>
        </p:nvSpPr>
        <p:spPr>
          <a:xfrm>
            <a:off x="130628" y="2233022"/>
            <a:ext cx="2906486" cy="255734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1" y="2833008"/>
            <a:ext cx="3037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Kedves Hittanos!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Times New Roman" panose="02020603050405020304" pitchFamily="18" charset="0"/>
              </a:rPr>
              <a:t>Isten hozott!</a:t>
            </a:r>
            <a:endParaRPr kumimoji="0" lang="hu-HU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kercs vízszintesen 2"/>
          <p:cNvSpPr/>
          <p:nvPr/>
        </p:nvSpPr>
        <p:spPr>
          <a:xfrm>
            <a:off x="2962254" y="791221"/>
            <a:ext cx="8997044" cy="6272561"/>
          </a:xfrm>
          <a:prstGeom prst="horizontalScroll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Miatyánk, aki a mennyekben vagy.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Szenteltessék meg a te neved, jöjjön el a te országod,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legyen meg a te akaratod, amint a mennyben úgy a földön is.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Mindennapi kenyerünket add meg nekünk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ma,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És bocsásd meg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vétkeinket,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minképpen mi is megbocsátunk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az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ellenünk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vétkezőknek.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És ne vigy minket kísértésbe, de szabadíts meg a gonosztól,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Mert Tiéd az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ország, </a:t>
            </a: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hatalom, és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dicsőség</a:t>
            </a:r>
            <a:r>
              <a:rPr lang="hu-HU" sz="2400" dirty="0">
                <a:solidFill>
                  <a:prstClr val="black"/>
                </a:solidFill>
                <a:latin typeface="Arial" panose="020B0604020202020204"/>
              </a:rPr>
              <a:t> </a:t>
            </a:r>
            <a:r>
              <a:rPr kumimoji="0" lang="hu-H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mindörökké. </a:t>
            </a:r>
            <a:endParaRPr kumimoji="0" lang="hu-H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					Ámen. </a:t>
            </a:r>
          </a:p>
        </p:txBody>
      </p:sp>
    </p:spTree>
    <p:extLst>
      <p:ext uri="{BB962C8B-B14F-4D97-AF65-F5344CB8AC3E}">
        <p14:creationId xmlns:p14="http://schemas.microsoft.com/office/powerpoint/2010/main" val="392919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50" y="179024"/>
            <a:ext cx="1835401" cy="2248366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2286000" y="1508760"/>
            <a:ext cx="8031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196850" y="380404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u-HU" dirty="0"/>
          </a:p>
        </p:txBody>
      </p:sp>
      <p:sp>
        <p:nvSpPr>
          <p:cNvPr id="6" name="Lekerekített téglalap 5"/>
          <p:cNvSpPr/>
          <p:nvPr/>
        </p:nvSpPr>
        <p:spPr>
          <a:xfrm>
            <a:off x="2468880" y="179024"/>
            <a:ext cx="9555480" cy="152785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Böjti </a:t>
            </a:r>
            <a:r>
              <a:rPr lang="hu-HU" sz="32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kihívás 2.</a:t>
            </a:r>
            <a:endParaRPr lang="hu-HU" sz="3200" b="1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sz="32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Figyeljünk a </a:t>
            </a:r>
            <a:r>
              <a:rPr lang="hu-HU" sz="3200" b="1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szavainkra</a:t>
            </a:r>
            <a:r>
              <a:rPr lang="hu-HU" sz="32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7" name="Lekerekített téglalap 6"/>
          <p:cNvSpPr/>
          <p:nvPr/>
        </p:nvSpPr>
        <p:spPr>
          <a:xfrm>
            <a:off x="350520" y="2427390"/>
            <a:ext cx="11673840" cy="4403985"/>
          </a:xfrm>
          <a:prstGeom prst="roundRect">
            <a:avLst/>
          </a:prstGeom>
          <a:gradFill>
            <a:gsLst>
              <a:gs pos="0">
                <a:srgbClr val="F7D097"/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hu-HU" sz="32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Kire tudsz ma odafigyelni? Istenre természetesen. </a:t>
            </a:r>
            <a:endParaRPr lang="hu-HU" sz="28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 körülötted lévők közül? Ki az, akire szánhatnál pár percet?</a:t>
            </a:r>
            <a:endParaRPr lang="hu-HU" sz="28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Kapsz egy kis segítséget az ötleteléshez!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Forgasd meg a Kereket és figyelj a napokban különösen oda a szeretteidre! </a:t>
            </a:r>
            <a:endParaRPr lang="hu-HU" sz="28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 megteheted kedves szavakkal, segítségnyújtással, hallgatással… Ugye neked is vannak jó gondolataid? </a:t>
            </a: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 </a:t>
            </a:r>
            <a:endParaRPr lang="hu-HU" sz="28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49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F7D097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ép 10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76139" y="591875"/>
            <a:ext cx="2070821" cy="1885337"/>
          </a:xfrm>
          <a:prstGeom prst="rect">
            <a:avLst/>
          </a:prstGeom>
        </p:spPr>
      </p:pic>
      <p:sp>
        <p:nvSpPr>
          <p:cNvPr id="3" name="Könnycsepp 2"/>
          <p:cNvSpPr/>
          <p:nvPr/>
        </p:nvSpPr>
        <p:spPr>
          <a:xfrm>
            <a:off x="1965960" y="109183"/>
            <a:ext cx="9921239" cy="6474497"/>
          </a:xfrm>
          <a:prstGeom prst="teardrop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Mindennapi szavaink </a:t>
            </a:r>
          </a:p>
          <a:p>
            <a:pPr algn="ctr"/>
            <a:endParaRPr lang="hu-HU" sz="32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hu-HU" sz="28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Hogy sikerült a böjti kihívást megvalósítanod?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hu-HU" sz="28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Emlékszel még a múlt alkalommal tanultakra? Azt folytatjuk most. 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hu-HU" sz="28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Jézusnak 7 szava (mondata) volt a kereszten. Nézzük meg, hogy mit mondott és ez mit taníthat ma a számunkra!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25904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50" y="179024"/>
            <a:ext cx="1835401" cy="2248366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2286000" y="1508760"/>
            <a:ext cx="8031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196850" y="380404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u-HU" dirty="0"/>
          </a:p>
        </p:txBody>
      </p:sp>
      <p:sp>
        <p:nvSpPr>
          <p:cNvPr id="6" name="Lekerekített téglalap 5"/>
          <p:cNvSpPr/>
          <p:nvPr/>
        </p:nvSpPr>
        <p:spPr>
          <a:xfrm>
            <a:off x="2468880" y="179024"/>
            <a:ext cx="4175760" cy="152785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Jézus hét szava a kereszten</a:t>
            </a:r>
          </a:p>
        </p:txBody>
      </p:sp>
      <p:sp>
        <p:nvSpPr>
          <p:cNvPr id="7" name="Lekerekített téglalap 6"/>
          <p:cNvSpPr/>
          <p:nvPr/>
        </p:nvSpPr>
        <p:spPr>
          <a:xfrm>
            <a:off x="1341120" y="2401141"/>
            <a:ext cx="5623560" cy="3953940"/>
          </a:xfrm>
          <a:prstGeom prst="roundRect">
            <a:avLst/>
          </a:prstGeom>
          <a:gradFill>
            <a:gsLst>
              <a:gs pos="0">
                <a:srgbClr val="F7D097"/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hu-HU" sz="32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Jézus, miközben szenvedett, akkor is odafigyelt a körülötte lévőkre. A Szentírásban hét mondatát ismerhetjük meg. Ezeket nézzük most végig és gondoljuk át, hogy miben mutat nekünk példát a szenvedő Jézus! </a:t>
            </a:r>
            <a:endParaRPr lang="hu-HU" sz="28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hu-HU" sz="28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0876" y="851511"/>
            <a:ext cx="2173208" cy="2160000"/>
          </a:xfrm>
          <a:prstGeom prst="rect">
            <a:avLst/>
          </a:prstGeom>
        </p:spPr>
      </p:pic>
      <p:sp>
        <p:nvSpPr>
          <p:cNvPr id="10" name="Lekerekített téglalap 9"/>
          <p:cNvSpPr/>
          <p:nvPr/>
        </p:nvSpPr>
        <p:spPr>
          <a:xfrm>
            <a:off x="7680960" y="3139439"/>
            <a:ext cx="4511040" cy="3419637"/>
          </a:xfrm>
          <a:prstGeom prst="roundRect">
            <a:avLst/>
          </a:prstGeom>
          <a:gradFill flip="none" rotWithShape="1">
            <a:gsLst>
              <a:gs pos="0">
                <a:srgbClr val="AE2E51"/>
              </a:gs>
              <a:gs pos="68000">
                <a:schemeClr val="bg2">
                  <a:shade val="98000"/>
                  <a:satMod val="120000"/>
                  <a:lumMod val="98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Melyik érint meg téged a legjobban? Válaszd ki és írd le magadnak! Jól jegyezd meg azt a bibliai Igét!</a:t>
            </a:r>
          </a:p>
        </p:txBody>
      </p:sp>
    </p:spTree>
    <p:extLst>
      <p:ext uri="{BB962C8B-B14F-4D97-AF65-F5344CB8AC3E}">
        <p14:creationId xmlns:p14="http://schemas.microsoft.com/office/powerpoint/2010/main" val="3739209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50" y="179024"/>
            <a:ext cx="1835401" cy="2248366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2286000" y="1508760"/>
            <a:ext cx="8031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196850" y="380404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u-HU" dirty="0"/>
          </a:p>
        </p:txBody>
      </p:sp>
      <p:sp>
        <p:nvSpPr>
          <p:cNvPr id="6" name="Lekerekített téglalap 5"/>
          <p:cNvSpPr/>
          <p:nvPr/>
        </p:nvSpPr>
        <p:spPr>
          <a:xfrm>
            <a:off x="2468880" y="179024"/>
            <a:ext cx="5471160" cy="152785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Jézus imádkozik</a:t>
            </a:r>
          </a:p>
        </p:txBody>
      </p:sp>
      <p:sp>
        <p:nvSpPr>
          <p:cNvPr id="7" name="Lekerekített téglalap 6"/>
          <p:cNvSpPr/>
          <p:nvPr/>
        </p:nvSpPr>
        <p:spPr>
          <a:xfrm>
            <a:off x="853440" y="2298128"/>
            <a:ext cx="5090920" cy="4260949"/>
          </a:xfrm>
          <a:prstGeom prst="roundRect">
            <a:avLst/>
          </a:prstGeom>
          <a:gradFill flip="none" rotWithShape="1">
            <a:gsLst>
              <a:gs pos="0">
                <a:srgbClr val="FFC000"/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u-HU" sz="32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„Három óra tájban Jézus hangosan felkiáltott: „Éli, éli, </a:t>
            </a:r>
            <a:r>
              <a:rPr lang="hu-HU" sz="32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lamá</a:t>
            </a:r>
            <a:r>
              <a:rPr lang="hu-HU" sz="32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32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sabaktáni</a:t>
            </a:r>
            <a:r>
              <a:rPr lang="hu-HU" sz="32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!” azaz: „Én Istenem, én Istenem, miért hagytál el engemet</a:t>
            </a:r>
            <a:r>
              <a:rPr lang="hu-HU" sz="32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?”</a:t>
            </a:r>
          </a:p>
          <a:p>
            <a:pPr algn="just"/>
            <a:r>
              <a:rPr lang="hu-HU" sz="32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Máté evangéliuma 27,46</a:t>
            </a:r>
            <a:endParaRPr lang="hu-HU" sz="4400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Lekerekített téglalap 7"/>
          <p:cNvSpPr/>
          <p:nvPr/>
        </p:nvSpPr>
        <p:spPr>
          <a:xfrm>
            <a:off x="6729479" y="1706879"/>
            <a:ext cx="5462521" cy="4852198"/>
          </a:xfrm>
          <a:prstGeom prst="roundRect">
            <a:avLst/>
          </a:prstGeom>
          <a:gradFill flip="none" rotWithShape="1">
            <a:gsLst>
              <a:gs pos="0">
                <a:srgbClr val="00B0F0"/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hu-HU" sz="32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Akit Jézus először megszólított, az Atya Isten volt. Héberül kiáltott fel és imádkozott a 22. zsoltár szavaival.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Jézus példát ad nekünk arra, hogy a nehéz helyzetekben is meg lehet Istent szólítani.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Neki őszintén elmondhatunk mindent.</a:t>
            </a:r>
            <a:endParaRPr lang="hu-HU" sz="28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hu-HU" sz="28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8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50" y="179024"/>
            <a:ext cx="1835401" cy="2248366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2286000" y="1508760"/>
            <a:ext cx="8031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196850" y="380404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u-HU" dirty="0"/>
          </a:p>
        </p:txBody>
      </p:sp>
      <p:sp>
        <p:nvSpPr>
          <p:cNvPr id="6" name="Lekerekített téglalap 5"/>
          <p:cNvSpPr/>
          <p:nvPr/>
        </p:nvSpPr>
        <p:spPr>
          <a:xfrm>
            <a:off x="2468880" y="179024"/>
            <a:ext cx="5471160" cy="152785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Jézus megbocsátott</a:t>
            </a:r>
          </a:p>
        </p:txBody>
      </p:sp>
      <p:sp>
        <p:nvSpPr>
          <p:cNvPr id="7" name="Lekerekített téglalap 6"/>
          <p:cNvSpPr/>
          <p:nvPr/>
        </p:nvSpPr>
        <p:spPr>
          <a:xfrm>
            <a:off x="853440" y="2298128"/>
            <a:ext cx="5090920" cy="4260949"/>
          </a:xfrm>
          <a:prstGeom prst="roundRect">
            <a:avLst/>
          </a:prstGeom>
          <a:gradFill flip="none" rotWithShape="1">
            <a:gsLst>
              <a:gs pos="0">
                <a:srgbClr val="FFC000"/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u-HU" sz="32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„Jézus pedig így könyörgött: „Atyám, bocsáss meg nekik, mert nem tudják, mit cselekszenek</a:t>
            </a:r>
            <a:r>
              <a:rPr lang="hu-HU" sz="32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algn="just"/>
            <a:r>
              <a:rPr lang="hu-HU" sz="32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Lukács evangéliuma 23,34</a:t>
            </a:r>
            <a:endParaRPr lang="hu-HU" sz="6600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Lekerekített téglalap 7"/>
          <p:cNvSpPr/>
          <p:nvPr/>
        </p:nvSpPr>
        <p:spPr>
          <a:xfrm>
            <a:off x="6380989" y="1706879"/>
            <a:ext cx="5811011" cy="4852198"/>
          </a:xfrm>
          <a:prstGeom prst="roundRect">
            <a:avLst/>
          </a:prstGeom>
          <a:gradFill flip="none" rotWithShape="1">
            <a:gsLst>
              <a:gs pos="0">
                <a:srgbClr val="00B0F0"/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hu-HU" sz="32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Jézus azokért könyörgött, akik halálra ítélték. A tömeg ott állt körülötte és szidalmazták a </a:t>
            </a:r>
            <a:r>
              <a:rPr lang="hu-HU" sz="2800" dirty="0" err="1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szavaikkal</a:t>
            </a: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hu-HU" sz="28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Jézus megmutatta azt, amit tanított is. Az ellenségeiért imádkozott és megbocsátott nekik.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megbocsátásnak nincs határa.</a:t>
            </a:r>
            <a:endParaRPr lang="hu-HU" sz="28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hu-HU" sz="28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756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50" y="179024"/>
            <a:ext cx="1835401" cy="2248366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2286000" y="1508760"/>
            <a:ext cx="8031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196850" y="380404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u-HU" dirty="0"/>
          </a:p>
        </p:txBody>
      </p:sp>
      <p:sp>
        <p:nvSpPr>
          <p:cNvPr id="6" name="Lekerekített téglalap 5"/>
          <p:cNvSpPr/>
          <p:nvPr/>
        </p:nvSpPr>
        <p:spPr>
          <a:xfrm>
            <a:off x="2468880" y="179024"/>
            <a:ext cx="5471160" cy="152785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Jézus felismerte a megtérőt</a:t>
            </a:r>
          </a:p>
        </p:txBody>
      </p:sp>
      <p:sp>
        <p:nvSpPr>
          <p:cNvPr id="7" name="Lekerekített téglalap 6"/>
          <p:cNvSpPr/>
          <p:nvPr/>
        </p:nvSpPr>
        <p:spPr>
          <a:xfrm>
            <a:off x="853440" y="2298128"/>
            <a:ext cx="5090920" cy="4260949"/>
          </a:xfrm>
          <a:prstGeom prst="roundRect">
            <a:avLst/>
          </a:prstGeom>
          <a:gradFill flip="none" rotWithShape="1">
            <a:gsLst>
              <a:gs pos="0">
                <a:srgbClr val="FFC000"/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u-HU" sz="32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hu-HU" sz="32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„Bizony, mondom néked, ma velem leszel a paradicsomban</a:t>
            </a:r>
            <a:r>
              <a:rPr lang="hu-HU" sz="32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.”</a:t>
            </a:r>
          </a:p>
          <a:p>
            <a:pPr algn="just"/>
            <a:r>
              <a:rPr lang="hu-HU" sz="3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Lukács evangéliuma 23,43</a:t>
            </a:r>
          </a:p>
        </p:txBody>
      </p:sp>
      <p:sp>
        <p:nvSpPr>
          <p:cNvPr id="8" name="Lekerekített téglalap 7"/>
          <p:cNvSpPr/>
          <p:nvPr/>
        </p:nvSpPr>
        <p:spPr>
          <a:xfrm>
            <a:off x="6380989" y="1706879"/>
            <a:ext cx="5811011" cy="4852198"/>
          </a:xfrm>
          <a:prstGeom prst="roundRect">
            <a:avLst/>
          </a:prstGeom>
          <a:gradFill flip="none" rotWithShape="1">
            <a:gsLst>
              <a:gs pos="0">
                <a:srgbClr val="00B0F0"/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hu-HU" sz="32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Két gonosztevőt feszítettek Jézus két oldalára. Az egyik szidalmazta őt. A másik pedig felismerte, hogy Ő a Megváltó. Jézus bocsánatát kérte. Úgy is mondhatjuk, hogy ez a férfi megtért.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Soha nem késő Jézushoz fordulni. Ő befogad és szeretettel vár!</a:t>
            </a:r>
            <a:endParaRPr lang="hu-HU" sz="28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hu-HU" sz="28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18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50" y="179024"/>
            <a:ext cx="1835401" cy="2248366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2286000" y="1508760"/>
            <a:ext cx="8031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196850" y="380404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hu-HU" dirty="0"/>
          </a:p>
        </p:txBody>
      </p:sp>
      <p:sp>
        <p:nvSpPr>
          <p:cNvPr id="6" name="Lekerekített téglalap 5"/>
          <p:cNvSpPr/>
          <p:nvPr/>
        </p:nvSpPr>
        <p:spPr>
          <a:xfrm>
            <a:off x="2468880" y="179024"/>
            <a:ext cx="5471160" cy="152785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Jézus megbízott Istenben.  </a:t>
            </a:r>
          </a:p>
        </p:txBody>
      </p:sp>
      <p:sp>
        <p:nvSpPr>
          <p:cNvPr id="7" name="Lekerekített téglalap 6"/>
          <p:cNvSpPr/>
          <p:nvPr/>
        </p:nvSpPr>
        <p:spPr>
          <a:xfrm>
            <a:off x="853440" y="2298128"/>
            <a:ext cx="5090920" cy="4260949"/>
          </a:xfrm>
          <a:prstGeom prst="roundRect">
            <a:avLst/>
          </a:prstGeom>
          <a:gradFill flip="none" rotWithShape="1">
            <a:gsLst>
              <a:gs pos="0">
                <a:srgbClr val="FFC000"/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u-HU" sz="32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„Atyám</a:t>
            </a:r>
            <a:r>
              <a:rPr lang="hu-HU" sz="32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, a te kezedbe teszem le az én lelkemet!”</a:t>
            </a:r>
            <a:endParaRPr lang="hu-HU" sz="3200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algn="just"/>
            <a:r>
              <a:rPr lang="hu-HU" sz="3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Lukács evangéliuma 23,46</a:t>
            </a:r>
          </a:p>
        </p:txBody>
      </p:sp>
      <p:sp>
        <p:nvSpPr>
          <p:cNvPr id="8" name="Lekerekített téglalap 7"/>
          <p:cNvSpPr/>
          <p:nvPr/>
        </p:nvSpPr>
        <p:spPr>
          <a:xfrm>
            <a:off x="6380989" y="1706879"/>
            <a:ext cx="5811011" cy="4852198"/>
          </a:xfrm>
          <a:prstGeom prst="roundRect">
            <a:avLst/>
          </a:prstGeom>
          <a:gradFill flip="none" rotWithShape="1">
            <a:gsLst>
              <a:gs pos="0">
                <a:srgbClr val="00B0F0"/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hu-HU" sz="3200" dirty="0" smtClean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Jézus tudta, hogy az igazi hatalom Istené. Bár úgy tűnt, hogy a földi hatóságok kezében van az irányítás. Ők ítélték el Jézust. </a:t>
            </a:r>
            <a:endParaRPr lang="hu-HU" sz="28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Jézus tudta, hogy Istenben megbízhat. Rá bízta magát.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hu-HU" sz="2800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 is rábízhatjuk az egész életünket Istenre!</a:t>
            </a:r>
          </a:p>
        </p:txBody>
      </p:sp>
    </p:spTree>
    <p:extLst>
      <p:ext uri="{BB962C8B-B14F-4D97-AF65-F5344CB8AC3E}">
        <p14:creationId xmlns:p14="http://schemas.microsoft.com/office/powerpoint/2010/main" val="1710311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Szálak">
  <a:themeElements>
    <a:clrScheme name="Szálak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zál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zálak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7_Szálak">
  <a:themeElements>
    <a:clrScheme name="Lila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zálak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1023</TotalTime>
  <Words>957</Words>
  <Application>Microsoft Office PowerPoint</Application>
  <PresentationFormat>Szélesvásznú</PresentationFormat>
  <Paragraphs>119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14</vt:i4>
      </vt:variant>
    </vt:vector>
  </HeadingPairs>
  <TitlesOfParts>
    <vt:vector size="21" baseType="lpstr">
      <vt:lpstr>Arial</vt:lpstr>
      <vt:lpstr>Century Gothic</vt:lpstr>
      <vt:lpstr>Times New Roman</vt:lpstr>
      <vt:lpstr>Wingdings</vt:lpstr>
      <vt:lpstr>Wingdings 3</vt:lpstr>
      <vt:lpstr>Szálak</vt:lpstr>
      <vt:lpstr>7_Szálak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Zimányi Noémi</dc:creator>
  <cp:lastModifiedBy>Szászi Andrea</cp:lastModifiedBy>
  <cp:revision>140</cp:revision>
  <dcterms:created xsi:type="dcterms:W3CDTF">2020-03-16T06:58:02Z</dcterms:created>
  <dcterms:modified xsi:type="dcterms:W3CDTF">2020-03-26T12:53:16Z</dcterms:modified>
</cp:coreProperties>
</file>