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55" r:id="rId2"/>
  </p:sldMasterIdLst>
  <p:notesMasterIdLst>
    <p:notesMasterId r:id="rId14"/>
  </p:notesMasterIdLst>
  <p:sldIdLst>
    <p:sldId id="340" r:id="rId3"/>
    <p:sldId id="323" r:id="rId4"/>
    <p:sldId id="310" r:id="rId5"/>
    <p:sldId id="410" r:id="rId6"/>
    <p:sldId id="422" r:id="rId7"/>
    <p:sldId id="412" r:id="rId8"/>
    <p:sldId id="379" r:id="rId9"/>
    <p:sldId id="424" r:id="rId10"/>
    <p:sldId id="423" r:id="rId11"/>
    <p:sldId id="416" r:id="rId12"/>
    <p:sldId id="326" r:id="rId13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ászi Andrea" initials="SA" lastIdx="2" clrIdx="0">
    <p:extLst>
      <p:ext uri="{19B8F6BF-5375-455C-9EA6-DF929625EA0E}">
        <p15:presenceInfo xmlns:p15="http://schemas.microsoft.com/office/powerpoint/2012/main" userId="Szászi 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AE2"/>
    <a:srgbClr val="F7D097"/>
    <a:srgbClr val="F6C6ED"/>
    <a:srgbClr val="F1B051"/>
    <a:srgbClr val="AE2E51"/>
    <a:srgbClr val="A51B8B"/>
    <a:srgbClr val="CAEBFB"/>
    <a:srgbClr val="C5B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46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E18AA-1F86-44E5-A2A6-3A16915C948C}" type="datetimeFigureOut">
              <a:rPr lang="hu-HU" smtClean="0"/>
              <a:t>2021. 07. 19.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4C41B-1CB7-4DEB-840F-E7AC51E4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2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FA43C-7CD0-476F-9479-9BA0E1D80254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478477-50A6-4CD3-A0B5-45EB0F41966C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816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CDCC7A-34A9-49AA-AC9C-C70CEDB3C21D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C08A8A-D35B-45D9-A2BE-0AF7EEE9877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370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E38F00-DF8F-4245-9EE6-242C680CA9F4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8D9097-46FF-478D-A8AD-7B434A86400F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103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B43B1A-64EA-4E71-B497-4DF827958F2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0CB6A4-9FD7-422B-9018-603747245EE8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05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2C60FA-38EE-48ED-8771-8B67405B21A0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B4D16F-CF92-476A-B935-9293DE79692D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881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CEB10F-ECEF-4115-95E2-DB87E9E69DF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966A2F-0CB6-4D49-91FF-C2DA7FEB33EC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995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1067F1-9641-4661-8CE2-E4C09572765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DCA7D1-8A40-4F2E-8D20-7D17394E0BB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365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E31B7E-5F56-4253-8C41-BB7AC008ACF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D7EDD-368C-4422-89F6-7C925E097173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77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BFC40-85D5-422D-90F3-2BFCE4F33283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srgbClr val="FFFFFF">
                  <a:alpha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07A083-9F1D-4A07-AAD3-9854E9D2A71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788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FAE8DF-808F-4D63-8F45-975A037C07F9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E1B54D-24B6-4722-A911-3EF28A747D0B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0894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2B1934-D7B2-402C-A23B-178A912D182F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24D389-DE5D-4554-B04A-394355CDF295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84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2021. 07. 19.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C6ED"/>
            </a:gs>
            <a:gs pos="98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AC888E-8510-46EE-8DFB-50527AC3FC9B}" type="datetimeFigureOut">
              <a:rPr kumimoji="0" lang="hu-HU" sz="9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2021. 07. 19.</a:t>
            </a:fld>
            <a:endParaRPr kumimoji="0" lang="hu-HU" sz="9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950" b="0" i="0" u="none" strike="noStrike" kern="1200" cap="all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F41E3B-6962-4596-97E0-2AA214D940BE}" type="slidenum">
              <a:rPr kumimoji="0" lang="hu-HU" sz="103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300" b="0" i="0" u="none" strike="noStrike" kern="1200" cap="none" spc="0" normalizeH="0" baseline="0" noProof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2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ps.com/downloa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C1w-NlRqW4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s://abibliamindenkie.hu/uj/ACT/1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777blog.hu/2018/05/02/10-hollywoodi-sztar-aki-felvallalja-a-hitet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3YruQbgDk0&amp;feature=youtu.be&amp;fbclid=IwAR0_R3bo-NEet74py4Sx8bzsKo6rAFf2Olawq7_q4JyGrV3cspHSm27VTJw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0" y="3439292"/>
            <a:ext cx="12192000" cy="2123658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Péter </a:t>
            </a:r>
            <a:r>
              <a:rPr lang="hu-HU" altLang="hu-HU" sz="4400" dirty="0" err="1" smtClean="0">
                <a:cs typeface="Arial" panose="020B0604020202020204" pitchFamily="34" charset="0"/>
              </a:rPr>
              <a:t>Kornéliusz</a:t>
            </a:r>
            <a:r>
              <a:rPr lang="hu-HU" altLang="hu-HU" sz="4400" dirty="0" smtClean="0">
                <a:cs typeface="Arial" panose="020B0604020202020204" pitchFamily="34" charset="0"/>
              </a:rPr>
              <a:t> házában</a:t>
            </a:r>
          </a:p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(Apostolok Cselekedetei 10)</a:t>
            </a:r>
            <a:endParaRPr lang="hu-HU" altLang="hu-HU" sz="36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elhő 9"/>
          <p:cNvSpPr/>
          <p:nvPr/>
        </p:nvSpPr>
        <p:spPr>
          <a:xfrm>
            <a:off x="-15079" y="2304643"/>
            <a:ext cx="3852045" cy="21598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Hogyan munkálkodik a Szentlélek?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804744" y="27071"/>
            <a:ext cx="80351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/>
              <a:t>A Szentlélek </a:t>
            </a:r>
            <a:r>
              <a:rPr lang="hu-HU" sz="2400" dirty="0" smtClean="0"/>
              <a:t>munkája az is, </a:t>
            </a:r>
            <a:r>
              <a:rPr lang="hu-HU" sz="2400" dirty="0"/>
              <a:t>ha beszélünk a hitünkről. </a:t>
            </a:r>
            <a:endParaRPr lang="hu-HU" sz="2400" dirty="0" smtClean="0"/>
          </a:p>
          <a:p>
            <a:pPr algn="just"/>
            <a:r>
              <a:rPr lang="hu-HU" sz="2400" dirty="0" smtClean="0"/>
              <a:t>Ezt </a:t>
            </a:r>
            <a:r>
              <a:rPr lang="hu-HU" sz="2400" dirty="0"/>
              <a:t>nevezzük </a:t>
            </a:r>
            <a:r>
              <a:rPr lang="hu-HU" sz="2400" b="1" dirty="0"/>
              <a:t>bizonyságtételnek</a:t>
            </a:r>
            <a:r>
              <a:rPr lang="hu-HU" sz="2400" dirty="0"/>
              <a:t>. </a:t>
            </a:r>
            <a:endParaRPr lang="hu-HU" sz="2400" dirty="0" smtClean="0"/>
          </a:p>
          <a:p>
            <a:pPr algn="just"/>
            <a:endParaRPr lang="hu-HU" sz="2400" dirty="0"/>
          </a:p>
          <a:p>
            <a:pPr algn="just"/>
            <a:r>
              <a:rPr lang="hu-HU" sz="2400" dirty="0" smtClean="0"/>
              <a:t>Ebben azt fogalmazzuk meg mások előtt, hogy hogyan értettük meg Isten szavát, hogy kicsoda számunkra Jézus Krisztus, és ez milyen változást hozott az életünkben.</a:t>
            </a:r>
            <a:endParaRPr lang="hu-HU" sz="2400" dirty="0"/>
          </a:p>
        </p:txBody>
      </p:sp>
      <p:sp>
        <p:nvSpPr>
          <p:cNvPr id="6" name="Felhő 5"/>
          <p:cNvSpPr/>
          <p:nvPr/>
        </p:nvSpPr>
        <p:spPr>
          <a:xfrm>
            <a:off x="3643210" y="2335395"/>
            <a:ext cx="5048846" cy="21598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Emlékezz vissza, hogy miről tett Péter </a:t>
            </a:r>
            <a:r>
              <a:rPr lang="hu-HU" sz="2400" dirty="0" err="1" smtClean="0">
                <a:solidFill>
                  <a:schemeClr val="tx1"/>
                </a:solidFill>
              </a:rPr>
              <a:t>Kornéliusz</a:t>
            </a:r>
            <a:r>
              <a:rPr lang="hu-HU" sz="2400" dirty="0" smtClean="0">
                <a:solidFill>
                  <a:schemeClr val="tx1"/>
                </a:solidFill>
              </a:rPr>
              <a:t> háznépe előtt bizonyságot!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7" name="Felhő 6"/>
          <p:cNvSpPr/>
          <p:nvPr/>
        </p:nvSpPr>
        <p:spPr>
          <a:xfrm>
            <a:off x="7301499" y="2964828"/>
            <a:ext cx="5048846" cy="21598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Mi lett az eredménye a bizonyságtételének?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8" name="Felhő 7"/>
          <p:cNvSpPr/>
          <p:nvPr/>
        </p:nvSpPr>
        <p:spPr>
          <a:xfrm>
            <a:off x="708197" y="4464519"/>
            <a:ext cx="5048846" cy="21598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Te kinek és hogyan tudnál bizonyságot tenni Jézusról?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067"/>
            <a:ext cx="2154702" cy="2160000"/>
          </a:xfrm>
          <a:prstGeom prst="rect">
            <a:avLst/>
          </a:prstGeom>
        </p:spPr>
      </p:pic>
      <p:sp>
        <p:nvSpPr>
          <p:cNvPr id="11" name="Felhő 10"/>
          <p:cNvSpPr/>
          <p:nvPr/>
        </p:nvSpPr>
        <p:spPr>
          <a:xfrm>
            <a:off x="5883167" y="5004291"/>
            <a:ext cx="5641425" cy="1499691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Írásban vagy hangfelvételként küldd el a válaszaidat!</a:t>
            </a: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16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</a:t>
            </a:r>
            <a:r>
              <a:rPr kumimoji="0" lang="hu-HU" sz="24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</a:t>
            </a:r>
            <a:r>
              <a:rPr kumimoji="0" lang="hu-HU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380881" y="367962"/>
            <a:ext cx="5423338" cy="20185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Javaslat: A PPT fájlok megjelenítéséhez </a:t>
            </a:r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használd 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a WPS Office ingyenes </a:t>
            </a:r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verzióját! </a:t>
            </a:r>
          </a:p>
          <a:p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(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Letölthető innen: 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  <a:hlinkClick r:id="rId2"/>
              </a:rPr>
              <a:t>WPS Office </a:t>
            </a:r>
            <a:r>
              <a:rPr lang="hu-HU" dirty="0" smtClean="0">
                <a:solidFill>
                  <a:srgbClr val="70AD47">
                    <a:lumMod val="50000"/>
                  </a:srgbClr>
                </a:solidFill>
                <a:hlinkClick r:id="rId2"/>
              </a:rPr>
              <a:t>letöltések</a:t>
            </a:r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.)</a:t>
            </a:r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 </a:t>
            </a:r>
            <a:endParaRPr lang="hu-HU" dirty="0" smtClean="0">
              <a:solidFill>
                <a:srgbClr val="70AD47">
                  <a:lumMod val="50000"/>
                </a:srgbClr>
              </a:solidFill>
            </a:endParaRPr>
          </a:p>
          <a:p>
            <a:r>
              <a:rPr lang="hu-HU" dirty="0" smtClean="0">
                <a:solidFill>
                  <a:srgbClr val="70AD47">
                    <a:lumMod val="50000"/>
                  </a:srgbClr>
                </a:solidFill>
              </a:rPr>
              <a:t>Az 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alkalmazás elérhető Windows-</a:t>
            </a:r>
            <a:r>
              <a:rPr lang="hu-HU" dirty="0" err="1">
                <a:solidFill>
                  <a:srgbClr val="70AD47">
                    <a:lumMod val="50000"/>
                  </a:srgbClr>
                </a:solidFill>
              </a:rPr>
              <a:t>os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 és </a:t>
            </a:r>
            <a:r>
              <a:rPr lang="hu-HU" dirty="0" err="1">
                <a:solidFill>
                  <a:srgbClr val="70AD47">
                    <a:lumMod val="50000"/>
                  </a:srgbClr>
                </a:solidFill>
              </a:rPr>
              <a:t>Android-os</a:t>
            </a:r>
            <a:r>
              <a:rPr lang="hu-HU" dirty="0">
                <a:solidFill>
                  <a:srgbClr val="70AD47">
                    <a:lumMod val="50000"/>
                  </a:srgbClr>
                </a:solidFill>
              </a:rPr>
              <a:t> platformokra is!</a:t>
            </a: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1193800" y="2790825"/>
            <a:ext cx="502443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>
                <a:solidFill>
                  <a:srgbClr val="000000"/>
                </a:solidFill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19460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873125"/>
            <a:ext cx="5380037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4" name="Hullám 3"/>
          <p:cNvSpPr/>
          <p:nvPr/>
        </p:nvSpPr>
        <p:spPr>
          <a:xfrm>
            <a:off x="2368659" y="39397"/>
            <a:ext cx="8360980" cy="2525635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Emlékszel még Péterre?</a:t>
            </a:r>
          </a:p>
          <a:p>
            <a:pPr algn="ctr"/>
            <a:r>
              <a:rPr lang="hu-H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sz="3200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Kornéliuszra</a:t>
            </a:r>
            <a:r>
              <a:rPr lang="hu-HU" sz="3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elhő 5"/>
          <p:cNvSpPr/>
          <p:nvPr/>
        </p:nvSpPr>
        <p:spPr>
          <a:xfrm>
            <a:off x="114191" y="2318745"/>
            <a:ext cx="4508937" cy="209681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Idézd fel, hogy kik voltak ők!</a:t>
            </a:r>
          </a:p>
        </p:txBody>
      </p:sp>
      <p:sp>
        <p:nvSpPr>
          <p:cNvPr id="7" name="Felhő 6"/>
          <p:cNvSpPr/>
          <p:nvPr/>
        </p:nvSpPr>
        <p:spPr>
          <a:xfrm>
            <a:off x="3986541" y="2318745"/>
            <a:ext cx="7462345" cy="383862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Segítenek a képek a következő oldalon!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Péter életéről és </a:t>
            </a:r>
            <a:r>
              <a:rPr lang="hu-HU" sz="2400" dirty="0" err="1" smtClean="0">
                <a:solidFill>
                  <a:schemeClr val="tx1"/>
                </a:solidFill>
              </a:rPr>
              <a:t>Kornéliusszal</a:t>
            </a:r>
            <a:r>
              <a:rPr lang="hu-HU" sz="2400" dirty="0" smtClean="0">
                <a:solidFill>
                  <a:schemeClr val="tx1"/>
                </a:solidFill>
              </a:rPr>
              <a:t> való találkozásáról (is) szólnak!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80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5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obbra nyíl 1"/>
          <p:cNvSpPr/>
          <p:nvPr/>
        </p:nvSpPr>
        <p:spPr>
          <a:xfrm>
            <a:off x="0" y="1813034"/>
            <a:ext cx="3720662" cy="583324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Péter halász volt.  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Jobbra nyíl 2"/>
          <p:cNvSpPr/>
          <p:nvPr/>
        </p:nvSpPr>
        <p:spPr>
          <a:xfrm>
            <a:off x="6834350" y="291662"/>
            <a:ext cx="2333298" cy="1813034"/>
          </a:xfrm>
          <a:prstGeom prst="rightArrow">
            <a:avLst/>
          </a:prstGeom>
          <a:solidFill>
            <a:schemeClr val="bg2"/>
          </a:solidFill>
          <a:scene3d>
            <a:camera prst="orthographicFront">
              <a:rot lat="0" lon="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Jézus hívására mindent otthagyott és követte Őt.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5" name="Balra nyíl 4"/>
          <p:cNvSpPr/>
          <p:nvPr/>
        </p:nvSpPr>
        <p:spPr>
          <a:xfrm>
            <a:off x="6834350" y="2554014"/>
            <a:ext cx="2191407" cy="1194081"/>
          </a:xfrm>
          <a:prstGeom prst="lef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Ő volt az első, aki hitvallást tett. 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6" name="Balra nyíl 5"/>
          <p:cNvSpPr/>
          <p:nvPr/>
        </p:nvSpPr>
        <p:spPr>
          <a:xfrm>
            <a:off x="1308538" y="3021725"/>
            <a:ext cx="3689131" cy="1361089"/>
          </a:xfrm>
          <a:prstGeom prst="lef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Jelen volt Jézus elfogásánál. Meg is tagadta Őt.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Jobbra nyíl 7"/>
          <p:cNvSpPr/>
          <p:nvPr/>
        </p:nvSpPr>
        <p:spPr>
          <a:xfrm>
            <a:off x="110358" y="3748096"/>
            <a:ext cx="2601311" cy="246351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Jézus megbocsátott neki, majd feladatot bízott rá.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9" name="Jobbra nyíl 8"/>
          <p:cNvSpPr/>
          <p:nvPr/>
        </p:nvSpPr>
        <p:spPr>
          <a:xfrm>
            <a:off x="4453755" y="5008181"/>
            <a:ext cx="3405351" cy="1878145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Pünkösdkor, Péter igehirdetése után megtért emberekből született az első gyülekezet.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0" name="Felfelé nyíl 9"/>
          <p:cNvSpPr/>
          <p:nvPr/>
        </p:nvSpPr>
        <p:spPr>
          <a:xfrm>
            <a:off x="8439808" y="4197413"/>
            <a:ext cx="3752192" cy="2180896"/>
          </a:xfrm>
          <a:prstGeom prst="upArrow">
            <a:avLst>
              <a:gd name="adj1" fmla="val 50000"/>
              <a:gd name="adj2" fmla="val 4638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A </a:t>
            </a:r>
            <a:r>
              <a:rPr lang="hu-HU" dirty="0" err="1" smtClean="0">
                <a:solidFill>
                  <a:schemeClr val="tx1"/>
                </a:solidFill>
              </a:rPr>
              <a:t>Kornéliusszal</a:t>
            </a:r>
            <a:r>
              <a:rPr lang="hu-HU" dirty="0" smtClean="0">
                <a:solidFill>
                  <a:schemeClr val="tx1"/>
                </a:solidFill>
              </a:rPr>
              <a:t> való találkozása </a:t>
            </a:r>
          </a:p>
          <a:p>
            <a:pPr algn="ctr"/>
            <a:r>
              <a:rPr lang="hu-HU" dirty="0">
                <a:solidFill>
                  <a:schemeClr val="tx1"/>
                </a:solidFill>
              </a:rPr>
              <a:t>m</a:t>
            </a:r>
            <a:r>
              <a:rPr lang="hu-HU" dirty="0" smtClean="0">
                <a:solidFill>
                  <a:schemeClr val="tx1"/>
                </a:solidFill>
              </a:rPr>
              <a:t>egváltoztatta.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1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23" y="0"/>
            <a:ext cx="2171028" cy="2160000"/>
          </a:xfrm>
          <a:prstGeom prst="rect">
            <a:avLst/>
          </a:prstGeom>
        </p:spPr>
      </p:pic>
      <p:sp>
        <p:nvSpPr>
          <p:cNvPr id="7" name="Felhő 6"/>
          <p:cNvSpPr/>
          <p:nvPr/>
        </p:nvSpPr>
        <p:spPr>
          <a:xfrm>
            <a:off x="1153809" y="0"/>
            <a:ext cx="10941630" cy="6148552"/>
          </a:xfrm>
          <a:prstGeom prst="cloudCallout">
            <a:avLst>
              <a:gd name="adj1" fmla="val -25141"/>
              <a:gd name="adj2" fmla="val 5422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Péter, az első pünkösd után sok helyen járt és hirdette Isten Igéjét. Jézusról tanított.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noProof="0" dirty="0" smtClean="0">
                <a:solidFill>
                  <a:prstClr val="black"/>
                </a:solidFill>
                <a:latin typeface="Arial" panose="020B0604020202020204"/>
              </a:rPr>
              <a:t>A hívő emberek, akiket keresztyéneknek (Krisztus követőknek) neveztek, jól tudták, hogy ki ő. Sokan akartak vele találkozni, mint Jézus tanítványával. </a:t>
            </a:r>
            <a:endParaRPr kumimoji="0" lang="hu-HU" sz="24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Így jutott el egyik alkalommal </a:t>
            </a:r>
            <a:r>
              <a:rPr kumimoji="0" lang="hu-H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Kapernaumba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is. Volt ott egy százados, akit </a:t>
            </a:r>
            <a:r>
              <a:rPr kumimoji="0" lang="hu-HU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Kornéliusznak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hívtak.</a:t>
            </a:r>
          </a:p>
          <a:p>
            <a:pPr lvl="0" algn="ctr">
              <a:defRPr/>
            </a:pPr>
            <a:r>
              <a:rPr lang="hu-HU" sz="2400" dirty="0" smtClean="0">
                <a:solidFill>
                  <a:prstClr val="black"/>
                </a:solidFill>
                <a:hlinkClick r:id="rId3"/>
              </a:rPr>
              <a:t>Ide kattintva megnézheted Péter és </a:t>
            </a:r>
            <a:r>
              <a:rPr lang="hu-HU" sz="2400" dirty="0" err="1" smtClean="0">
                <a:solidFill>
                  <a:prstClr val="black"/>
                </a:solidFill>
                <a:hlinkClick r:id="rId3"/>
              </a:rPr>
              <a:t>Kornéliusz</a:t>
            </a:r>
            <a:r>
              <a:rPr lang="hu-HU" sz="2400" dirty="0" smtClean="0">
                <a:solidFill>
                  <a:prstClr val="black"/>
                </a:solidFill>
                <a:hlinkClick r:id="rId3"/>
              </a:rPr>
              <a:t> találkozását!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noProof="0" dirty="0" smtClean="0">
                <a:solidFill>
                  <a:prstClr val="black"/>
                </a:solidFill>
                <a:latin typeface="Arial" panose="020B0604020202020204"/>
              </a:rPr>
              <a:t>Figyeld meg, hogy mit mond Péter és miről tanítja a századost!</a:t>
            </a:r>
          </a:p>
          <a:p>
            <a:pPr lvl="0" algn="ctr">
              <a:defRPr/>
            </a:pPr>
            <a:r>
              <a:rPr lang="hu-HU" sz="2400" dirty="0" smtClean="0">
                <a:solidFill>
                  <a:prstClr val="black"/>
                </a:solidFill>
                <a:hlinkClick r:id="rId4"/>
              </a:rPr>
              <a:t>Itt el is olvashatod a történetet a Bibliából. </a:t>
            </a:r>
          </a:p>
          <a:p>
            <a:pPr lvl="0" algn="ctr">
              <a:defRPr/>
            </a:pPr>
            <a:r>
              <a:rPr lang="hu-HU" sz="2400" dirty="0" err="1" smtClean="0">
                <a:solidFill>
                  <a:prstClr val="black"/>
                </a:solidFill>
                <a:hlinkClick r:id="rId4"/>
              </a:rPr>
              <a:t>Apcsel</a:t>
            </a:r>
            <a:r>
              <a:rPr lang="hu-HU" sz="2400" dirty="0" smtClean="0">
                <a:solidFill>
                  <a:prstClr val="black"/>
                </a:solidFill>
                <a:hlinkClick r:id="rId4"/>
              </a:rPr>
              <a:t> 10,24-48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0983" y="4581367"/>
            <a:ext cx="1365622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1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643"/>
            <a:ext cx="2184776" cy="2160000"/>
          </a:xfrm>
          <a:prstGeom prst="rect">
            <a:avLst/>
          </a:prstGeom>
        </p:spPr>
      </p:pic>
      <p:sp>
        <p:nvSpPr>
          <p:cNvPr id="10" name="Felhő 9"/>
          <p:cNvSpPr/>
          <p:nvPr/>
        </p:nvSpPr>
        <p:spPr>
          <a:xfrm>
            <a:off x="-1" y="2468879"/>
            <a:ext cx="3846785" cy="3742735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chemeClr val="tx1"/>
                </a:solidFill>
              </a:rPr>
              <a:t>Tudod-e?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Olvasd el és gondold át a történet eseményei tükrében! </a:t>
            </a:r>
            <a:r>
              <a:rPr lang="hu-HU" sz="2400" b="1" dirty="0" smtClean="0">
                <a:solidFill>
                  <a:schemeClr val="tx1"/>
                </a:solidFill>
              </a:rPr>
              <a:t> </a:t>
            </a:r>
            <a:endParaRPr lang="hu-HU" sz="2400" b="1" dirty="0">
              <a:solidFill>
                <a:schemeClr val="tx1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3846785" y="258037"/>
            <a:ext cx="79615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400" dirty="0"/>
              <a:t>Már a Biblia korában is kérdés volt az, hogy ki honnan származik és melyik néphez tartozik. </a:t>
            </a:r>
            <a:endParaRPr lang="hu-HU" sz="2400" dirty="0" smtClean="0"/>
          </a:p>
          <a:p>
            <a:pPr algn="just"/>
            <a:endParaRPr lang="hu-HU" sz="2400" dirty="0"/>
          </a:p>
          <a:p>
            <a:pPr algn="just"/>
            <a:r>
              <a:rPr lang="hu-HU" sz="2400" dirty="0" smtClean="0"/>
              <a:t>Jézus </a:t>
            </a:r>
            <a:r>
              <a:rPr lang="hu-HU" sz="2400" dirty="0"/>
              <a:t>korában a néphez tartozás, a nép által imádott istenhez való tartozást is jelentette. </a:t>
            </a:r>
            <a:endParaRPr lang="hu-HU" sz="2400" dirty="0" smtClean="0"/>
          </a:p>
          <a:p>
            <a:pPr algn="just"/>
            <a:endParaRPr lang="hu-HU" sz="2400" dirty="0"/>
          </a:p>
          <a:p>
            <a:pPr algn="just"/>
            <a:r>
              <a:rPr lang="hu-HU" sz="2400" dirty="0" smtClean="0"/>
              <a:t>A </a:t>
            </a:r>
            <a:r>
              <a:rPr lang="hu-HU" sz="2400" dirty="0"/>
              <a:t>Római Birodalom területén élő népcsoportoknak megengedték, hogy a saját isteneiket tiszteljék. De római helyőrségek, katonák az egész birodalom területén voltak, így Galileában vagy Júdeában is. A katonákat a zsidók pogányoknak tartották, és zsidó ember nem tette be a lábát pogány házába. </a:t>
            </a:r>
            <a:endParaRPr lang="hu-HU" sz="2400" dirty="0" smtClean="0"/>
          </a:p>
          <a:p>
            <a:pPr algn="just"/>
            <a:endParaRPr lang="hu-HU" sz="2400" dirty="0"/>
          </a:p>
          <a:p>
            <a:pPr algn="just"/>
            <a:r>
              <a:rPr lang="hu-HU" sz="2400" b="1" dirty="0" err="1" smtClean="0"/>
              <a:t>Kornéliusz</a:t>
            </a:r>
            <a:r>
              <a:rPr lang="hu-HU" sz="2400" b="1" dirty="0" smtClean="0"/>
              <a:t> </a:t>
            </a:r>
            <a:r>
              <a:rPr lang="hu-HU" sz="2400" b="1" dirty="0"/>
              <a:t>és Péter története azonban azt mutatja, hogy Isten nem tesz az emberek között különbséget a származásuk alapján. Ő bárkit meg tud szólítani, és mindenféle származású, bőrszínű ember kedves a Számára.</a:t>
            </a:r>
          </a:p>
        </p:txBody>
      </p:sp>
    </p:spTree>
    <p:extLst>
      <p:ext uri="{BB962C8B-B14F-4D97-AF65-F5344CB8AC3E}">
        <p14:creationId xmlns:p14="http://schemas.microsoft.com/office/powerpoint/2010/main" val="21578176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elhő 9"/>
          <p:cNvSpPr/>
          <p:nvPr/>
        </p:nvSpPr>
        <p:spPr>
          <a:xfrm>
            <a:off x="0" y="2122963"/>
            <a:ext cx="4177176" cy="2280995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Mit  gondolsz, mi a közös a következő emberekben?</a:t>
            </a:r>
          </a:p>
          <a:p>
            <a:pPr algn="ctr"/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804744" y="27071"/>
            <a:ext cx="80351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/>
              <a:t>A Szentlélek </a:t>
            </a:r>
            <a:r>
              <a:rPr lang="hu-HU" sz="2400" dirty="0" smtClean="0"/>
              <a:t>munkája az is, </a:t>
            </a:r>
            <a:r>
              <a:rPr lang="hu-HU" sz="2400" dirty="0"/>
              <a:t>ha beszélünk a hitünkről. </a:t>
            </a:r>
            <a:endParaRPr lang="hu-HU" sz="2400" dirty="0" smtClean="0"/>
          </a:p>
          <a:p>
            <a:pPr algn="just"/>
            <a:r>
              <a:rPr lang="hu-HU" sz="2400" dirty="0" smtClean="0"/>
              <a:t>Ezt </a:t>
            </a:r>
            <a:r>
              <a:rPr lang="hu-HU" sz="2400" dirty="0"/>
              <a:t>nevezzük </a:t>
            </a:r>
            <a:r>
              <a:rPr lang="hu-HU" sz="2400" b="1" dirty="0"/>
              <a:t>bizonyságtételnek</a:t>
            </a:r>
            <a:r>
              <a:rPr lang="hu-HU" sz="2400" dirty="0"/>
              <a:t>. </a:t>
            </a:r>
            <a:endParaRPr lang="hu-HU" sz="2400" dirty="0" smtClean="0"/>
          </a:p>
          <a:p>
            <a:pPr algn="just"/>
            <a:endParaRPr lang="hu-HU" sz="2400" dirty="0"/>
          </a:p>
          <a:p>
            <a:pPr algn="just"/>
            <a:r>
              <a:rPr lang="hu-HU" sz="2400" dirty="0" smtClean="0"/>
              <a:t>Ebben </a:t>
            </a:r>
            <a:r>
              <a:rPr lang="hu-HU" sz="2400" dirty="0"/>
              <a:t>azt fogalmazzuk meg mások előtt, hogy hogyan értettük meg Isten szavát, hogy kicsoda számunkra Jézus Krisztus, és ez milyen változást hozott az életünkben.</a:t>
            </a:r>
          </a:p>
        </p:txBody>
      </p:sp>
      <p:sp>
        <p:nvSpPr>
          <p:cNvPr id="8" name="Felhő 7"/>
          <p:cNvSpPr/>
          <p:nvPr/>
        </p:nvSpPr>
        <p:spPr>
          <a:xfrm>
            <a:off x="3791604" y="2304643"/>
            <a:ext cx="4631751" cy="3213288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>
                <a:solidFill>
                  <a:schemeClr val="tx1"/>
                </a:solidFill>
              </a:rPr>
              <a:t>Al </a:t>
            </a:r>
            <a:r>
              <a:rPr lang="hu-HU" sz="2400" dirty="0" err="1">
                <a:solidFill>
                  <a:schemeClr val="tx1"/>
                </a:solidFill>
              </a:rPr>
              <a:t>Pacino</a:t>
            </a:r>
            <a:endParaRPr lang="hu-HU" sz="2400" dirty="0">
              <a:solidFill>
                <a:schemeClr val="tx1"/>
              </a:solidFill>
            </a:endParaRPr>
          </a:p>
          <a:p>
            <a:pPr algn="ctr"/>
            <a:r>
              <a:rPr lang="hu-HU" sz="2400" dirty="0" err="1">
                <a:solidFill>
                  <a:schemeClr val="tx1"/>
                </a:solidFill>
              </a:rPr>
              <a:t>Pierce</a:t>
            </a: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Brosnan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ctr"/>
            <a:r>
              <a:rPr lang="hu-HU" sz="2400" dirty="0" err="1" smtClean="0">
                <a:solidFill>
                  <a:schemeClr val="tx1"/>
                </a:solidFill>
              </a:rPr>
              <a:t>Mel</a:t>
            </a:r>
            <a:r>
              <a:rPr lang="hu-HU" sz="2400" dirty="0" smtClean="0">
                <a:solidFill>
                  <a:schemeClr val="tx1"/>
                </a:solidFill>
              </a:rPr>
              <a:t> Gibson</a:t>
            </a:r>
          </a:p>
          <a:p>
            <a:pPr algn="ctr"/>
            <a:r>
              <a:rPr lang="hu-HU" sz="2400" dirty="0" err="1" smtClean="0">
                <a:solidFill>
                  <a:schemeClr val="tx1"/>
                </a:solidFill>
              </a:rPr>
              <a:t>Denzel</a:t>
            </a:r>
            <a:r>
              <a:rPr lang="hu-HU" sz="2400" dirty="0" smtClean="0">
                <a:solidFill>
                  <a:schemeClr val="tx1"/>
                </a:solidFill>
              </a:rPr>
              <a:t> Washington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Antonio </a:t>
            </a:r>
            <a:r>
              <a:rPr lang="hu-HU" sz="2400" dirty="0" err="1" smtClean="0">
                <a:solidFill>
                  <a:schemeClr val="tx1"/>
                </a:solidFill>
              </a:rPr>
              <a:t>Banderas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Tom </a:t>
            </a:r>
            <a:r>
              <a:rPr lang="hu-HU" sz="2400" dirty="0" err="1" smtClean="0">
                <a:solidFill>
                  <a:schemeClr val="tx1"/>
                </a:solidFill>
              </a:rPr>
              <a:t>Hanks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643"/>
            <a:ext cx="2184776" cy="2160000"/>
          </a:xfrm>
          <a:prstGeom prst="rect">
            <a:avLst/>
          </a:prstGeom>
        </p:spPr>
      </p:pic>
      <p:sp>
        <p:nvSpPr>
          <p:cNvPr id="13" name="Felhő 12"/>
          <p:cNvSpPr/>
          <p:nvPr/>
        </p:nvSpPr>
        <p:spPr>
          <a:xfrm>
            <a:off x="6577536" y="4310329"/>
            <a:ext cx="5614464" cy="21598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  <a:hlinkClick r:id="rId3"/>
              </a:rPr>
              <a:t>Olvasd el ide kattintva ezt a cikket, amiben keresztyén színészek vallanak a hitükről!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14" name="Felhő 13"/>
          <p:cNvSpPr/>
          <p:nvPr/>
        </p:nvSpPr>
        <p:spPr>
          <a:xfrm>
            <a:off x="441435" y="4313118"/>
            <a:ext cx="4177176" cy="2280995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Nemcsak színészek, de mindannyian hisznek Istenben.</a:t>
            </a: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45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23" y="0"/>
            <a:ext cx="2171028" cy="2160000"/>
          </a:xfrm>
          <a:prstGeom prst="rect">
            <a:avLst/>
          </a:prstGeom>
        </p:spPr>
      </p:pic>
      <p:sp>
        <p:nvSpPr>
          <p:cNvPr id="7" name="Felhő 6"/>
          <p:cNvSpPr/>
          <p:nvPr/>
        </p:nvSpPr>
        <p:spPr>
          <a:xfrm>
            <a:off x="2554014" y="141890"/>
            <a:ext cx="8781393" cy="349994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Talán úgy érzed, hogy a hitedről bizonyságot tenni furcsa. Esetleg ciki.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Vagy szokatlan… De nem az.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aseline="0" dirty="0" smtClean="0">
                <a:solidFill>
                  <a:prstClr val="black"/>
                </a:solidFill>
                <a:latin typeface="Arial" panose="020B0604020202020204"/>
              </a:rPr>
              <a:t>Ajándék és lehetőség, ha megoszthatod másokkal is, amit Istenről megtapasztaltál. Ebben</a:t>
            </a:r>
            <a:r>
              <a:rPr lang="hu-HU" sz="2400" dirty="0" smtClean="0">
                <a:solidFill>
                  <a:prstClr val="black"/>
                </a:solidFill>
                <a:latin typeface="Arial" panose="020B0604020202020204"/>
              </a:rPr>
              <a:t> a videóban egy </a:t>
            </a:r>
            <a:r>
              <a:rPr lang="hu-HU" sz="2400" smtClean="0">
                <a:solidFill>
                  <a:prstClr val="black"/>
                </a:solidFill>
                <a:latin typeface="Arial" panose="020B0604020202020204"/>
              </a:rPr>
              <a:t>lány</a:t>
            </a:r>
            <a:r>
              <a:rPr lang="hu-HU" sz="2400" baseline="0" smtClean="0">
                <a:solidFill>
                  <a:prstClr val="black"/>
                </a:solidFill>
                <a:latin typeface="Arial" panose="020B0604020202020204"/>
              </a:rPr>
              <a:t> vall a hitéről.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elhő 4"/>
          <p:cNvSpPr/>
          <p:nvPr/>
        </p:nvSpPr>
        <p:spPr>
          <a:xfrm>
            <a:off x="3078029" y="3864800"/>
            <a:ext cx="7733362" cy="2349063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noProof="0" dirty="0" smtClean="0">
                <a:solidFill>
                  <a:prstClr val="black"/>
                </a:solidFill>
                <a:latin typeface="Arial" panose="020B0604020202020204"/>
                <a:hlinkClick r:id="rId3"/>
              </a:rPr>
              <a:t>Egy lány így élte meg és mesél az Istennel való kapcsolatáról.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519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1_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3173</TotalTime>
  <Words>748</Words>
  <Application>Microsoft Office PowerPoint</Application>
  <PresentationFormat>Szélesvásznú</PresentationFormat>
  <Paragraphs>92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Nagyvárosi</vt:lpstr>
      <vt:lpstr>1_Nagyvárosi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Csőri-Czinkos Gergő</cp:lastModifiedBy>
  <cp:revision>451</cp:revision>
  <dcterms:created xsi:type="dcterms:W3CDTF">2020-03-16T06:58:02Z</dcterms:created>
  <dcterms:modified xsi:type="dcterms:W3CDTF">2021-07-19T07:26:55Z</dcterms:modified>
</cp:coreProperties>
</file>