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41" r:id="rId3"/>
    <p:sldId id="438" r:id="rId4"/>
    <p:sldId id="440" r:id="rId5"/>
    <p:sldId id="441" r:id="rId6"/>
    <p:sldId id="442" r:id="rId7"/>
    <p:sldId id="439" r:id="rId8"/>
    <p:sldId id="449" r:id="rId9"/>
    <p:sldId id="345" r:id="rId10"/>
    <p:sldId id="346" r:id="rId11"/>
    <p:sldId id="415" r:id="rId12"/>
    <p:sldId id="434" r:id="rId13"/>
    <p:sldId id="421" r:id="rId14"/>
    <p:sldId id="424" r:id="rId15"/>
    <p:sldId id="423" r:id="rId16"/>
    <p:sldId id="425" r:id="rId17"/>
    <p:sldId id="427" r:id="rId18"/>
    <p:sldId id="443" r:id="rId19"/>
    <p:sldId id="444" r:id="rId20"/>
    <p:sldId id="445" r:id="rId21"/>
    <p:sldId id="446" r:id="rId22"/>
    <p:sldId id="433" r:id="rId23"/>
    <p:sldId id="447" r:id="rId24"/>
    <p:sldId id="420" r:id="rId25"/>
    <p:sldId id="348" r:id="rId26"/>
    <p:sldId id="448" r:id="rId27"/>
    <p:sldId id="322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A8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C0D37E-5596-4DC2-AF02-C989C9C8F2CC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7E646242-40A6-431E-B6F8-ACB2B08CDB32}">
      <dgm:prSet phldrT="[Szöveg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hu-HU" sz="3600" dirty="0" smtClean="0">
              <a:solidFill>
                <a:schemeClr val="tx1"/>
              </a:solidFill>
            </a:rPr>
            <a:t>IGE</a:t>
          </a:r>
          <a:endParaRPr lang="hu-HU" sz="3600" dirty="0">
            <a:solidFill>
              <a:schemeClr val="tx1"/>
            </a:solidFill>
          </a:endParaRPr>
        </a:p>
      </dgm:t>
    </dgm:pt>
    <dgm:pt modelId="{052D11D3-D221-4E8E-BEDF-9C46E3ED68F4}" type="parTrans" cxnId="{388606E7-02D7-4A45-BEB1-F71A6AC23865}">
      <dgm:prSet/>
      <dgm:spPr/>
      <dgm:t>
        <a:bodyPr/>
        <a:lstStyle/>
        <a:p>
          <a:endParaRPr lang="hu-HU"/>
        </a:p>
      </dgm:t>
    </dgm:pt>
    <dgm:pt modelId="{794B5962-C421-4BDC-BE60-565A25AB613E}" type="sibTrans" cxnId="{388606E7-02D7-4A45-BEB1-F71A6AC23865}">
      <dgm:prSet/>
      <dgm:spPr/>
      <dgm:t>
        <a:bodyPr/>
        <a:lstStyle/>
        <a:p>
          <a:endParaRPr lang="hu-HU"/>
        </a:p>
      </dgm:t>
    </dgm:pt>
    <dgm:pt modelId="{5A002E91-B3F1-43F2-A818-365533F6A3F2}">
      <dgm:prSet phldrT="[Szöveg]"/>
      <dgm:spPr/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GYERMEK</a:t>
          </a:r>
          <a:endParaRPr lang="hu-HU" dirty="0">
            <a:solidFill>
              <a:schemeClr val="tx1"/>
            </a:solidFill>
          </a:endParaRPr>
        </a:p>
      </dgm:t>
    </dgm:pt>
    <dgm:pt modelId="{3B5925C6-E14E-4499-8B92-30EFAB3F9F28}" type="parTrans" cxnId="{2576E598-0A67-4CBE-BEF4-F6910C60C2E5}">
      <dgm:prSet/>
      <dgm:spPr/>
      <dgm:t>
        <a:bodyPr/>
        <a:lstStyle/>
        <a:p>
          <a:endParaRPr lang="hu-HU"/>
        </a:p>
      </dgm:t>
    </dgm:pt>
    <dgm:pt modelId="{86DFAA96-6397-4C24-8493-6DB56A31DBA5}" type="sibTrans" cxnId="{2576E598-0A67-4CBE-BEF4-F6910C60C2E5}">
      <dgm:prSet/>
      <dgm:spPr/>
      <dgm:t>
        <a:bodyPr/>
        <a:lstStyle/>
        <a:p>
          <a:endParaRPr lang="hu-HU"/>
        </a:p>
      </dgm:t>
    </dgm:pt>
    <dgm:pt modelId="{5DC28F59-5AA1-457A-8EB5-384B99459670}">
      <dgm:prSet phldrT="[Szöveg]" custT="1"/>
      <dgm:spPr>
        <a:solidFill>
          <a:srgbClr val="92D050"/>
        </a:solidFill>
      </dgm:spPr>
      <dgm:t>
        <a:bodyPr/>
        <a:lstStyle/>
        <a:p>
          <a:r>
            <a:rPr lang="hu-HU" sz="2400" b="1" dirty="0" smtClean="0">
              <a:solidFill>
                <a:schemeClr val="tx1"/>
              </a:solidFill>
            </a:rPr>
            <a:t>ÜZENET</a:t>
          </a:r>
          <a:r>
            <a:rPr lang="hu-HU" sz="2300" dirty="0" smtClean="0"/>
            <a:t> </a:t>
          </a:r>
          <a:endParaRPr lang="hu-HU" sz="2300" dirty="0"/>
        </a:p>
      </dgm:t>
    </dgm:pt>
    <dgm:pt modelId="{089CD8F1-5DBF-4C4E-A276-6604937CEE51}" type="parTrans" cxnId="{6CF4C468-A985-4C97-8690-2A09BBFED917}">
      <dgm:prSet/>
      <dgm:spPr/>
      <dgm:t>
        <a:bodyPr/>
        <a:lstStyle/>
        <a:p>
          <a:endParaRPr lang="hu-HU"/>
        </a:p>
      </dgm:t>
    </dgm:pt>
    <dgm:pt modelId="{1FE9F317-AE87-4928-9B1B-1F7090FA9A60}" type="sibTrans" cxnId="{6CF4C468-A985-4C97-8690-2A09BBFED917}">
      <dgm:prSet/>
      <dgm:spPr/>
      <dgm:t>
        <a:bodyPr/>
        <a:lstStyle/>
        <a:p>
          <a:endParaRPr lang="hu-HU"/>
        </a:p>
      </dgm:t>
    </dgm:pt>
    <dgm:pt modelId="{A6A1F7E0-7508-4359-A086-3B75FD0DA24F}" type="pres">
      <dgm:prSet presAssocID="{9FC0D37E-5596-4DC2-AF02-C989C9C8F2CC}" presName="linearFlow" presStyleCnt="0">
        <dgm:presLayoutVars>
          <dgm:dir/>
          <dgm:resizeHandles val="exact"/>
        </dgm:presLayoutVars>
      </dgm:prSet>
      <dgm:spPr/>
    </dgm:pt>
    <dgm:pt modelId="{2780A334-1E48-4784-815F-947012DF486C}" type="pres">
      <dgm:prSet presAssocID="{7E646242-40A6-431E-B6F8-ACB2B08CDB3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FECAF6D-6D6C-4A0A-8E3D-10439207A54A}" type="pres">
      <dgm:prSet presAssocID="{794B5962-C421-4BDC-BE60-565A25AB613E}" presName="spacerL" presStyleCnt="0"/>
      <dgm:spPr/>
    </dgm:pt>
    <dgm:pt modelId="{BB9A62C3-9BDC-47B4-ACFC-51FB6EC89E19}" type="pres">
      <dgm:prSet presAssocID="{794B5962-C421-4BDC-BE60-565A25AB613E}" presName="sibTrans" presStyleLbl="sibTrans2D1" presStyleIdx="0" presStyleCnt="2"/>
      <dgm:spPr/>
      <dgm:t>
        <a:bodyPr/>
        <a:lstStyle/>
        <a:p>
          <a:endParaRPr lang="hu-HU"/>
        </a:p>
      </dgm:t>
    </dgm:pt>
    <dgm:pt modelId="{53579E67-D0FA-44C3-B7C0-BECE817452A9}" type="pres">
      <dgm:prSet presAssocID="{794B5962-C421-4BDC-BE60-565A25AB613E}" presName="spacerR" presStyleCnt="0"/>
      <dgm:spPr/>
    </dgm:pt>
    <dgm:pt modelId="{F20BBAD5-9873-4D97-917C-77C311CD4AB0}" type="pres">
      <dgm:prSet presAssocID="{5A002E91-B3F1-43F2-A818-365533F6A3F2}" presName="node" presStyleLbl="node1" presStyleIdx="1" presStyleCnt="3" custScaleX="14493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FA2487E-6D22-4933-B8DB-AA425F88EE13}" type="pres">
      <dgm:prSet presAssocID="{86DFAA96-6397-4C24-8493-6DB56A31DBA5}" presName="spacerL" presStyleCnt="0"/>
      <dgm:spPr/>
    </dgm:pt>
    <dgm:pt modelId="{3059D7DB-DF1E-47FF-8725-A59954ED53EE}" type="pres">
      <dgm:prSet presAssocID="{86DFAA96-6397-4C24-8493-6DB56A31DBA5}" presName="sibTrans" presStyleLbl="sibTrans2D1" presStyleIdx="1" presStyleCnt="2" custScaleY="44968"/>
      <dgm:spPr/>
      <dgm:t>
        <a:bodyPr/>
        <a:lstStyle/>
        <a:p>
          <a:endParaRPr lang="hu-HU"/>
        </a:p>
      </dgm:t>
    </dgm:pt>
    <dgm:pt modelId="{8EBC296C-A204-4220-B6B6-526C4708F84C}" type="pres">
      <dgm:prSet presAssocID="{86DFAA96-6397-4C24-8493-6DB56A31DBA5}" presName="spacerR" presStyleCnt="0"/>
      <dgm:spPr/>
    </dgm:pt>
    <dgm:pt modelId="{BB424BCD-9729-4ACA-BEA7-F1F3B87C4EC0}" type="pres">
      <dgm:prSet presAssocID="{5DC28F59-5AA1-457A-8EB5-384B99459670}" presName="node" presStyleLbl="node1" presStyleIdx="2" presStyleCnt="3" custScaleX="13696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576E598-0A67-4CBE-BEF4-F6910C60C2E5}" srcId="{9FC0D37E-5596-4DC2-AF02-C989C9C8F2CC}" destId="{5A002E91-B3F1-43F2-A818-365533F6A3F2}" srcOrd="1" destOrd="0" parTransId="{3B5925C6-E14E-4499-8B92-30EFAB3F9F28}" sibTransId="{86DFAA96-6397-4C24-8493-6DB56A31DBA5}"/>
    <dgm:cxn modelId="{410AE005-0575-4C07-8AED-CA74CA729A5C}" type="presOf" srcId="{7E646242-40A6-431E-B6F8-ACB2B08CDB32}" destId="{2780A334-1E48-4784-815F-947012DF486C}" srcOrd="0" destOrd="0" presId="urn:microsoft.com/office/officeart/2005/8/layout/equation1"/>
    <dgm:cxn modelId="{388606E7-02D7-4A45-BEB1-F71A6AC23865}" srcId="{9FC0D37E-5596-4DC2-AF02-C989C9C8F2CC}" destId="{7E646242-40A6-431E-B6F8-ACB2B08CDB32}" srcOrd="0" destOrd="0" parTransId="{052D11D3-D221-4E8E-BEDF-9C46E3ED68F4}" sibTransId="{794B5962-C421-4BDC-BE60-565A25AB613E}"/>
    <dgm:cxn modelId="{73F7A8E6-0FCF-4B77-A37B-7925B3E865C8}" type="presOf" srcId="{5DC28F59-5AA1-457A-8EB5-384B99459670}" destId="{BB424BCD-9729-4ACA-BEA7-F1F3B87C4EC0}" srcOrd="0" destOrd="0" presId="urn:microsoft.com/office/officeart/2005/8/layout/equation1"/>
    <dgm:cxn modelId="{35CC159E-1984-4AE0-8D2B-5BEB4E54CB33}" type="presOf" srcId="{86DFAA96-6397-4C24-8493-6DB56A31DBA5}" destId="{3059D7DB-DF1E-47FF-8725-A59954ED53EE}" srcOrd="0" destOrd="0" presId="urn:microsoft.com/office/officeart/2005/8/layout/equation1"/>
    <dgm:cxn modelId="{6CF4C468-A985-4C97-8690-2A09BBFED917}" srcId="{9FC0D37E-5596-4DC2-AF02-C989C9C8F2CC}" destId="{5DC28F59-5AA1-457A-8EB5-384B99459670}" srcOrd="2" destOrd="0" parTransId="{089CD8F1-5DBF-4C4E-A276-6604937CEE51}" sibTransId="{1FE9F317-AE87-4928-9B1B-1F7090FA9A60}"/>
    <dgm:cxn modelId="{60294930-C716-4532-B00B-ECD4DBB13D52}" type="presOf" srcId="{5A002E91-B3F1-43F2-A818-365533F6A3F2}" destId="{F20BBAD5-9873-4D97-917C-77C311CD4AB0}" srcOrd="0" destOrd="0" presId="urn:microsoft.com/office/officeart/2005/8/layout/equation1"/>
    <dgm:cxn modelId="{7CD78FF9-4476-4D62-B54C-6EF74439A393}" type="presOf" srcId="{9FC0D37E-5596-4DC2-AF02-C989C9C8F2CC}" destId="{A6A1F7E0-7508-4359-A086-3B75FD0DA24F}" srcOrd="0" destOrd="0" presId="urn:microsoft.com/office/officeart/2005/8/layout/equation1"/>
    <dgm:cxn modelId="{19687D66-416F-4C10-9AA4-79B8796AD930}" type="presOf" srcId="{794B5962-C421-4BDC-BE60-565A25AB613E}" destId="{BB9A62C3-9BDC-47B4-ACFC-51FB6EC89E19}" srcOrd="0" destOrd="0" presId="urn:microsoft.com/office/officeart/2005/8/layout/equation1"/>
    <dgm:cxn modelId="{E5501984-4D1F-4B5F-9767-6B60543BCE09}" type="presParOf" srcId="{A6A1F7E0-7508-4359-A086-3B75FD0DA24F}" destId="{2780A334-1E48-4784-815F-947012DF486C}" srcOrd="0" destOrd="0" presId="urn:microsoft.com/office/officeart/2005/8/layout/equation1"/>
    <dgm:cxn modelId="{66F78080-C89E-44B7-BF77-747A6AC1E344}" type="presParOf" srcId="{A6A1F7E0-7508-4359-A086-3B75FD0DA24F}" destId="{EFECAF6D-6D6C-4A0A-8E3D-10439207A54A}" srcOrd="1" destOrd="0" presId="urn:microsoft.com/office/officeart/2005/8/layout/equation1"/>
    <dgm:cxn modelId="{9123DA2A-AC63-4215-ABED-D899B6F7709F}" type="presParOf" srcId="{A6A1F7E0-7508-4359-A086-3B75FD0DA24F}" destId="{BB9A62C3-9BDC-47B4-ACFC-51FB6EC89E19}" srcOrd="2" destOrd="0" presId="urn:microsoft.com/office/officeart/2005/8/layout/equation1"/>
    <dgm:cxn modelId="{913E27B8-1EDB-487A-8C83-6873817A55BD}" type="presParOf" srcId="{A6A1F7E0-7508-4359-A086-3B75FD0DA24F}" destId="{53579E67-D0FA-44C3-B7C0-BECE817452A9}" srcOrd="3" destOrd="0" presId="urn:microsoft.com/office/officeart/2005/8/layout/equation1"/>
    <dgm:cxn modelId="{98E38E28-6754-4F95-B8D4-24EBF0AEDD1A}" type="presParOf" srcId="{A6A1F7E0-7508-4359-A086-3B75FD0DA24F}" destId="{F20BBAD5-9873-4D97-917C-77C311CD4AB0}" srcOrd="4" destOrd="0" presId="urn:microsoft.com/office/officeart/2005/8/layout/equation1"/>
    <dgm:cxn modelId="{6C33FC8E-F576-43DF-9BF0-306123BE5443}" type="presParOf" srcId="{A6A1F7E0-7508-4359-A086-3B75FD0DA24F}" destId="{BFA2487E-6D22-4933-B8DB-AA425F88EE13}" srcOrd="5" destOrd="0" presId="urn:microsoft.com/office/officeart/2005/8/layout/equation1"/>
    <dgm:cxn modelId="{DB9C99E3-0121-4786-9ADC-192E9FA1426E}" type="presParOf" srcId="{A6A1F7E0-7508-4359-A086-3B75FD0DA24F}" destId="{3059D7DB-DF1E-47FF-8725-A59954ED53EE}" srcOrd="6" destOrd="0" presId="urn:microsoft.com/office/officeart/2005/8/layout/equation1"/>
    <dgm:cxn modelId="{97F7C082-C39D-4F0E-8D02-6572C8452D4B}" type="presParOf" srcId="{A6A1F7E0-7508-4359-A086-3B75FD0DA24F}" destId="{8EBC296C-A204-4220-B6B6-526C4708F84C}" srcOrd="7" destOrd="0" presId="urn:microsoft.com/office/officeart/2005/8/layout/equation1"/>
    <dgm:cxn modelId="{66852D00-1DDE-463C-AA2D-9618375226C3}" type="presParOf" srcId="{A6A1F7E0-7508-4359-A086-3B75FD0DA24F}" destId="{BB424BCD-9729-4ACA-BEA7-F1F3B87C4EC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9406C6-A7E2-46CC-B665-B890ADBC9F8F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BFB1D75-DBDB-4F8D-9FD0-5909A9023D5D}">
      <dgm:prSet phldrT="[Szöveg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Kortörténeti sajátosságok</a:t>
          </a:r>
          <a:endParaRPr lang="hu-HU" dirty="0">
            <a:solidFill>
              <a:schemeClr val="tx1"/>
            </a:solidFill>
          </a:endParaRPr>
        </a:p>
      </dgm:t>
    </dgm:pt>
    <dgm:pt modelId="{6B59458E-BF61-46A3-AF68-CECBAE0B1F7C}" type="parTrans" cxnId="{F66DD3F0-A0A6-4CD5-A5E0-F1B40471D568}">
      <dgm:prSet/>
      <dgm:spPr/>
      <dgm:t>
        <a:bodyPr/>
        <a:lstStyle/>
        <a:p>
          <a:endParaRPr lang="hu-HU"/>
        </a:p>
      </dgm:t>
    </dgm:pt>
    <dgm:pt modelId="{C91DD955-4088-404E-A749-0C812AF08817}" type="sibTrans" cxnId="{F66DD3F0-A0A6-4CD5-A5E0-F1B40471D568}">
      <dgm:prSet/>
      <dgm:spPr/>
      <dgm:t>
        <a:bodyPr/>
        <a:lstStyle/>
        <a:p>
          <a:endParaRPr lang="hu-HU"/>
        </a:p>
      </dgm:t>
    </dgm:pt>
    <dgm:pt modelId="{094F7F6E-7347-476A-AFFD-68EC731E0FD4}">
      <dgm:prSet phldrT="[Szöveg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hu-HU" sz="2800" dirty="0" smtClean="0">
              <a:solidFill>
                <a:schemeClr val="tx1"/>
              </a:solidFill>
            </a:rPr>
            <a:t>Szóhasználat</a:t>
          </a:r>
          <a:r>
            <a:rPr lang="hu-HU" sz="2800" dirty="0" smtClean="0">
              <a:solidFill>
                <a:schemeClr val="bg1"/>
              </a:solidFill>
            </a:rPr>
            <a:t> </a:t>
          </a:r>
          <a:endParaRPr lang="hu-HU" sz="2800" dirty="0">
            <a:solidFill>
              <a:schemeClr val="bg1"/>
            </a:solidFill>
          </a:endParaRPr>
        </a:p>
      </dgm:t>
    </dgm:pt>
    <dgm:pt modelId="{B54198AD-BCB0-4B0C-81FD-B66B914674FD}" type="parTrans" cxnId="{4F9CEBCC-0300-4B37-97E7-B2772BEFAAAF}">
      <dgm:prSet/>
      <dgm:spPr/>
      <dgm:t>
        <a:bodyPr/>
        <a:lstStyle/>
        <a:p>
          <a:endParaRPr lang="hu-HU"/>
        </a:p>
      </dgm:t>
    </dgm:pt>
    <dgm:pt modelId="{AB11EFA3-B737-4FD9-AE2C-482FF690B832}" type="sibTrans" cxnId="{4F9CEBCC-0300-4B37-97E7-B2772BEFAAAF}">
      <dgm:prSet/>
      <dgm:spPr/>
      <dgm:t>
        <a:bodyPr/>
        <a:lstStyle/>
        <a:p>
          <a:endParaRPr lang="hu-HU"/>
        </a:p>
      </dgm:t>
    </dgm:pt>
    <dgm:pt modelId="{683361AA-5137-4CCE-8789-C06C14D16377}">
      <dgm:prSet phldrT="[Szöveg]"/>
      <dgm:spPr>
        <a:solidFill>
          <a:srgbClr val="FFC0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Szokások, élethelyzetek</a:t>
          </a:r>
          <a:endParaRPr lang="hu-HU" dirty="0">
            <a:solidFill>
              <a:schemeClr val="tx1"/>
            </a:solidFill>
          </a:endParaRPr>
        </a:p>
      </dgm:t>
    </dgm:pt>
    <dgm:pt modelId="{C2D76F27-18B3-41E4-9282-DA58BB36F186}" type="parTrans" cxnId="{134C41F8-74E5-47F6-B8CD-13F183B5C339}">
      <dgm:prSet/>
      <dgm:spPr/>
      <dgm:t>
        <a:bodyPr/>
        <a:lstStyle/>
        <a:p>
          <a:endParaRPr lang="hu-HU"/>
        </a:p>
      </dgm:t>
    </dgm:pt>
    <dgm:pt modelId="{F3CC2CAD-8829-4587-85E8-B60A16BE88D3}" type="sibTrans" cxnId="{134C41F8-74E5-47F6-B8CD-13F183B5C339}">
      <dgm:prSet/>
      <dgm:spPr/>
      <dgm:t>
        <a:bodyPr/>
        <a:lstStyle/>
        <a:p>
          <a:endParaRPr lang="hu-HU"/>
        </a:p>
      </dgm:t>
    </dgm:pt>
    <dgm:pt modelId="{F4DFD6E3-3171-4E54-AC67-F641CAB1FC7A}">
      <dgm:prSet phldrT="[Szöveg]" custT="1"/>
      <dgm:spPr/>
      <dgm:t>
        <a:bodyPr/>
        <a:lstStyle/>
        <a:p>
          <a:r>
            <a:rPr lang="hu-HU" sz="3200" b="1" dirty="0" smtClean="0">
              <a:solidFill>
                <a:schemeClr val="tx1"/>
              </a:solidFill>
            </a:rPr>
            <a:t>Bibliai kor és adott szöveg értelmezése</a:t>
          </a:r>
          <a:endParaRPr lang="hu-HU" sz="3200" b="1" dirty="0">
            <a:solidFill>
              <a:schemeClr val="tx1"/>
            </a:solidFill>
          </a:endParaRPr>
        </a:p>
      </dgm:t>
    </dgm:pt>
    <dgm:pt modelId="{368383E7-F392-419B-8801-9EE5DA4A4D28}" type="parTrans" cxnId="{A2294BF8-406C-4819-A2D2-97C529AFB592}">
      <dgm:prSet/>
      <dgm:spPr/>
      <dgm:t>
        <a:bodyPr/>
        <a:lstStyle/>
        <a:p>
          <a:endParaRPr lang="hu-HU"/>
        </a:p>
      </dgm:t>
    </dgm:pt>
    <dgm:pt modelId="{844C435F-853F-45AA-9675-D87B9D775FB1}" type="sibTrans" cxnId="{A2294BF8-406C-4819-A2D2-97C529AFB592}">
      <dgm:prSet/>
      <dgm:spPr/>
      <dgm:t>
        <a:bodyPr/>
        <a:lstStyle/>
        <a:p>
          <a:endParaRPr lang="hu-HU"/>
        </a:p>
      </dgm:t>
    </dgm:pt>
    <dgm:pt modelId="{2E75B6F7-80A0-40F9-92A6-EC2443F8836B}" type="pres">
      <dgm:prSet presAssocID="{FD9406C6-A7E2-46CC-B665-B890ADBC9F8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153A175-792A-4896-B0CF-E7F8349A2B71}" type="pres">
      <dgm:prSet presAssocID="{FD9406C6-A7E2-46CC-B665-B890ADBC9F8F}" presName="ellipse" presStyleLbl="trBgShp" presStyleIdx="0" presStyleCnt="1" custLinFactNeighborX="-5468" custLinFactNeighborY="-9944"/>
      <dgm:spPr/>
    </dgm:pt>
    <dgm:pt modelId="{4E2CFE56-01E0-4953-88F4-FDA119770DE0}" type="pres">
      <dgm:prSet presAssocID="{FD9406C6-A7E2-46CC-B665-B890ADBC9F8F}" presName="arrow1" presStyleLbl="fgShp" presStyleIdx="0" presStyleCnt="1"/>
      <dgm:spPr/>
    </dgm:pt>
    <dgm:pt modelId="{BF76D764-8EF3-47A3-83C7-40DC61734F88}" type="pres">
      <dgm:prSet presAssocID="{FD9406C6-A7E2-46CC-B665-B890ADBC9F8F}" presName="rectangle" presStyleLbl="revTx" presStyleIdx="0" presStyleCnt="1" custScaleX="170805" custScaleY="9003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B52F5A2-9A63-4A1D-83FB-8B8AF25D6119}" type="pres">
      <dgm:prSet presAssocID="{094F7F6E-7347-476A-AFFD-68EC731E0FD4}" presName="item1" presStyleLbl="node1" presStyleIdx="0" presStyleCnt="3" custScaleX="201849" custLinFactY="-9720" custLinFactNeighborX="89095" custLinFactNeighborY="-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7AC7DFA-54B1-4643-89D1-ABADADC4EEBC}" type="pres">
      <dgm:prSet presAssocID="{683361AA-5137-4CCE-8789-C06C14D16377}" presName="item2" presStyleLbl="node1" presStyleIdx="1" presStyleCnt="3" custScaleX="233389" custLinFactNeighborX="-33823" custLinFactNeighborY="-2593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839F610-C3B1-494B-98FA-338BC790A9DB}" type="pres">
      <dgm:prSet presAssocID="{F4DFD6E3-3171-4E54-AC67-F641CAB1FC7A}" presName="item3" presStyleLbl="node1" presStyleIdx="2" presStyleCnt="3" custScaleX="181764" custScaleY="109326" custLinFactY="20050" custLinFactNeighborX="-20624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1B0BA2E-FDA4-47C0-AB93-DE5B99DDDE33}" type="pres">
      <dgm:prSet presAssocID="{FD9406C6-A7E2-46CC-B665-B890ADBC9F8F}" presName="funnel" presStyleLbl="trAlignAcc1" presStyleIdx="0" presStyleCnt="1" custScaleX="137885" custScaleY="130147" custLinFactNeighborX="-807" custLinFactNeighborY="14557"/>
      <dgm:spPr/>
    </dgm:pt>
  </dgm:ptLst>
  <dgm:cxnLst>
    <dgm:cxn modelId="{87B9AEDD-8A41-491B-82D9-98FE913F4D6B}" type="presOf" srcId="{683361AA-5137-4CCE-8789-C06C14D16377}" destId="{8B52F5A2-9A63-4A1D-83FB-8B8AF25D6119}" srcOrd="0" destOrd="0" presId="urn:microsoft.com/office/officeart/2005/8/layout/funnel1"/>
    <dgm:cxn modelId="{3A7E4770-7927-4E1A-8A9F-BD9F6021E765}" type="presOf" srcId="{3BFB1D75-DBDB-4F8D-9FD0-5909A9023D5D}" destId="{4839F610-C3B1-494B-98FA-338BC790A9DB}" srcOrd="0" destOrd="0" presId="urn:microsoft.com/office/officeart/2005/8/layout/funnel1"/>
    <dgm:cxn modelId="{4F9CEBCC-0300-4B37-97E7-B2772BEFAAAF}" srcId="{FD9406C6-A7E2-46CC-B665-B890ADBC9F8F}" destId="{094F7F6E-7347-476A-AFFD-68EC731E0FD4}" srcOrd="1" destOrd="0" parTransId="{B54198AD-BCB0-4B0C-81FD-B66B914674FD}" sibTransId="{AB11EFA3-B737-4FD9-AE2C-482FF690B832}"/>
    <dgm:cxn modelId="{F66DD3F0-A0A6-4CD5-A5E0-F1B40471D568}" srcId="{FD9406C6-A7E2-46CC-B665-B890ADBC9F8F}" destId="{3BFB1D75-DBDB-4F8D-9FD0-5909A9023D5D}" srcOrd="0" destOrd="0" parTransId="{6B59458E-BF61-46A3-AF68-CECBAE0B1F7C}" sibTransId="{C91DD955-4088-404E-A749-0C812AF08817}"/>
    <dgm:cxn modelId="{4BE8212C-9435-4F2B-BE06-F9EE68262710}" type="presOf" srcId="{FD9406C6-A7E2-46CC-B665-B890ADBC9F8F}" destId="{2E75B6F7-80A0-40F9-92A6-EC2443F8836B}" srcOrd="0" destOrd="0" presId="urn:microsoft.com/office/officeart/2005/8/layout/funnel1"/>
    <dgm:cxn modelId="{5D48D72D-F8EF-4EE1-88DC-4BEAB4879316}" type="presOf" srcId="{F4DFD6E3-3171-4E54-AC67-F641CAB1FC7A}" destId="{BF76D764-8EF3-47A3-83C7-40DC61734F88}" srcOrd="0" destOrd="0" presId="urn:microsoft.com/office/officeart/2005/8/layout/funnel1"/>
    <dgm:cxn modelId="{A2294BF8-406C-4819-A2D2-97C529AFB592}" srcId="{FD9406C6-A7E2-46CC-B665-B890ADBC9F8F}" destId="{F4DFD6E3-3171-4E54-AC67-F641CAB1FC7A}" srcOrd="3" destOrd="0" parTransId="{368383E7-F392-419B-8801-9EE5DA4A4D28}" sibTransId="{844C435F-853F-45AA-9675-D87B9D775FB1}"/>
    <dgm:cxn modelId="{834CBDA0-EC41-4C78-8938-30C385837ED1}" type="presOf" srcId="{094F7F6E-7347-476A-AFFD-68EC731E0FD4}" destId="{E7AC7DFA-54B1-4643-89D1-ABADADC4EEBC}" srcOrd="0" destOrd="0" presId="urn:microsoft.com/office/officeart/2005/8/layout/funnel1"/>
    <dgm:cxn modelId="{134C41F8-74E5-47F6-B8CD-13F183B5C339}" srcId="{FD9406C6-A7E2-46CC-B665-B890ADBC9F8F}" destId="{683361AA-5137-4CCE-8789-C06C14D16377}" srcOrd="2" destOrd="0" parTransId="{C2D76F27-18B3-41E4-9282-DA58BB36F186}" sibTransId="{F3CC2CAD-8829-4587-85E8-B60A16BE88D3}"/>
    <dgm:cxn modelId="{97044286-5BE9-40D2-BD31-40E2F7FAAD73}" type="presParOf" srcId="{2E75B6F7-80A0-40F9-92A6-EC2443F8836B}" destId="{C153A175-792A-4896-B0CF-E7F8349A2B71}" srcOrd="0" destOrd="0" presId="urn:microsoft.com/office/officeart/2005/8/layout/funnel1"/>
    <dgm:cxn modelId="{E2E84840-B36D-4B3D-8B2A-F6576A4C9C79}" type="presParOf" srcId="{2E75B6F7-80A0-40F9-92A6-EC2443F8836B}" destId="{4E2CFE56-01E0-4953-88F4-FDA119770DE0}" srcOrd="1" destOrd="0" presId="urn:microsoft.com/office/officeart/2005/8/layout/funnel1"/>
    <dgm:cxn modelId="{01E750C8-E691-41F4-B4B9-BAF64595C282}" type="presParOf" srcId="{2E75B6F7-80A0-40F9-92A6-EC2443F8836B}" destId="{BF76D764-8EF3-47A3-83C7-40DC61734F88}" srcOrd="2" destOrd="0" presId="urn:microsoft.com/office/officeart/2005/8/layout/funnel1"/>
    <dgm:cxn modelId="{3B6F00E0-C202-4392-9B11-FDEE6A493BAC}" type="presParOf" srcId="{2E75B6F7-80A0-40F9-92A6-EC2443F8836B}" destId="{8B52F5A2-9A63-4A1D-83FB-8B8AF25D6119}" srcOrd="3" destOrd="0" presId="urn:microsoft.com/office/officeart/2005/8/layout/funnel1"/>
    <dgm:cxn modelId="{75E55632-17D5-4168-9ACF-2E1F83193DBE}" type="presParOf" srcId="{2E75B6F7-80A0-40F9-92A6-EC2443F8836B}" destId="{E7AC7DFA-54B1-4643-89D1-ABADADC4EEBC}" srcOrd="4" destOrd="0" presId="urn:microsoft.com/office/officeart/2005/8/layout/funnel1"/>
    <dgm:cxn modelId="{8B9719B3-0317-419C-BB7D-3F6C42A3D562}" type="presParOf" srcId="{2E75B6F7-80A0-40F9-92A6-EC2443F8836B}" destId="{4839F610-C3B1-494B-98FA-338BC790A9DB}" srcOrd="5" destOrd="0" presId="urn:microsoft.com/office/officeart/2005/8/layout/funnel1"/>
    <dgm:cxn modelId="{A0BA03B9-60CC-4721-86E5-6E4E3F50DACF}" type="presParOf" srcId="{2E75B6F7-80A0-40F9-92A6-EC2443F8836B}" destId="{A1B0BA2E-FDA4-47C0-AB93-DE5B99DDDE3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DDCF88-7C7E-4F88-A56E-1A2D7D96E203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C861B77-7FB3-4461-B0D3-DF578DC9D99B}">
      <dgm:prSet phldrT="[Szöveg]"/>
      <dgm:spPr>
        <a:solidFill>
          <a:schemeClr val="accent3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hu-HU" b="1" dirty="0" smtClean="0">
              <a:solidFill>
                <a:schemeClr val="tx1"/>
              </a:solidFill>
            </a:rPr>
            <a:t>Gyermek</a:t>
          </a:r>
          <a:endParaRPr lang="hu-HU" b="1" dirty="0">
            <a:solidFill>
              <a:schemeClr val="tx1"/>
            </a:solidFill>
          </a:endParaRPr>
        </a:p>
      </dgm:t>
    </dgm:pt>
    <dgm:pt modelId="{38245B72-C591-47EC-8DCB-DB291C1F825D}" type="parTrans" cxnId="{0CE0EFAC-5393-4DD1-AA87-608821B75C94}">
      <dgm:prSet/>
      <dgm:spPr/>
      <dgm:t>
        <a:bodyPr/>
        <a:lstStyle/>
        <a:p>
          <a:endParaRPr lang="hu-HU"/>
        </a:p>
      </dgm:t>
    </dgm:pt>
    <dgm:pt modelId="{AFB1933F-6AC2-468D-9C03-AFC2370A5550}" type="sibTrans" cxnId="{0CE0EFAC-5393-4DD1-AA87-608821B75C94}">
      <dgm:prSet/>
      <dgm:spPr/>
      <dgm:t>
        <a:bodyPr/>
        <a:lstStyle/>
        <a:p>
          <a:endParaRPr lang="hu-HU"/>
        </a:p>
      </dgm:t>
    </dgm:pt>
    <dgm:pt modelId="{58E8A538-9874-453A-A783-B0649A57AEED}">
      <dgm:prSet phldrT="[Szöveg]"/>
      <dgm:spPr/>
      <dgm:t>
        <a:bodyPr/>
        <a:lstStyle/>
        <a:p>
          <a:r>
            <a:rPr lang="hu-HU" dirty="0" smtClean="0"/>
            <a:t>kapcsolódás</a:t>
          </a:r>
          <a:endParaRPr lang="hu-HU" dirty="0"/>
        </a:p>
      </dgm:t>
    </dgm:pt>
    <dgm:pt modelId="{6C6AA11C-20DC-4BC3-830B-CC504C20F398}" type="parTrans" cxnId="{60C0F38D-B643-498A-931B-CA9C3C8111C5}">
      <dgm:prSet/>
      <dgm:spPr/>
      <dgm:t>
        <a:bodyPr/>
        <a:lstStyle/>
        <a:p>
          <a:endParaRPr lang="hu-HU"/>
        </a:p>
      </dgm:t>
    </dgm:pt>
    <dgm:pt modelId="{FA8ED1AA-0E5A-437A-B2F6-0E975088C271}" type="sibTrans" cxnId="{60C0F38D-B643-498A-931B-CA9C3C8111C5}">
      <dgm:prSet/>
      <dgm:spPr/>
      <dgm:t>
        <a:bodyPr/>
        <a:lstStyle/>
        <a:p>
          <a:endParaRPr lang="hu-HU"/>
        </a:p>
      </dgm:t>
    </dgm:pt>
    <dgm:pt modelId="{EE304F93-1935-42C6-BB8B-F5503CD82396}">
      <dgm:prSet phldrT="[Szöveg]"/>
      <dgm:spPr/>
      <dgm:t>
        <a:bodyPr/>
        <a:lstStyle/>
        <a:p>
          <a:r>
            <a:rPr lang="hu-HU" dirty="0" smtClean="0"/>
            <a:t>kapcsolódás</a:t>
          </a:r>
          <a:endParaRPr lang="hu-HU" dirty="0"/>
        </a:p>
      </dgm:t>
    </dgm:pt>
    <dgm:pt modelId="{02B0246D-F62D-45E7-988E-1ED03ABCEDD8}" type="parTrans" cxnId="{9E23E22C-B6A0-44B4-835F-0C62B95E71E8}">
      <dgm:prSet/>
      <dgm:spPr/>
      <dgm:t>
        <a:bodyPr/>
        <a:lstStyle/>
        <a:p>
          <a:endParaRPr lang="hu-HU"/>
        </a:p>
      </dgm:t>
    </dgm:pt>
    <dgm:pt modelId="{9A62679F-8BCD-4A7C-BFB0-A608795FB063}" type="sibTrans" cxnId="{9E23E22C-B6A0-44B4-835F-0C62B95E71E8}">
      <dgm:prSet/>
      <dgm:spPr/>
      <dgm:t>
        <a:bodyPr/>
        <a:lstStyle/>
        <a:p>
          <a:endParaRPr lang="hu-HU"/>
        </a:p>
      </dgm:t>
    </dgm:pt>
    <dgm:pt modelId="{CF873D46-8D03-4E40-AD11-D3258173421E}">
      <dgm:prSet phldrT="[Szöveg]" custT="1"/>
      <dgm:spPr/>
      <dgm:t>
        <a:bodyPr/>
        <a:lstStyle/>
        <a:p>
          <a:r>
            <a:rPr lang="hu-HU" sz="2800" dirty="0" smtClean="0"/>
            <a:t>kapcsolódás</a:t>
          </a:r>
          <a:endParaRPr lang="hu-HU" sz="2800" dirty="0"/>
        </a:p>
      </dgm:t>
    </dgm:pt>
    <dgm:pt modelId="{4CCDF852-AB65-4A9E-9535-630F975A6B9C}" type="parTrans" cxnId="{D1A349CC-FA7A-417F-8094-0F6872381D8C}">
      <dgm:prSet/>
      <dgm:spPr/>
      <dgm:t>
        <a:bodyPr/>
        <a:lstStyle/>
        <a:p>
          <a:endParaRPr lang="hu-HU"/>
        </a:p>
      </dgm:t>
    </dgm:pt>
    <dgm:pt modelId="{FC776683-2410-4A96-A658-3A075D467DFE}" type="sibTrans" cxnId="{D1A349CC-FA7A-417F-8094-0F6872381D8C}">
      <dgm:prSet/>
      <dgm:spPr/>
      <dgm:t>
        <a:bodyPr/>
        <a:lstStyle/>
        <a:p>
          <a:endParaRPr lang="hu-HU"/>
        </a:p>
      </dgm:t>
    </dgm:pt>
    <dgm:pt modelId="{289BA084-27A2-435D-8C5B-3F1C87D2E5CD}">
      <dgm:prSet phldrT="[Szöveg]"/>
      <dgm:spPr/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kapcsolódás</a:t>
          </a:r>
          <a:endParaRPr lang="hu-HU" dirty="0">
            <a:solidFill>
              <a:schemeClr val="tx1"/>
            </a:solidFill>
          </a:endParaRPr>
        </a:p>
      </dgm:t>
    </dgm:pt>
    <dgm:pt modelId="{D09A19EE-B52C-4729-8942-ADFF66FDDDA4}" type="parTrans" cxnId="{DEB0E9FD-748C-4069-8658-2A39F94A01B8}">
      <dgm:prSet/>
      <dgm:spPr/>
      <dgm:t>
        <a:bodyPr/>
        <a:lstStyle/>
        <a:p>
          <a:endParaRPr lang="hu-HU"/>
        </a:p>
      </dgm:t>
    </dgm:pt>
    <dgm:pt modelId="{49150DA6-E1C1-4AAE-A88E-361BD6E3BE8B}" type="sibTrans" cxnId="{DEB0E9FD-748C-4069-8658-2A39F94A01B8}">
      <dgm:prSet/>
      <dgm:spPr/>
      <dgm:t>
        <a:bodyPr/>
        <a:lstStyle/>
        <a:p>
          <a:endParaRPr lang="hu-HU"/>
        </a:p>
      </dgm:t>
    </dgm:pt>
    <dgm:pt modelId="{0ED6172C-3B8A-4BAA-9CED-B7EAB8FE2E9C}">
      <dgm:prSet phldrT="[Szöveg]" custScaleX="218191" custScaleY="135871" custRadScaleRad="169901" custRadScaleInc="-611"/>
      <dgm:spPr/>
      <dgm:t>
        <a:bodyPr/>
        <a:lstStyle/>
        <a:p>
          <a:endParaRPr lang="hu-HU" dirty="0"/>
        </a:p>
      </dgm:t>
    </dgm:pt>
    <dgm:pt modelId="{17880F01-8A7D-4EEE-B3A5-893AF96FD389}" type="parTrans" cxnId="{1960C944-FC14-425D-9EAF-4746DE9134AD}">
      <dgm:prSet/>
      <dgm:spPr/>
      <dgm:t>
        <a:bodyPr/>
        <a:lstStyle/>
        <a:p>
          <a:endParaRPr lang="hu-HU"/>
        </a:p>
      </dgm:t>
    </dgm:pt>
    <dgm:pt modelId="{4F069E8F-CD96-4CD5-AB7E-81BAB82CB1A7}" type="sibTrans" cxnId="{1960C944-FC14-425D-9EAF-4746DE9134AD}">
      <dgm:prSet/>
      <dgm:spPr/>
      <dgm:t>
        <a:bodyPr/>
        <a:lstStyle/>
        <a:p>
          <a:endParaRPr lang="hu-HU"/>
        </a:p>
      </dgm:t>
    </dgm:pt>
    <dgm:pt modelId="{29B24E01-4A0F-4DF4-9515-C090D35B21E1}">
      <dgm:prSet phldrT="[Szöveg]" custScaleX="218191" custScaleY="135871" custRadScaleRad="169901" custRadScaleInc="-611"/>
      <dgm:spPr/>
      <dgm:t>
        <a:bodyPr/>
        <a:lstStyle/>
        <a:p>
          <a:endParaRPr lang="hu-HU" dirty="0"/>
        </a:p>
      </dgm:t>
    </dgm:pt>
    <dgm:pt modelId="{2B0BCF68-0702-481B-85E4-0617D391254A}" type="parTrans" cxnId="{2E711B81-26CB-4B46-B1F3-1FC99310CF75}">
      <dgm:prSet/>
      <dgm:spPr/>
      <dgm:t>
        <a:bodyPr/>
        <a:lstStyle/>
        <a:p>
          <a:endParaRPr lang="hu-HU"/>
        </a:p>
      </dgm:t>
    </dgm:pt>
    <dgm:pt modelId="{43C69519-5801-4DCE-9EC7-9DF957ACC204}" type="sibTrans" cxnId="{2E711B81-26CB-4B46-B1F3-1FC99310CF75}">
      <dgm:prSet/>
      <dgm:spPr/>
      <dgm:t>
        <a:bodyPr/>
        <a:lstStyle/>
        <a:p>
          <a:endParaRPr lang="hu-HU"/>
        </a:p>
      </dgm:t>
    </dgm:pt>
    <dgm:pt modelId="{F7F4F418-E2F6-47EE-AD1B-581BC82B391E}">
      <dgm:prSet phldrT="[Szöveg]"/>
      <dgm:spPr/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kapcsolódás</a:t>
          </a:r>
          <a:endParaRPr lang="hu-HU" dirty="0">
            <a:solidFill>
              <a:schemeClr val="tx1"/>
            </a:solidFill>
          </a:endParaRPr>
        </a:p>
      </dgm:t>
    </dgm:pt>
    <dgm:pt modelId="{7B3D7FA1-E20E-461D-ACCA-527319ACCE2F}" type="parTrans" cxnId="{E2AD4F47-8E4E-4BE3-8270-5F526D2113CE}">
      <dgm:prSet/>
      <dgm:spPr/>
      <dgm:t>
        <a:bodyPr/>
        <a:lstStyle/>
        <a:p>
          <a:endParaRPr lang="hu-HU"/>
        </a:p>
      </dgm:t>
    </dgm:pt>
    <dgm:pt modelId="{43B41E26-BE12-4B00-8256-6C0CFD52279C}" type="sibTrans" cxnId="{E2AD4F47-8E4E-4BE3-8270-5F526D2113CE}">
      <dgm:prSet/>
      <dgm:spPr/>
      <dgm:t>
        <a:bodyPr/>
        <a:lstStyle/>
        <a:p>
          <a:endParaRPr lang="hu-HU"/>
        </a:p>
      </dgm:t>
    </dgm:pt>
    <dgm:pt modelId="{AD3FF5AD-C351-46A2-B61E-3C2E590AE995}" type="pres">
      <dgm:prSet presAssocID="{7DDDCF88-7C7E-4F88-A56E-1A2D7D96E20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8119419-303F-46AB-A80F-DD17BA93C46B}" type="pres">
      <dgm:prSet presAssocID="{7DDDCF88-7C7E-4F88-A56E-1A2D7D96E203}" presName="radial" presStyleCnt="0">
        <dgm:presLayoutVars>
          <dgm:animLvl val="ctr"/>
        </dgm:presLayoutVars>
      </dgm:prSet>
      <dgm:spPr/>
    </dgm:pt>
    <dgm:pt modelId="{2F792B02-B761-4517-B86F-DD2F365AA919}" type="pres">
      <dgm:prSet presAssocID="{6C861B77-7FB3-4461-B0D3-DF578DC9D99B}" presName="centerShape" presStyleLbl="vennNode1" presStyleIdx="0" presStyleCnt="6" custLinFactNeighborX="-1169" custLinFactNeighborY="-5359"/>
      <dgm:spPr/>
      <dgm:t>
        <a:bodyPr/>
        <a:lstStyle/>
        <a:p>
          <a:endParaRPr lang="hu-HU"/>
        </a:p>
      </dgm:t>
    </dgm:pt>
    <dgm:pt modelId="{7582C826-74B4-49A8-B30A-4A1FBD6EC901}" type="pres">
      <dgm:prSet presAssocID="{58E8A538-9874-453A-A783-B0649A57AEED}" presName="node" presStyleLbl="vennNode1" presStyleIdx="1" presStyleCnt="6" custScaleX="221897" custRadScaleRad="113348" custRadScaleInc="89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988F8EB-A18B-40EB-9608-2C1BBE722A7D}" type="pres">
      <dgm:prSet presAssocID="{EE304F93-1935-42C6-BB8B-F5503CD82396}" presName="node" presStyleLbl="vennNode1" presStyleIdx="2" presStyleCnt="6" custScaleX="211062" custScaleY="163717" custRadScaleRad="133782" custRadScaleInc="1052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EC2B5E5-0DAB-422D-9A98-DCB9142BFA5A}" type="pres">
      <dgm:prSet presAssocID="{CF873D46-8D03-4E40-AD11-D3258173421E}" presName="node" presStyleLbl="vennNode1" presStyleIdx="3" presStyleCnt="6" custScaleX="238187" custRadScaleRad="105231" custRadScaleInc="-1269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BBD56DD-08C8-4553-B577-4B290709111B}" type="pres">
      <dgm:prSet presAssocID="{289BA084-27A2-435D-8C5B-3F1C87D2E5CD}" presName="node" presStyleLbl="vennNode1" presStyleIdx="4" presStyleCnt="6" custScaleX="218191" custScaleY="135871" custRadScaleRad="133800" custRadScaleInc="3782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74F305A-34A0-4887-B676-F379740F3638}" type="pres">
      <dgm:prSet presAssocID="{F7F4F418-E2F6-47EE-AD1B-581BC82B391E}" presName="node" presStyleLbl="vennNode1" presStyleIdx="5" presStyleCnt="6" custScaleX="218191" custScaleY="135871" custRadScaleRad="169901" custRadScaleInc="-61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960C944-FC14-425D-9EAF-4746DE9134AD}" srcId="{7DDDCF88-7C7E-4F88-A56E-1A2D7D96E203}" destId="{0ED6172C-3B8A-4BAA-9CED-B7EAB8FE2E9C}" srcOrd="1" destOrd="0" parTransId="{17880F01-8A7D-4EEE-B3A5-893AF96FD389}" sibTransId="{4F069E8F-CD96-4CD5-AB7E-81BAB82CB1A7}"/>
    <dgm:cxn modelId="{1ACD7AD7-DD81-4636-9842-1A93E6E5D186}" type="presOf" srcId="{58E8A538-9874-453A-A783-B0649A57AEED}" destId="{7582C826-74B4-49A8-B30A-4A1FBD6EC901}" srcOrd="0" destOrd="0" presId="urn:microsoft.com/office/officeart/2005/8/layout/radial3"/>
    <dgm:cxn modelId="{C9392394-F96B-4553-B8A0-27D33B6722E7}" type="presOf" srcId="{7DDDCF88-7C7E-4F88-A56E-1A2D7D96E203}" destId="{AD3FF5AD-C351-46A2-B61E-3C2E590AE995}" srcOrd="0" destOrd="0" presId="urn:microsoft.com/office/officeart/2005/8/layout/radial3"/>
    <dgm:cxn modelId="{60C0F38D-B643-498A-931B-CA9C3C8111C5}" srcId="{6C861B77-7FB3-4461-B0D3-DF578DC9D99B}" destId="{58E8A538-9874-453A-A783-B0649A57AEED}" srcOrd="0" destOrd="0" parTransId="{6C6AA11C-20DC-4BC3-830B-CC504C20F398}" sibTransId="{FA8ED1AA-0E5A-437A-B2F6-0E975088C271}"/>
    <dgm:cxn modelId="{3C294C6D-5D3A-4473-B362-57B026774EF3}" type="presOf" srcId="{F7F4F418-E2F6-47EE-AD1B-581BC82B391E}" destId="{F74F305A-34A0-4887-B676-F379740F3638}" srcOrd="0" destOrd="0" presId="urn:microsoft.com/office/officeart/2005/8/layout/radial3"/>
    <dgm:cxn modelId="{AFCEA0D1-687B-45B5-B081-84F0FBD0D2D4}" type="presOf" srcId="{CF873D46-8D03-4E40-AD11-D3258173421E}" destId="{CEC2B5E5-0DAB-422D-9A98-DCB9142BFA5A}" srcOrd="0" destOrd="0" presId="urn:microsoft.com/office/officeart/2005/8/layout/radial3"/>
    <dgm:cxn modelId="{25E01D37-9431-41BB-BFEE-DEC96ACC9386}" type="presOf" srcId="{6C861B77-7FB3-4461-B0D3-DF578DC9D99B}" destId="{2F792B02-B761-4517-B86F-DD2F365AA919}" srcOrd="0" destOrd="0" presId="urn:microsoft.com/office/officeart/2005/8/layout/radial3"/>
    <dgm:cxn modelId="{EE5DE039-BA07-4D32-AA9C-1100523A90DB}" type="presOf" srcId="{289BA084-27A2-435D-8C5B-3F1C87D2E5CD}" destId="{ABBD56DD-08C8-4553-B577-4B290709111B}" srcOrd="0" destOrd="0" presId="urn:microsoft.com/office/officeart/2005/8/layout/radial3"/>
    <dgm:cxn modelId="{DEB0E9FD-748C-4069-8658-2A39F94A01B8}" srcId="{6C861B77-7FB3-4461-B0D3-DF578DC9D99B}" destId="{289BA084-27A2-435D-8C5B-3F1C87D2E5CD}" srcOrd="3" destOrd="0" parTransId="{D09A19EE-B52C-4729-8942-ADFF66FDDDA4}" sibTransId="{49150DA6-E1C1-4AAE-A88E-361BD6E3BE8B}"/>
    <dgm:cxn modelId="{9E23E22C-B6A0-44B4-835F-0C62B95E71E8}" srcId="{6C861B77-7FB3-4461-B0D3-DF578DC9D99B}" destId="{EE304F93-1935-42C6-BB8B-F5503CD82396}" srcOrd="1" destOrd="0" parTransId="{02B0246D-F62D-45E7-988E-1ED03ABCEDD8}" sibTransId="{9A62679F-8BCD-4A7C-BFB0-A608795FB063}"/>
    <dgm:cxn modelId="{9395DFCC-5B67-4941-B1D7-2EF90B5DDE16}" type="presOf" srcId="{EE304F93-1935-42C6-BB8B-F5503CD82396}" destId="{C988F8EB-A18B-40EB-9608-2C1BBE722A7D}" srcOrd="0" destOrd="0" presId="urn:microsoft.com/office/officeart/2005/8/layout/radial3"/>
    <dgm:cxn modelId="{E2AD4F47-8E4E-4BE3-8270-5F526D2113CE}" srcId="{6C861B77-7FB3-4461-B0D3-DF578DC9D99B}" destId="{F7F4F418-E2F6-47EE-AD1B-581BC82B391E}" srcOrd="4" destOrd="0" parTransId="{7B3D7FA1-E20E-461D-ACCA-527319ACCE2F}" sibTransId="{43B41E26-BE12-4B00-8256-6C0CFD52279C}"/>
    <dgm:cxn modelId="{D1A349CC-FA7A-417F-8094-0F6872381D8C}" srcId="{6C861B77-7FB3-4461-B0D3-DF578DC9D99B}" destId="{CF873D46-8D03-4E40-AD11-D3258173421E}" srcOrd="2" destOrd="0" parTransId="{4CCDF852-AB65-4A9E-9535-630F975A6B9C}" sibTransId="{FC776683-2410-4A96-A658-3A075D467DFE}"/>
    <dgm:cxn modelId="{2E711B81-26CB-4B46-B1F3-1FC99310CF75}" srcId="{7DDDCF88-7C7E-4F88-A56E-1A2D7D96E203}" destId="{29B24E01-4A0F-4DF4-9515-C090D35B21E1}" srcOrd="2" destOrd="0" parTransId="{2B0BCF68-0702-481B-85E4-0617D391254A}" sibTransId="{43C69519-5801-4DCE-9EC7-9DF957ACC204}"/>
    <dgm:cxn modelId="{0CE0EFAC-5393-4DD1-AA87-608821B75C94}" srcId="{7DDDCF88-7C7E-4F88-A56E-1A2D7D96E203}" destId="{6C861B77-7FB3-4461-B0D3-DF578DC9D99B}" srcOrd="0" destOrd="0" parTransId="{38245B72-C591-47EC-8DCB-DB291C1F825D}" sibTransId="{AFB1933F-6AC2-468D-9C03-AFC2370A5550}"/>
    <dgm:cxn modelId="{A0077E2C-E304-4E11-9D86-046FBC1AD1D7}" type="presParOf" srcId="{AD3FF5AD-C351-46A2-B61E-3C2E590AE995}" destId="{C8119419-303F-46AB-A80F-DD17BA93C46B}" srcOrd="0" destOrd="0" presId="urn:microsoft.com/office/officeart/2005/8/layout/radial3"/>
    <dgm:cxn modelId="{727CC371-53FF-4115-A32F-F9E5E1F68257}" type="presParOf" srcId="{C8119419-303F-46AB-A80F-DD17BA93C46B}" destId="{2F792B02-B761-4517-B86F-DD2F365AA919}" srcOrd="0" destOrd="0" presId="urn:microsoft.com/office/officeart/2005/8/layout/radial3"/>
    <dgm:cxn modelId="{0C58EFC3-A269-41B2-B8EC-8F2D5954F09E}" type="presParOf" srcId="{C8119419-303F-46AB-A80F-DD17BA93C46B}" destId="{7582C826-74B4-49A8-B30A-4A1FBD6EC901}" srcOrd="1" destOrd="0" presId="urn:microsoft.com/office/officeart/2005/8/layout/radial3"/>
    <dgm:cxn modelId="{2B8C75E2-FD28-42EE-A664-8E943BD4D1D4}" type="presParOf" srcId="{C8119419-303F-46AB-A80F-DD17BA93C46B}" destId="{C988F8EB-A18B-40EB-9608-2C1BBE722A7D}" srcOrd="2" destOrd="0" presId="urn:microsoft.com/office/officeart/2005/8/layout/radial3"/>
    <dgm:cxn modelId="{97391AA3-8D4A-4BA8-8346-AD69F7CE6AD4}" type="presParOf" srcId="{C8119419-303F-46AB-A80F-DD17BA93C46B}" destId="{CEC2B5E5-0DAB-422D-9A98-DCB9142BFA5A}" srcOrd="3" destOrd="0" presId="urn:microsoft.com/office/officeart/2005/8/layout/radial3"/>
    <dgm:cxn modelId="{9D67E455-BD19-403A-B170-6762F2AB23B7}" type="presParOf" srcId="{C8119419-303F-46AB-A80F-DD17BA93C46B}" destId="{ABBD56DD-08C8-4553-B577-4B290709111B}" srcOrd="4" destOrd="0" presId="urn:microsoft.com/office/officeart/2005/8/layout/radial3"/>
    <dgm:cxn modelId="{C2211E2F-7695-42ED-B523-7CBF9E6CAF2F}" type="presParOf" srcId="{C8119419-303F-46AB-A80F-DD17BA93C46B}" destId="{F74F305A-34A0-4887-B676-F379740F363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0A334-1E48-4784-815F-947012DF486C}">
      <dsp:nvSpPr>
        <dsp:cNvPr id="0" name=""/>
        <dsp:cNvSpPr/>
      </dsp:nvSpPr>
      <dsp:spPr>
        <a:xfrm>
          <a:off x="1513" y="761256"/>
          <a:ext cx="1560759" cy="1560759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 smtClean="0">
              <a:solidFill>
                <a:schemeClr val="tx1"/>
              </a:solidFill>
            </a:rPr>
            <a:t>IGE</a:t>
          </a:r>
          <a:endParaRPr lang="hu-HU" sz="3600" kern="1200" dirty="0">
            <a:solidFill>
              <a:schemeClr val="tx1"/>
            </a:solidFill>
          </a:endParaRPr>
        </a:p>
      </dsp:txBody>
      <dsp:txXfrm>
        <a:off x="230081" y="989824"/>
        <a:ext cx="1103623" cy="1103623"/>
      </dsp:txXfrm>
    </dsp:sp>
    <dsp:sp modelId="{BB9A62C3-9BDC-47B4-ACFC-51FB6EC89E19}">
      <dsp:nvSpPr>
        <dsp:cNvPr id="0" name=""/>
        <dsp:cNvSpPr/>
      </dsp:nvSpPr>
      <dsp:spPr>
        <a:xfrm>
          <a:off x="1689006" y="1089015"/>
          <a:ext cx="905240" cy="90524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600" kern="1200"/>
        </a:p>
      </dsp:txBody>
      <dsp:txXfrm>
        <a:off x="1808996" y="1435179"/>
        <a:ext cx="665260" cy="212912"/>
      </dsp:txXfrm>
    </dsp:sp>
    <dsp:sp modelId="{F20BBAD5-9873-4D97-917C-77C311CD4AB0}">
      <dsp:nvSpPr>
        <dsp:cNvPr id="0" name=""/>
        <dsp:cNvSpPr/>
      </dsp:nvSpPr>
      <dsp:spPr>
        <a:xfrm>
          <a:off x="2720980" y="761256"/>
          <a:ext cx="2262102" cy="15607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>
              <a:solidFill>
                <a:schemeClr val="tx1"/>
              </a:solidFill>
            </a:rPr>
            <a:t>GYERMEK</a:t>
          </a:r>
          <a:endParaRPr lang="hu-HU" sz="2400" kern="1200" dirty="0">
            <a:solidFill>
              <a:schemeClr val="tx1"/>
            </a:solidFill>
          </a:endParaRPr>
        </a:p>
      </dsp:txBody>
      <dsp:txXfrm>
        <a:off x="3052257" y="989824"/>
        <a:ext cx="1599548" cy="1103623"/>
      </dsp:txXfrm>
    </dsp:sp>
    <dsp:sp modelId="{3059D7DB-DF1E-47FF-8725-A59954ED53EE}">
      <dsp:nvSpPr>
        <dsp:cNvPr id="0" name=""/>
        <dsp:cNvSpPr/>
      </dsp:nvSpPr>
      <dsp:spPr>
        <a:xfrm>
          <a:off x="5109816" y="1338101"/>
          <a:ext cx="905240" cy="407068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800" kern="1200"/>
        </a:p>
      </dsp:txBody>
      <dsp:txXfrm>
        <a:off x="5229806" y="1421957"/>
        <a:ext cx="665260" cy="239356"/>
      </dsp:txXfrm>
    </dsp:sp>
    <dsp:sp modelId="{BB424BCD-9729-4ACA-BEA7-F1F3B87C4EC0}">
      <dsp:nvSpPr>
        <dsp:cNvPr id="0" name=""/>
        <dsp:cNvSpPr/>
      </dsp:nvSpPr>
      <dsp:spPr>
        <a:xfrm>
          <a:off x="6141790" y="761256"/>
          <a:ext cx="2137615" cy="156075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chemeClr val="tx1"/>
              </a:solidFill>
            </a:rPr>
            <a:t>ÜZENET</a:t>
          </a:r>
          <a:r>
            <a:rPr lang="hu-HU" sz="2300" kern="1200" dirty="0" smtClean="0"/>
            <a:t> </a:t>
          </a:r>
          <a:endParaRPr lang="hu-HU" sz="2300" kern="1200" dirty="0"/>
        </a:p>
      </dsp:txBody>
      <dsp:txXfrm>
        <a:off x="6454836" y="989824"/>
        <a:ext cx="1511523" cy="1103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3A175-792A-4896-B0CF-E7F8349A2B71}">
      <dsp:nvSpPr>
        <dsp:cNvPr id="0" name=""/>
        <dsp:cNvSpPr/>
      </dsp:nvSpPr>
      <dsp:spPr>
        <a:xfrm>
          <a:off x="2706846" y="334720"/>
          <a:ext cx="3843729" cy="133487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CFE56-01E0-4953-88F4-FDA119770DE0}">
      <dsp:nvSpPr>
        <dsp:cNvPr id="0" name=""/>
        <dsp:cNvSpPr/>
      </dsp:nvSpPr>
      <dsp:spPr>
        <a:xfrm>
          <a:off x="4472390" y="3736120"/>
          <a:ext cx="744908" cy="476741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6D764-8EF3-47A3-83C7-40DC61734F88}">
      <dsp:nvSpPr>
        <dsp:cNvPr id="0" name=""/>
        <dsp:cNvSpPr/>
      </dsp:nvSpPr>
      <dsp:spPr>
        <a:xfrm>
          <a:off x="1791225" y="4162052"/>
          <a:ext cx="6107238" cy="804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1" kern="1200" dirty="0" smtClean="0">
              <a:solidFill>
                <a:schemeClr val="tx1"/>
              </a:solidFill>
            </a:rPr>
            <a:t>Bibliai kor és adott szöveg értelmezése</a:t>
          </a:r>
          <a:endParaRPr lang="hu-HU" sz="3200" b="1" kern="1200" dirty="0">
            <a:solidFill>
              <a:schemeClr val="tx1"/>
            </a:solidFill>
          </a:endParaRPr>
        </a:p>
      </dsp:txBody>
      <dsp:txXfrm>
        <a:off x="1791225" y="4162052"/>
        <a:ext cx="6107238" cy="804814"/>
      </dsp:txXfrm>
    </dsp:sp>
    <dsp:sp modelId="{8B52F5A2-9A63-4A1D-83FB-8B8AF25D6119}">
      <dsp:nvSpPr>
        <dsp:cNvPr id="0" name=""/>
        <dsp:cNvSpPr/>
      </dsp:nvSpPr>
      <dsp:spPr>
        <a:xfrm>
          <a:off x="4826273" y="434267"/>
          <a:ext cx="2706463" cy="1340835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tx1"/>
              </a:solidFill>
            </a:rPr>
            <a:t>Szokások, élethelyzetek</a:t>
          </a:r>
          <a:endParaRPr lang="hu-HU" sz="1800" kern="1200" dirty="0">
            <a:solidFill>
              <a:schemeClr val="tx1"/>
            </a:solidFill>
          </a:endParaRPr>
        </a:p>
      </dsp:txBody>
      <dsp:txXfrm>
        <a:off x="5222625" y="630628"/>
        <a:ext cx="1913759" cy="948113"/>
      </dsp:txXfrm>
    </dsp:sp>
    <dsp:sp modelId="{E7AC7DFA-54B1-4643-89D1-ABADADC4EEBC}">
      <dsp:nvSpPr>
        <dsp:cNvPr id="0" name=""/>
        <dsp:cNvSpPr/>
      </dsp:nvSpPr>
      <dsp:spPr>
        <a:xfrm>
          <a:off x="2007252" y="551775"/>
          <a:ext cx="3129363" cy="134083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>
              <a:solidFill>
                <a:schemeClr val="tx1"/>
              </a:solidFill>
            </a:rPr>
            <a:t>Szóhasználat</a:t>
          </a:r>
          <a:r>
            <a:rPr lang="hu-HU" sz="2800" kern="1200" dirty="0" smtClean="0">
              <a:solidFill>
                <a:schemeClr val="bg1"/>
              </a:solidFill>
            </a:rPr>
            <a:t> </a:t>
          </a:r>
          <a:endParaRPr lang="hu-HU" sz="2800" kern="1200" dirty="0">
            <a:solidFill>
              <a:schemeClr val="bg1"/>
            </a:solidFill>
          </a:endParaRPr>
        </a:p>
      </dsp:txBody>
      <dsp:txXfrm>
        <a:off x="2465537" y="748136"/>
        <a:ext cx="2212793" cy="948113"/>
      </dsp:txXfrm>
    </dsp:sp>
    <dsp:sp modelId="{4839F610-C3B1-494B-98FA-338BC790A9DB}">
      <dsp:nvSpPr>
        <dsp:cNvPr id="0" name=""/>
        <dsp:cNvSpPr/>
      </dsp:nvSpPr>
      <dsp:spPr>
        <a:xfrm>
          <a:off x="3900965" y="2122474"/>
          <a:ext cx="2437156" cy="1465882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Kortörténeti sajátosságok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4257878" y="2337147"/>
        <a:ext cx="1723330" cy="1036536"/>
      </dsp:txXfrm>
    </dsp:sp>
    <dsp:sp modelId="{A1B0BA2E-FDA4-47C0-AB93-DE5B99DDDE33}">
      <dsp:nvSpPr>
        <dsp:cNvPr id="0" name=""/>
        <dsp:cNvSpPr/>
      </dsp:nvSpPr>
      <dsp:spPr>
        <a:xfrm>
          <a:off x="1935252" y="286344"/>
          <a:ext cx="5751857" cy="434325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92B02-B761-4517-B86F-DD2F365AA919}">
      <dsp:nvSpPr>
        <dsp:cNvPr id="0" name=""/>
        <dsp:cNvSpPr/>
      </dsp:nvSpPr>
      <dsp:spPr>
        <a:xfrm>
          <a:off x="2969935" y="885966"/>
          <a:ext cx="2796371" cy="2796371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400" b="1" kern="1200" dirty="0" smtClean="0">
              <a:solidFill>
                <a:schemeClr val="tx1"/>
              </a:solidFill>
            </a:rPr>
            <a:t>Gyermek</a:t>
          </a:r>
          <a:endParaRPr lang="hu-HU" sz="3400" b="1" kern="1200" dirty="0">
            <a:solidFill>
              <a:schemeClr val="tx1"/>
            </a:solidFill>
          </a:endParaRPr>
        </a:p>
      </dsp:txBody>
      <dsp:txXfrm>
        <a:off x="3379454" y="1295485"/>
        <a:ext cx="1977333" cy="1977333"/>
      </dsp:txXfrm>
    </dsp:sp>
    <dsp:sp modelId="{7582C826-74B4-49A8-B30A-4A1FBD6EC901}">
      <dsp:nvSpPr>
        <dsp:cNvPr id="0" name=""/>
        <dsp:cNvSpPr/>
      </dsp:nvSpPr>
      <dsp:spPr>
        <a:xfrm>
          <a:off x="3092067" y="-39111"/>
          <a:ext cx="3102531" cy="139818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kapcsolódás</a:t>
          </a:r>
          <a:endParaRPr lang="hu-HU" sz="2800" kern="1200" dirty="0"/>
        </a:p>
      </dsp:txBody>
      <dsp:txXfrm>
        <a:off x="3546422" y="165648"/>
        <a:ext cx="2193821" cy="988667"/>
      </dsp:txXfrm>
    </dsp:sp>
    <dsp:sp modelId="{C988F8EB-A18B-40EB-9608-2C1BBE722A7D}">
      <dsp:nvSpPr>
        <dsp:cNvPr id="0" name=""/>
        <dsp:cNvSpPr/>
      </dsp:nvSpPr>
      <dsp:spPr>
        <a:xfrm>
          <a:off x="5328657" y="894257"/>
          <a:ext cx="2951038" cy="22890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kapcsolódás</a:t>
          </a:r>
          <a:endParaRPr lang="hu-HU" sz="2800" kern="1200" dirty="0"/>
        </a:p>
      </dsp:txBody>
      <dsp:txXfrm>
        <a:off x="5760827" y="1229483"/>
        <a:ext cx="2086698" cy="1618615"/>
      </dsp:txXfrm>
    </dsp:sp>
    <dsp:sp modelId="{CEC2B5E5-0DAB-422D-9A98-DCB9142BFA5A}">
      <dsp:nvSpPr>
        <dsp:cNvPr id="0" name=""/>
        <dsp:cNvSpPr/>
      </dsp:nvSpPr>
      <dsp:spPr>
        <a:xfrm>
          <a:off x="4102385" y="3130385"/>
          <a:ext cx="3330296" cy="139818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/>
            <a:t>kapcsolódás</a:t>
          </a:r>
          <a:endParaRPr lang="hu-HU" sz="2800" kern="1200" dirty="0"/>
        </a:p>
      </dsp:txBody>
      <dsp:txXfrm>
        <a:off x="4590096" y="3335144"/>
        <a:ext cx="2354874" cy="988667"/>
      </dsp:txXfrm>
    </dsp:sp>
    <dsp:sp modelId="{ABBD56DD-08C8-4553-B577-4B290709111B}">
      <dsp:nvSpPr>
        <dsp:cNvPr id="0" name=""/>
        <dsp:cNvSpPr/>
      </dsp:nvSpPr>
      <dsp:spPr>
        <a:xfrm>
          <a:off x="712101" y="2625474"/>
          <a:ext cx="3050715" cy="18997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>
              <a:solidFill>
                <a:schemeClr val="tx1"/>
              </a:solidFill>
            </a:rPr>
            <a:t>kapcsolódás</a:t>
          </a:r>
          <a:endParaRPr lang="hu-HU" sz="2800" kern="1200" dirty="0">
            <a:solidFill>
              <a:schemeClr val="tx1"/>
            </a:solidFill>
          </a:endParaRPr>
        </a:p>
      </dsp:txBody>
      <dsp:txXfrm>
        <a:off x="1158868" y="2903683"/>
        <a:ext cx="2157181" cy="1343310"/>
      </dsp:txXfrm>
    </dsp:sp>
    <dsp:sp modelId="{F74F305A-34A0-4887-B676-F379740F3638}">
      <dsp:nvSpPr>
        <dsp:cNvPr id="0" name=""/>
        <dsp:cNvSpPr/>
      </dsp:nvSpPr>
      <dsp:spPr>
        <a:xfrm>
          <a:off x="0" y="596767"/>
          <a:ext cx="3050715" cy="18997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>
              <a:solidFill>
                <a:schemeClr val="tx1"/>
              </a:solidFill>
            </a:rPr>
            <a:t>kapcsolódás</a:t>
          </a:r>
          <a:endParaRPr lang="hu-HU" sz="2800" kern="1200" dirty="0">
            <a:solidFill>
              <a:schemeClr val="tx1"/>
            </a:solidFill>
          </a:endParaRPr>
        </a:p>
      </dsp:txBody>
      <dsp:txXfrm>
        <a:off x="446767" y="874976"/>
        <a:ext cx="2157181" cy="1343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B8A69-4B48-4976-AEEA-9461F830C341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50262-F8B0-43A9-A206-FABC5C670B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4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672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058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325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1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585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057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555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28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184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58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4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250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16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812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93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60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7347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070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061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5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68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020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446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811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63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694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74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5882F-3409-4093-A502-120C5609539C}" type="datetimeFigureOut">
              <a:rPr lang="hu-HU" smtClean="0"/>
              <a:t>2022. 06. 22.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D4E33-49B0-4A09-9D82-4326731DAF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72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0690D-E933-4CD5-8555-3D3F766A83CD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2022. 06. 22.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93F8C-4840-4EC7-9E54-6ECD14BF34F8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0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sJw7lVLAJHU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hu/users/pixaline-1569622/?utm_source=link-attribution&amp;utm_medium=referral&amp;utm_campaign=image&amp;utm_content=276256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pixabay.com/hu/?utm_source=link-attribution&amp;utm_medium=referral&amp;utm_campaign=image&amp;utm_content=276256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Bibliai történetek, egyházi témák az óvodában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" y="6098893"/>
            <a:ext cx="1143204" cy="715767"/>
          </a:xfrm>
          <a:prstGeom prst="rect">
            <a:avLst/>
          </a:prstGeom>
        </p:spPr>
      </p:pic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Szempontok a feldolgozáshoz, teológiai-valláspedagógiai szemmel </a:t>
            </a:r>
            <a:endParaRPr lang="hu-HU" dirty="0"/>
          </a:p>
        </p:txBody>
      </p:sp>
      <p:sp>
        <p:nvSpPr>
          <p:cNvPr id="6" name="Felhő 5"/>
          <p:cNvSpPr/>
          <p:nvPr/>
        </p:nvSpPr>
        <p:spPr>
          <a:xfrm>
            <a:off x="5080001" y="4305993"/>
            <a:ext cx="6200370" cy="2061556"/>
          </a:xfrm>
          <a:prstGeom prst="cloud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Szászi Andrea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RPI, </a:t>
            </a:r>
            <a:r>
              <a:rPr lang="hu-H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katechetikai</a:t>
            </a:r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szakértő – igazgatóhelyettes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30/961-8674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szaszi.andrea@reformatus.hu</a:t>
            </a:r>
          </a:p>
          <a:p>
            <a:pPr algn="ctr"/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5332154" y="330633"/>
            <a:ext cx="4335548" cy="1399309"/>
          </a:xfrm>
          <a:prstGeom prst="cloud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algn="ctr"/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Zákeus</a:t>
            </a:r>
            <a:r>
              <a:rPr lang="hu-H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története</a:t>
            </a: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>
          <a:xfrm>
            <a:off x="1809751" y="274638"/>
            <a:ext cx="9187987" cy="1143000"/>
          </a:xfrm>
        </p:spPr>
        <p:txBody>
          <a:bodyPr>
            <a:normAutofit/>
          </a:bodyPr>
          <a:lstStyle/>
          <a:p>
            <a:pPr algn="ctr"/>
            <a:r>
              <a:rPr lang="hu-HU" altLang="hu-HU" sz="3200" b="1" dirty="0" smtClean="0"/>
              <a:t>A katechézis kettős </a:t>
            </a:r>
            <a:r>
              <a:rPr lang="hu-HU" altLang="hu-HU" sz="3200" b="1" dirty="0" err="1" smtClean="0"/>
              <a:t>középpontúsága</a:t>
            </a:r>
            <a:r>
              <a:rPr lang="hu-HU" altLang="hu-HU" sz="3200" b="1" dirty="0" smtClean="0"/>
              <a:t> </a:t>
            </a:r>
            <a:r>
              <a:rPr lang="hu-HU" altLang="hu-HU" sz="3200" b="1" dirty="0"/>
              <a:t>IGE és a GYERMEK</a:t>
            </a:r>
          </a:p>
        </p:txBody>
      </p:sp>
      <p:grpSp>
        <p:nvGrpSpPr>
          <p:cNvPr id="3" name="Csoportba foglalás 5"/>
          <p:cNvGrpSpPr>
            <a:grpSpLocks/>
          </p:cNvGrpSpPr>
          <p:nvPr/>
        </p:nvGrpSpPr>
        <p:grpSpPr bwMode="auto">
          <a:xfrm>
            <a:off x="5956299" y="1714501"/>
            <a:ext cx="5486763" cy="4102870"/>
            <a:chOff x="2552279" y="884423"/>
            <a:chExt cx="2791501" cy="2791501"/>
          </a:xfrm>
        </p:grpSpPr>
        <p:sp>
          <p:nvSpPr>
            <p:cNvPr id="7" name="Ellipszis 6"/>
            <p:cNvSpPr/>
            <p:nvPr/>
          </p:nvSpPr>
          <p:spPr>
            <a:xfrm>
              <a:off x="2552279" y="884423"/>
              <a:ext cx="2791501" cy="279150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Ellipszis 4"/>
            <p:cNvSpPr/>
            <p:nvPr/>
          </p:nvSpPr>
          <p:spPr>
            <a:xfrm>
              <a:off x="3137311" y="1379910"/>
              <a:ext cx="2080196" cy="18870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45720" rIns="45720" spcCol="1270" anchor="ctr"/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IGE </a:t>
              </a:r>
              <a:endParaRPr kumimoji="0" lang="hu-H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Teológiai háttér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Biblikusság 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Kontextus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Kortörténeti sajátosságok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Alapigazságok - üzenetek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45"/>
            <a:ext cx="1143204" cy="71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11794" y="307217"/>
            <a:ext cx="7019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19,1-10.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5" y="984120"/>
            <a:ext cx="9067454" cy="45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424449" y="857251"/>
          <a:ext cx="9689690" cy="4767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Kereszt 4"/>
          <p:cNvSpPr/>
          <p:nvPr/>
        </p:nvSpPr>
        <p:spPr>
          <a:xfrm>
            <a:off x="8172451" y="3036888"/>
            <a:ext cx="2200275" cy="1968500"/>
          </a:xfrm>
          <a:prstGeom prst="plus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hu-HU" sz="2100" dirty="0">
                <a:solidFill>
                  <a:prstClr val="black"/>
                </a:solidFill>
              </a:rPr>
              <a:t>Lehetőség</a:t>
            </a:r>
          </a:p>
        </p:txBody>
      </p:sp>
      <p:sp>
        <p:nvSpPr>
          <p:cNvPr id="6" name="Felhő 5"/>
          <p:cNvSpPr/>
          <p:nvPr/>
        </p:nvSpPr>
        <p:spPr>
          <a:xfrm>
            <a:off x="1657351" y="2693989"/>
            <a:ext cx="2587625" cy="1736725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hu-HU" sz="2100" dirty="0">
                <a:solidFill>
                  <a:prstClr val="black"/>
                </a:solidFill>
              </a:rPr>
              <a:t>Kihívás</a:t>
            </a:r>
          </a:p>
        </p:txBody>
      </p:sp>
      <p:pic>
        <p:nvPicPr>
          <p:cNvPr id="55301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4" y="5589589"/>
            <a:ext cx="93503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kerekített téglalap 6"/>
          <p:cNvSpPr/>
          <p:nvPr/>
        </p:nvSpPr>
        <p:spPr>
          <a:xfrm>
            <a:off x="3118" y="167540"/>
            <a:ext cx="3255471" cy="13324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Vizsgáljuk meg a bibliai történetet – az adott Igét</a:t>
            </a:r>
          </a:p>
        </p:txBody>
      </p:sp>
    </p:spTree>
    <p:extLst>
      <p:ext uri="{BB962C8B-B14F-4D97-AF65-F5344CB8AC3E}">
        <p14:creationId xmlns:p14="http://schemas.microsoft.com/office/powerpoint/2010/main" val="12908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862771" y="198092"/>
            <a:ext cx="3299139" cy="58805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smtClean="0"/>
              <a:t>Lukács evangéliuma</a:t>
            </a:r>
            <a:endParaRPr lang="hu-HU" sz="32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8412480" y="655854"/>
            <a:ext cx="3069286" cy="876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Újszövetség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159657" y="198092"/>
            <a:ext cx="4452544" cy="202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Szinoptikus </a:t>
            </a:r>
            <a:r>
              <a:rPr lang="hu-HU" sz="2400" dirty="0" smtClean="0">
                <a:solidFill>
                  <a:schemeClr val="tx1"/>
                </a:solidFill>
              </a:rPr>
              <a:t>evangéliumok egyike (Máté, Márk, Lukács)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1"/>
                </a:solidFill>
              </a:rPr>
              <a:t>Egyezések, történeti keret.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1"/>
                </a:solidFill>
              </a:rPr>
              <a:t>Különbségek: stílus, elbeszélés módja, anyag</a:t>
            </a:r>
            <a:endParaRPr lang="hu-HU" sz="2400" dirty="0">
              <a:solidFill>
                <a:schemeClr val="tx1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7498080" y="966651"/>
            <a:ext cx="9144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4862771" y="876399"/>
            <a:ext cx="515740" cy="10046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kerekített téglalap 12"/>
          <p:cNvSpPr/>
          <p:nvPr/>
        </p:nvSpPr>
        <p:spPr>
          <a:xfrm>
            <a:off x="8412480" y="1881051"/>
            <a:ext cx="3209832" cy="876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Szerző és evangélium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0" y="2758017"/>
            <a:ext cx="5378511" cy="40999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 smtClean="0">
              <a:solidFill>
                <a:schemeClr val="tx1"/>
              </a:solidFill>
            </a:endParaRPr>
          </a:p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Az evangéliumról</a:t>
            </a:r>
          </a:p>
          <a:p>
            <a:pPr algn="ctr"/>
            <a:endParaRPr lang="hu-HU" sz="2400" b="1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/>
                </a:solidFill>
              </a:rPr>
              <a:t>Szerző: Lukács (ApCsel szerzője is)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/>
                </a:solidFill>
              </a:rPr>
              <a:t>Történetíró. Célja: a meglévő leírások kibővítése.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/>
                </a:solidFill>
              </a:rPr>
              <a:t>Nem zsidó származású szerző (pogány, nagy műveltségű)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/>
                </a:solidFill>
              </a:rPr>
              <a:t>Pogány keresztyéneknek szánja.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/>
                </a:solidFill>
              </a:rPr>
              <a:t>Nők és szegények evangéliuma.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/>
                </a:solidFill>
              </a:rPr>
              <a:t>Jézusra gyakran használja az „Úr”, „Uram” jelzőt.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1"/>
                </a:solidFill>
              </a:rPr>
              <a:t>Nincs szerepe a különbözőségeknek. </a:t>
            </a:r>
          </a:p>
          <a:p>
            <a:pPr algn="ctr"/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498080" y="2808710"/>
            <a:ext cx="4124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www.youtube.com/watch?v=sJw7lVLAJHU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Biblia projekt, Lukács evangéliuma, 9-19.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80" y="4286038"/>
            <a:ext cx="3882044" cy="21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862771" y="198092"/>
            <a:ext cx="3299139" cy="58805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smtClean="0"/>
              <a:t>Lukács evangéliuma</a:t>
            </a:r>
            <a:endParaRPr lang="hu-HU" sz="32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410227" y="1942274"/>
            <a:ext cx="4452544" cy="2029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A középpontban: Jézus Krisztus Úr és hatalma van.  </a:t>
            </a:r>
            <a:endParaRPr lang="hu-HU" sz="2400" dirty="0">
              <a:solidFill>
                <a:schemeClr val="tx1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7524074" y="780476"/>
            <a:ext cx="9144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4405571" y="635204"/>
            <a:ext cx="515740" cy="10046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kerekített téglalap 14"/>
          <p:cNvSpPr/>
          <p:nvPr/>
        </p:nvSpPr>
        <p:spPr>
          <a:xfrm>
            <a:off x="165944" y="4323279"/>
            <a:ext cx="6104226" cy="222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Cél: annak a felmutatása, hogy ki mindenki lehet Krisztus követője. Nagy hangsúly a bűnbánaton és bűnbocsánaton, megtérésen, üdvösségen van.</a:t>
            </a:r>
          </a:p>
        </p:txBody>
      </p:sp>
      <p:sp>
        <p:nvSpPr>
          <p:cNvPr id="17" name="Lekerekített téglalap 16"/>
          <p:cNvSpPr/>
          <p:nvPr/>
        </p:nvSpPr>
        <p:spPr>
          <a:xfrm>
            <a:off x="6487886" y="3971897"/>
            <a:ext cx="5704113" cy="2777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1"/>
                </a:solidFill>
              </a:rPr>
              <a:t>A Krisztust követő életforma nincs nemhez, származáshoz kötve. (asszonyok, </a:t>
            </a:r>
            <a:r>
              <a:rPr lang="hu-HU" sz="2400" dirty="0" err="1" smtClean="0">
                <a:solidFill>
                  <a:schemeClr val="tx1"/>
                </a:solidFill>
              </a:rPr>
              <a:t>samaritánusok</a:t>
            </a:r>
            <a:r>
              <a:rPr lang="hu-HU" sz="2400" dirty="0" smtClean="0">
                <a:solidFill>
                  <a:schemeClr val="tx1"/>
                </a:solidFill>
              </a:rPr>
              <a:t>, stb.)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1"/>
                </a:solidFill>
              </a:rPr>
              <a:t>A törvény betűje helyett az élő Igén van a hangsúly.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7"/>
          <p:cNvSpPr/>
          <p:nvPr/>
        </p:nvSpPr>
        <p:spPr>
          <a:xfrm>
            <a:off x="6270170" y="1881052"/>
            <a:ext cx="5921829" cy="17184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Középpontban az elnyomottak: asszonyok, pogányok, kívül lévők.</a:t>
            </a:r>
          </a:p>
        </p:txBody>
      </p:sp>
    </p:spTree>
    <p:extLst>
      <p:ext uri="{BB962C8B-B14F-4D97-AF65-F5344CB8AC3E}">
        <p14:creationId xmlns:p14="http://schemas.microsoft.com/office/powerpoint/2010/main" val="225070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14057" y="198091"/>
            <a:ext cx="6850743" cy="7685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err="1" smtClean="0"/>
              <a:t>Zákeus</a:t>
            </a:r>
            <a:r>
              <a:rPr lang="hu-HU" sz="3200" dirty="0" smtClean="0"/>
              <a:t> (kontextus)</a:t>
            </a:r>
            <a:endParaRPr lang="hu-HU" sz="32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0" y="2876865"/>
            <a:ext cx="5544457" cy="1119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Jézus úton van: </a:t>
            </a:r>
            <a:r>
              <a:rPr lang="hu-HU" sz="2400" dirty="0" err="1" smtClean="0">
                <a:solidFill>
                  <a:schemeClr val="tx1"/>
                </a:solidFill>
              </a:rPr>
              <a:t>Galillea</a:t>
            </a:r>
            <a:r>
              <a:rPr lang="hu-HU" sz="2400" dirty="0" smtClean="0">
                <a:solidFill>
                  <a:schemeClr val="tx1"/>
                </a:solidFill>
              </a:rPr>
              <a:t>, Samária vidékén</a:t>
            </a:r>
            <a:endParaRPr lang="hu-HU" sz="2400" dirty="0">
              <a:solidFill>
                <a:schemeClr val="tx1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10464800" y="464325"/>
            <a:ext cx="9144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2699657" y="315092"/>
            <a:ext cx="515740" cy="10046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kerekített téglalap 14"/>
          <p:cNvSpPr/>
          <p:nvPr/>
        </p:nvSpPr>
        <p:spPr>
          <a:xfrm>
            <a:off x="5841032" y="1587468"/>
            <a:ext cx="6191311" cy="31926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>
                <a:solidFill>
                  <a:schemeClr val="tx1"/>
                </a:solidFill>
              </a:rPr>
              <a:t>Elveszettek: </a:t>
            </a:r>
            <a:r>
              <a:rPr lang="hu-HU" dirty="0" err="1" smtClean="0">
                <a:solidFill>
                  <a:schemeClr val="tx1"/>
                </a:solidFill>
              </a:rPr>
              <a:t>Zákeus</a:t>
            </a:r>
            <a:r>
              <a:rPr lang="hu-HU" dirty="0" smtClean="0">
                <a:solidFill>
                  <a:schemeClr val="tx1"/>
                </a:solidFill>
              </a:rPr>
              <a:t>, </a:t>
            </a:r>
            <a:r>
              <a:rPr lang="hu-HU" dirty="0" err="1" smtClean="0">
                <a:solidFill>
                  <a:schemeClr val="tx1"/>
                </a:solidFill>
              </a:rPr>
              <a:t>minák</a:t>
            </a:r>
            <a:r>
              <a:rPr lang="hu-HU" dirty="0" smtClean="0">
                <a:solidFill>
                  <a:schemeClr val="tx1"/>
                </a:solidFill>
              </a:rPr>
              <a:t> (pénz), Jeruzsálemi bevonulás (virágvasárnap!</a:t>
            </a:r>
          </a:p>
          <a:p>
            <a:r>
              <a:rPr lang="hu-HU" dirty="0" smtClean="0">
                <a:solidFill>
                  <a:schemeClr val="tx1"/>
                </a:solidFill>
              </a:rPr>
              <a:t>Nagyhét kezdeti eseményei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7" name="Lekerekített téglalap 16"/>
          <p:cNvSpPr/>
          <p:nvPr/>
        </p:nvSpPr>
        <p:spPr>
          <a:xfrm>
            <a:off x="0" y="4211971"/>
            <a:ext cx="5544458" cy="1015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Kulcs: „De amikor eljön az Emberfia, vajon talál-e hitet a földön?” </a:t>
            </a:r>
            <a:r>
              <a:rPr lang="hu-HU" sz="2400" dirty="0" err="1" smtClean="0">
                <a:solidFill>
                  <a:schemeClr val="tx1"/>
                </a:solidFill>
              </a:rPr>
              <a:t>Lk</a:t>
            </a:r>
            <a:r>
              <a:rPr lang="hu-HU" sz="2400" dirty="0" smtClean="0">
                <a:solidFill>
                  <a:schemeClr val="tx1"/>
                </a:solidFill>
              </a:rPr>
              <a:t> 18,8b</a:t>
            </a:r>
          </a:p>
        </p:txBody>
      </p:sp>
      <p:sp>
        <p:nvSpPr>
          <p:cNvPr id="3" name="Téglalap 2"/>
          <p:cNvSpPr/>
          <p:nvPr/>
        </p:nvSpPr>
        <p:spPr>
          <a:xfrm>
            <a:off x="124691" y="5563987"/>
            <a:ext cx="1173347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000" dirty="0" smtClean="0"/>
              <a:t> A vonal, amibe illeszkedik: elveszni, hiányosnak lenni és megtaláltatni: üdvösség és megtérés</a:t>
            </a:r>
            <a:endParaRPr lang="hu-HU" sz="2000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0" y="1319744"/>
            <a:ext cx="5841032" cy="1341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Jézus példákat ad arra, hogy mi kedves Istennek: farizeus és vámszedő, gyermekek megáldása, gazdag ifjú, jerikói vak</a:t>
            </a:r>
          </a:p>
        </p:txBody>
      </p:sp>
    </p:spTree>
    <p:extLst>
      <p:ext uri="{BB962C8B-B14F-4D97-AF65-F5344CB8AC3E}">
        <p14:creationId xmlns:p14="http://schemas.microsoft.com/office/powerpoint/2010/main" val="12042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" y="6098893"/>
            <a:ext cx="1143204" cy="71576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765" y="13427"/>
            <a:ext cx="4766386" cy="782747"/>
          </a:xfrm>
        </p:spPr>
        <p:txBody>
          <a:bodyPr>
            <a:normAutofit/>
          </a:bodyPr>
          <a:lstStyle/>
          <a:p>
            <a:r>
              <a:rPr lang="hu-HU" sz="3200" dirty="0" smtClean="0"/>
              <a:t>Kortörténeti kulcspontok</a:t>
            </a:r>
            <a:endParaRPr lang="hu-HU" sz="3200" dirty="0"/>
          </a:p>
        </p:txBody>
      </p:sp>
      <p:sp>
        <p:nvSpPr>
          <p:cNvPr id="6" name="Felhő 5"/>
          <p:cNvSpPr/>
          <p:nvPr/>
        </p:nvSpPr>
        <p:spPr>
          <a:xfrm>
            <a:off x="0" y="3680504"/>
            <a:ext cx="6984966" cy="2354490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Vadfügefa: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vastag törzsű, zöldellő, akár 15 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Rejtőzködésre alkalmas!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Kevésbé édes gyümölcs.</a:t>
            </a:r>
          </a:p>
        </p:txBody>
      </p:sp>
      <p:sp>
        <p:nvSpPr>
          <p:cNvPr id="9" name="Felhő 8"/>
          <p:cNvSpPr/>
          <p:nvPr/>
        </p:nvSpPr>
        <p:spPr>
          <a:xfrm>
            <a:off x="88765" y="938940"/>
            <a:ext cx="4432268" cy="203275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Fővámszedő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(vámszedő)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elhő 12"/>
          <p:cNvSpPr/>
          <p:nvPr/>
        </p:nvSpPr>
        <p:spPr>
          <a:xfrm>
            <a:off x="4442115" y="184628"/>
            <a:ext cx="5657849" cy="169008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Jerikó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elhő 10"/>
          <p:cNvSpPr/>
          <p:nvPr/>
        </p:nvSpPr>
        <p:spPr>
          <a:xfrm>
            <a:off x="4855151" y="1927225"/>
            <a:ext cx="7117774" cy="219984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Vendégül látni Jézust (vendégség)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93" y="4495671"/>
            <a:ext cx="3149600" cy="180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59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8" y="760311"/>
            <a:ext cx="4965467" cy="2948246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615142" y="66501"/>
            <a:ext cx="4389120" cy="465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Néhány szó Jerikóról</a:t>
            </a:r>
            <a:endParaRPr lang="hu-HU" dirty="0"/>
          </a:p>
        </p:txBody>
      </p:sp>
      <p:sp>
        <p:nvSpPr>
          <p:cNvPr id="4" name="Lekerekített téglalap 3"/>
          <p:cNvSpPr/>
          <p:nvPr/>
        </p:nvSpPr>
        <p:spPr>
          <a:xfrm>
            <a:off x="5860473" y="182880"/>
            <a:ext cx="5877098" cy="2402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Honfoglaláskori város (Bírák könyve)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Jordán völgyében, tengerszint alatt 250 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Pálmák városa (gazdag pálmás terület)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Ma is létező város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Oázis jellegű, sok növény, fűszer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Bőséges termés, ízletes gyümölcsök, pálmaliget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Enyhe időjárás miatt  „luxushely” Jézus korában. Nyaralóhely, kereskedelmi központ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3" y="2735493"/>
            <a:ext cx="6076603" cy="4049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615142" y="66501"/>
            <a:ext cx="4389120" cy="465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Vámszedő</a:t>
            </a:r>
            <a:endParaRPr lang="hu-HU" dirty="0"/>
          </a:p>
        </p:txBody>
      </p:sp>
      <p:sp>
        <p:nvSpPr>
          <p:cNvPr id="4" name="Lekerekített téglalap 3"/>
          <p:cNvSpPr/>
          <p:nvPr/>
        </p:nvSpPr>
        <p:spPr>
          <a:xfrm>
            <a:off x="6201153" y="143573"/>
            <a:ext cx="5877098" cy="2402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Római </a:t>
            </a:r>
            <a:r>
              <a:rPr lang="hu-HU" dirty="0" err="1" smtClean="0"/>
              <a:t>Bir</a:t>
            </a:r>
            <a:r>
              <a:rPr lang="hu-HU" dirty="0" smtClean="0"/>
              <a:t>. Része volt Palesztina Jézus korában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Római határokon: kikötő, fontos városok: vám fizetés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Vámosok: olyan alkalmazott vállalkozók, akik bérbe kapták a lehetőséget (tisztségviselők)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Vámos, vámszedő, adóbehajtó</a:t>
            </a:r>
          </a:p>
        </p:txBody>
      </p:sp>
      <p:sp>
        <p:nvSpPr>
          <p:cNvPr id="6" name="Felhő 5"/>
          <p:cNvSpPr/>
          <p:nvPr/>
        </p:nvSpPr>
        <p:spPr>
          <a:xfrm>
            <a:off x="312583" y="5167576"/>
            <a:ext cx="5207599" cy="1269967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Miért gyűlölték a vámosokat?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A birodalom legnagyobb kiterjedése idején 117-ben, Traianus uralkodása ala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8705"/>
            <a:ext cx="6451042" cy="4109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209894" y="481432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900" dirty="0"/>
              <a:t>https://hu.wikipedia.org/wiki/R%C3%B3mai_Birodalom#/media/F%C3%A1jl:Roman_Empire_Trajan_117AD.png</a:t>
            </a:r>
          </a:p>
        </p:txBody>
      </p:sp>
      <p:sp>
        <p:nvSpPr>
          <p:cNvPr id="8" name="Téglalap 7"/>
          <p:cNvSpPr/>
          <p:nvPr/>
        </p:nvSpPr>
        <p:spPr>
          <a:xfrm>
            <a:off x="6575367" y="2751513"/>
            <a:ext cx="53949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dirty="0" smtClean="0"/>
              <a:t>„</a:t>
            </a:r>
            <a:r>
              <a:rPr lang="hu-HU" sz="1600" dirty="0" smtClean="0"/>
              <a:t>Rómának </a:t>
            </a:r>
            <a:r>
              <a:rPr lang="hu-HU" sz="1600" dirty="0"/>
              <a:t>csupán az állt érdekében, hogy a kialkudott összeget megkapja, a vámhely bérlőjének pedig, hogy a kötelezően befizetendő bérleti díjon túl minél nagyobb egyéni haszonra tehessen szert. Ez a szemlélet pedig súlyos </a:t>
            </a:r>
            <a:r>
              <a:rPr lang="hu-HU" sz="1600" b="1" dirty="0"/>
              <a:t>túlkapásokhoz</a:t>
            </a:r>
            <a:r>
              <a:rPr lang="hu-HU" sz="1600" dirty="0"/>
              <a:t> vezetett, mivel a törvényesen előírtnál sokkal magasabb vámot követeltek. Azonban nemcsak </a:t>
            </a:r>
            <a:r>
              <a:rPr lang="hu-HU" sz="1600" b="1" dirty="0"/>
              <a:t>csalásaik, népnyúzó visszaélések </a:t>
            </a:r>
            <a:r>
              <a:rPr lang="hu-HU" sz="1600" dirty="0"/>
              <a:t>miatt váltak gyűlöletessé Izráel népe között, hanem azért is, mert a </a:t>
            </a:r>
            <a:r>
              <a:rPr lang="hu-HU" sz="1600" b="1" dirty="0"/>
              <a:t>pogány </a:t>
            </a:r>
            <a:r>
              <a:rPr lang="hu-HU" sz="1600" dirty="0"/>
              <a:t>államhatalom, a Római Birodalom szolgálatában álltak. A pogányokkal való érintkezés pedig kultikus </a:t>
            </a:r>
            <a:r>
              <a:rPr lang="hu-HU" sz="1600" b="1" dirty="0" err="1"/>
              <a:t>tisztátalanságnak</a:t>
            </a:r>
            <a:r>
              <a:rPr lang="hu-HU" sz="1600" dirty="0"/>
              <a:t> számított. Aki vámszedőkkel tart fenn kapcsolatot - a közgondolkozás szerint -, maga is tisztátalanná válik. A vámszedőket együtt emlegették a bűnösökkel</a:t>
            </a:r>
            <a:r>
              <a:rPr lang="hu-HU" sz="1600" dirty="0" smtClean="0"/>
              <a:t>.” (KBL)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6208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615142" y="66501"/>
            <a:ext cx="4389120" cy="465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Vendégség</a:t>
            </a:r>
            <a:endParaRPr lang="hu-HU" dirty="0"/>
          </a:p>
        </p:txBody>
      </p:sp>
      <p:sp>
        <p:nvSpPr>
          <p:cNvPr id="3" name="Lekerekített téglalap 2"/>
          <p:cNvSpPr/>
          <p:nvPr/>
        </p:nvSpPr>
        <p:spPr>
          <a:xfrm>
            <a:off x="6442363" y="143573"/>
            <a:ext cx="5635887" cy="1934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„szent kötelesség”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A vendéget védeni, ellátni, segíteni kell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A vendéglátás: közösségvállalás, részt vállalás, elfogadás és befogadás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Vendégszeretetet fontossága</a:t>
            </a:r>
          </a:p>
        </p:txBody>
      </p:sp>
      <p:sp>
        <p:nvSpPr>
          <p:cNvPr id="4" name="Felhő 3"/>
          <p:cNvSpPr/>
          <p:nvPr/>
        </p:nvSpPr>
        <p:spPr>
          <a:xfrm>
            <a:off x="1377997" y="3374967"/>
            <a:ext cx="5207599" cy="1269967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Vendégség = közösség vállalás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5936142" y="4395585"/>
            <a:ext cx="5207599" cy="1269967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Asztalközösség: a megbocsátás, elfogadás, bizalom, béke jele!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0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/>
              <a:t>Beszélgessünk érzésekről az óvodásokkal </a:t>
            </a: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Néhány „kortalan” ötlet képek segítségével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1140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4272742" y="95102"/>
            <a:ext cx="4389120" cy="465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történet: egy ember fejlődéstörténete</a:t>
            </a:r>
            <a:endParaRPr lang="hu-HU" dirty="0"/>
          </a:p>
        </p:txBody>
      </p:sp>
      <p:sp>
        <p:nvSpPr>
          <p:cNvPr id="3" name="Lekerekített téglalap 2"/>
          <p:cNvSpPr/>
          <p:nvPr/>
        </p:nvSpPr>
        <p:spPr>
          <a:xfrm>
            <a:off x="241068" y="841842"/>
            <a:ext cx="5635887" cy="1934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Gazdag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„jó” állása van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Kistermetű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Kíváncsi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Nyitott?</a:t>
            </a:r>
          </a:p>
        </p:txBody>
      </p:sp>
      <p:sp>
        <p:nvSpPr>
          <p:cNvPr id="4" name="Felhő 3"/>
          <p:cNvSpPr/>
          <p:nvPr/>
        </p:nvSpPr>
        <p:spPr>
          <a:xfrm>
            <a:off x="8901016" y="95102"/>
            <a:ext cx="3027748" cy="130321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kell a változáshoz?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41068" y="4508678"/>
            <a:ext cx="5635887" cy="193460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Bűnös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Megvetett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/>
              <a:t>Szánalmas 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7248697" y="1150270"/>
            <a:ext cx="4422371" cy="24887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Megtalált és megújult életű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Krisztusban: örömteli és hálás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Adakozó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Elfogadott </a:t>
            </a:r>
            <a:endParaRPr lang="hu-HU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1"/>
                </a:solidFill>
              </a:rPr>
              <a:t>Megtért életű </a:t>
            </a:r>
          </a:p>
        </p:txBody>
      </p:sp>
      <p:sp>
        <p:nvSpPr>
          <p:cNvPr id="7" name="Felhő 6"/>
          <p:cNvSpPr/>
          <p:nvPr/>
        </p:nvSpPr>
        <p:spPr>
          <a:xfrm>
            <a:off x="4331788" y="3095106"/>
            <a:ext cx="3027748" cy="130321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noProof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Zákeus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" y="6098893"/>
            <a:ext cx="1143204" cy="71576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54231" y="58455"/>
            <a:ext cx="9332881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/>
              <a:t>Központi gondolatok a történetben: teológiai szemmel</a:t>
            </a:r>
            <a:endParaRPr lang="hu-HU" sz="3200" dirty="0"/>
          </a:p>
        </p:txBody>
      </p:sp>
      <p:sp>
        <p:nvSpPr>
          <p:cNvPr id="3" name="Lekerekített téglalap 2"/>
          <p:cNvSpPr/>
          <p:nvPr/>
        </p:nvSpPr>
        <p:spPr>
          <a:xfrm>
            <a:off x="225457" y="1243013"/>
            <a:ext cx="4232243" cy="17287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Jézus észreveszi a valódi szükséget.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4704298" y="1442015"/>
            <a:ext cx="3632746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Jézus elfogad  - de a bűnnel nem azonosul.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8682182" y="5105383"/>
            <a:ext cx="3494057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Az Istenhez való visszatérés mindig változásokkal (cselekvéssel) jár.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65449" y="3156515"/>
            <a:ext cx="4232243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Isten lehetőséget ad.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4532199" y="3329087"/>
            <a:ext cx="3909837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 Jézus: az Emberfia (méltóságjelző, ami a szolgálatára és részben kettős származására is utal)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4775200" y="5141198"/>
            <a:ext cx="3398982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 </a:t>
            </a:r>
            <a:r>
              <a:rPr lang="hu-HU" sz="2400" dirty="0" err="1" smtClean="0">
                <a:solidFill>
                  <a:schemeClr val="tx1"/>
                </a:solidFill>
              </a:rPr>
              <a:t>Zákeus</a:t>
            </a:r>
            <a:r>
              <a:rPr lang="hu-HU" sz="2400" dirty="0" smtClean="0">
                <a:solidFill>
                  <a:schemeClr val="tx1"/>
                </a:solidFill>
              </a:rPr>
              <a:t>: Ábrahám fia (zsidó férfi, Isten választott népének a tagja)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0" y="5100160"/>
            <a:ext cx="4232243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Jézus nem ítél el és nem címkéz.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8743650" y="1384018"/>
            <a:ext cx="3183804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 Van Istenhez visszatérési lehetőség.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8866910" y="3248542"/>
            <a:ext cx="2897263" cy="17343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  Lehet változni.</a:t>
            </a:r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9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" y="6098893"/>
            <a:ext cx="1143204" cy="71576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765" y="13427"/>
            <a:ext cx="4766386" cy="782747"/>
          </a:xfrm>
        </p:spPr>
        <p:txBody>
          <a:bodyPr>
            <a:normAutofit/>
          </a:bodyPr>
          <a:lstStyle/>
          <a:p>
            <a:r>
              <a:rPr lang="hu-HU" sz="3200" dirty="0" smtClean="0"/>
              <a:t>Teológiai kulcsszavak  </a:t>
            </a:r>
            <a:endParaRPr lang="hu-HU" sz="3200" dirty="0"/>
          </a:p>
        </p:txBody>
      </p:sp>
      <p:sp>
        <p:nvSpPr>
          <p:cNvPr id="6" name="Felhő 5"/>
          <p:cNvSpPr/>
          <p:nvPr/>
        </p:nvSpPr>
        <p:spPr>
          <a:xfrm>
            <a:off x="0" y="3680504"/>
            <a:ext cx="6984966" cy="2354490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Üdvösség </a:t>
            </a:r>
          </a:p>
        </p:txBody>
      </p:sp>
      <p:sp>
        <p:nvSpPr>
          <p:cNvPr id="9" name="Felhő 8"/>
          <p:cNvSpPr/>
          <p:nvPr/>
        </p:nvSpPr>
        <p:spPr>
          <a:xfrm>
            <a:off x="88765" y="938940"/>
            <a:ext cx="4432268" cy="203275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Megtérés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elhő 12"/>
          <p:cNvSpPr/>
          <p:nvPr/>
        </p:nvSpPr>
        <p:spPr>
          <a:xfrm>
            <a:off x="4442115" y="184628"/>
            <a:ext cx="5657849" cy="169008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Bűnös (7. v.) – emberi ítélet vagy Isten szemszöge?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elhő 10"/>
          <p:cNvSpPr/>
          <p:nvPr/>
        </p:nvSpPr>
        <p:spPr>
          <a:xfrm>
            <a:off x="4855151" y="1927225"/>
            <a:ext cx="7117774" cy="219984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Isten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akciója mindig előbb van mint az emberi reakció.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(Jézus</a:t>
            </a:r>
            <a:r>
              <a:rPr lang="hu-H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ránéz és hívja, elfogadja, közösséget vállal: erre reagál </a:t>
            </a:r>
            <a:r>
              <a:rPr lang="hu-H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Zákeus</a:t>
            </a:r>
            <a:r>
              <a:rPr lang="hu-H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4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>
          <a:xfrm>
            <a:off x="1809751" y="274638"/>
            <a:ext cx="9187987" cy="1143000"/>
          </a:xfrm>
        </p:spPr>
        <p:txBody>
          <a:bodyPr>
            <a:normAutofit/>
          </a:bodyPr>
          <a:lstStyle/>
          <a:p>
            <a:pPr algn="ctr"/>
            <a:r>
              <a:rPr lang="hu-HU" altLang="hu-HU" sz="3200" b="1" dirty="0" smtClean="0"/>
              <a:t>A katechézis kettős </a:t>
            </a:r>
            <a:r>
              <a:rPr lang="hu-HU" altLang="hu-HU" sz="3200" b="1" dirty="0" err="1" smtClean="0"/>
              <a:t>középpontúsága</a:t>
            </a:r>
            <a:r>
              <a:rPr lang="hu-HU" altLang="hu-HU" sz="3200" b="1" dirty="0" smtClean="0"/>
              <a:t> </a:t>
            </a:r>
            <a:r>
              <a:rPr lang="hu-HU" altLang="hu-HU" sz="3200" b="1" dirty="0"/>
              <a:t>IGE és a GYERMEK</a:t>
            </a:r>
          </a:p>
        </p:txBody>
      </p:sp>
      <p:grpSp>
        <p:nvGrpSpPr>
          <p:cNvPr id="2" name="Csoportba foglalás 2"/>
          <p:cNvGrpSpPr>
            <a:grpSpLocks/>
          </p:cNvGrpSpPr>
          <p:nvPr/>
        </p:nvGrpSpPr>
        <p:grpSpPr bwMode="auto">
          <a:xfrm>
            <a:off x="509451" y="1435100"/>
            <a:ext cx="6346962" cy="4364809"/>
            <a:chOff x="2552279" y="884423"/>
            <a:chExt cx="2791501" cy="2791501"/>
          </a:xfrm>
        </p:grpSpPr>
        <p:sp>
          <p:nvSpPr>
            <p:cNvPr id="4" name="Ellipszis 3"/>
            <p:cNvSpPr/>
            <p:nvPr/>
          </p:nvSpPr>
          <p:spPr>
            <a:xfrm>
              <a:off x="2552279" y="884423"/>
              <a:ext cx="2791501" cy="279150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" name="Ellipszis 4"/>
            <p:cNvSpPr/>
            <p:nvPr/>
          </p:nvSpPr>
          <p:spPr>
            <a:xfrm>
              <a:off x="2747722" y="1233361"/>
              <a:ext cx="2187057" cy="20338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45720" rIns="45720" spcCol="1270" anchor="ctr"/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Gyermek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Tipikus és 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vélhető 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korosztályi </a:t>
              </a: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sajátosságok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Hitfejlődés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Istenkép formálódás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Élethelyzet</a:t>
              </a:r>
              <a:endPara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45"/>
            <a:ext cx="1143204" cy="71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1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1919289" y="188913"/>
            <a:ext cx="8569325" cy="1143000"/>
          </a:xfrm>
        </p:spPr>
        <p:txBody>
          <a:bodyPr/>
          <a:lstStyle/>
          <a:p>
            <a:pPr algn="ctr"/>
            <a:r>
              <a:rPr lang="hu-HU" altLang="hu-HU" sz="3800" b="1" dirty="0" smtClean="0"/>
              <a:t>Egyik középpont: gyermekek kapcsolópontjai</a:t>
            </a:r>
            <a:endParaRPr lang="hu-HU" altLang="hu-HU" sz="3800" b="1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/>
          </p:nvPr>
        </p:nvGraphicFramePr>
        <p:xfrm>
          <a:off x="1981199" y="1591733"/>
          <a:ext cx="8771467" cy="4861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44646"/>
            <a:ext cx="1143204" cy="71576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8568265" y="688299"/>
            <a:ext cx="4368801" cy="207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dirty="0">
                <a:solidFill>
                  <a:prstClr val="black"/>
                </a:solidFill>
              </a:rPr>
              <a:t>Tipikus és </a:t>
            </a:r>
            <a:r>
              <a:rPr lang="hu-HU" dirty="0" smtClean="0">
                <a:solidFill>
                  <a:prstClr val="black"/>
                </a:solidFill>
              </a:rPr>
              <a:t>vélhető </a:t>
            </a:r>
            <a:endParaRPr lang="hu-HU" dirty="0">
              <a:solidFill>
                <a:prstClr val="black"/>
              </a:solidFill>
            </a:endParaRPr>
          </a:p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dirty="0">
                <a:solidFill>
                  <a:prstClr val="black"/>
                </a:solidFill>
              </a:rPr>
              <a:t>korosztályi </a:t>
            </a:r>
            <a:r>
              <a:rPr lang="hu-HU" dirty="0" smtClean="0">
                <a:solidFill>
                  <a:prstClr val="black"/>
                </a:solidFill>
              </a:rPr>
              <a:t>sajátosságok</a:t>
            </a:r>
          </a:p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dirty="0" smtClean="0">
                <a:solidFill>
                  <a:prstClr val="black"/>
                </a:solidFill>
              </a:rPr>
              <a:t>Egyéni jellemzők</a:t>
            </a:r>
            <a:endParaRPr lang="hu-HU" dirty="0">
              <a:solidFill>
                <a:prstClr val="black"/>
              </a:solidFill>
            </a:endParaRPr>
          </a:p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dirty="0">
                <a:solidFill>
                  <a:prstClr val="black"/>
                </a:solidFill>
              </a:rPr>
              <a:t>Hitfejlődés</a:t>
            </a:r>
          </a:p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dirty="0">
                <a:solidFill>
                  <a:prstClr val="black"/>
                </a:solidFill>
              </a:rPr>
              <a:t>Istenkép formálódás</a:t>
            </a:r>
          </a:p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hu-HU" dirty="0" smtClean="0">
                <a:solidFill>
                  <a:prstClr val="black"/>
                </a:solidFill>
              </a:rPr>
              <a:t>Egyéni élethelyzet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" y="6098893"/>
            <a:ext cx="1143204" cy="71576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54231" y="58455"/>
            <a:ext cx="9332881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/>
              <a:t>Gyermeki kapcsolópontok?</a:t>
            </a:r>
            <a:endParaRPr lang="hu-HU" sz="3200" dirty="0"/>
          </a:p>
        </p:txBody>
      </p:sp>
      <p:sp>
        <p:nvSpPr>
          <p:cNvPr id="3" name="Lekerekített téglalap 2"/>
          <p:cNvSpPr/>
          <p:nvPr/>
        </p:nvSpPr>
        <p:spPr>
          <a:xfrm>
            <a:off x="225457" y="1243013"/>
            <a:ext cx="4232243" cy="17287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Jézus észreveszi a valódi szükséget.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4704298" y="1442015"/>
            <a:ext cx="3632746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Jézus elfogad  - de a bűnnel nem azonosul.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8682182" y="5105383"/>
            <a:ext cx="3494057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Az Istenhez való visszatérés mindig változásokkal (cselekvéssel) jár.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65449" y="3156515"/>
            <a:ext cx="4232243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Isten lehetőséget ad.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4532199" y="3329087"/>
            <a:ext cx="3909837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 Jézus: az Emberfia (méltóságjelző, ami a szolgálatára és részben kettős származására is utal)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4775200" y="5141198"/>
            <a:ext cx="3398982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 </a:t>
            </a:r>
            <a:r>
              <a:rPr lang="hu-HU" sz="2400" dirty="0" err="1" smtClean="0">
                <a:solidFill>
                  <a:schemeClr val="tx1"/>
                </a:solidFill>
              </a:rPr>
              <a:t>Zákeus</a:t>
            </a:r>
            <a:r>
              <a:rPr lang="hu-HU" sz="2400" dirty="0" smtClean="0">
                <a:solidFill>
                  <a:schemeClr val="tx1"/>
                </a:solidFill>
              </a:rPr>
              <a:t>: Ábrahám fia (zsidó férfi, Isten választott népének a tagja)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0" y="5100160"/>
            <a:ext cx="4232243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Jézus nem ítél el és nem címkéz.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8743650" y="1384018"/>
            <a:ext cx="3183804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 Van Istenhez visszatérési lehetőség.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8866910" y="3248542"/>
            <a:ext cx="2897263" cy="17343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  Lehet változni.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864306" y="872836"/>
            <a:ext cx="2706255" cy="10621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Elfogadás iránti vágy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876877" y="763279"/>
            <a:ext cx="2706255" cy="10621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Szükségleteink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9458211" y="602613"/>
            <a:ext cx="2706255" cy="10621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Megbocsátás? Változtatási lehetőség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9510133" y="2833905"/>
            <a:ext cx="2706255" cy="10621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Fejlődési lehetőség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8" name="Ellipszis 17"/>
          <p:cNvSpPr/>
          <p:nvPr/>
        </p:nvSpPr>
        <p:spPr>
          <a:xfrm>
            <a:off x="1794740" y="4610107"/>
            <a:ext cx="2706255" cy="10621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Elfogadás, a másik tisztelete 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6855904" y="5742753"/>
            <a:ext cx="2706255" cy="10621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Érdeklődés, nyitottság  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35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204" cy="715767"/>
          </a:xfrm>
          <a:prstGeom prst="rect">
            <a:avLst/>
          </a:prstGeom>
        </p:spPr>
      </p:pic>
      <p:sp>
        <p:nvSpPr>
          <p:cNvPr id="3" name="Mosolygó arc 2"/>
          <p:cNvSpPr/>
          <p:nvPr/>
        </p:nvSpPr>
        <p:spPr>
          <a:xfrm>
            <a:off x="812799" y="1901371"/>
            <a:ext cx="3904343" cy="3570515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Felhő 3"/>
          <p:cNvSpPr/>
          <p:nvPr/>
        </p:nvSpPr>
        <p:spPr>
          <a:xfrm>
            <a:off x="3672113" y="118398"/>
            <a:ext cx="5239658" cy="2380343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 szépen a figyelmet!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elhő 4"/>
          <p:cNvSpPr/>
          <p:nvPr/>
        </p:nvSpPr>
        <p:spPr>
          <a:xfrm>
            <a:off x="5080000" y="2498741"/>
            <a:ext cx="6937829" cy="3432629"/>
          </a:xfrm>
          <a:prstGeom prst="cloud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Szászi Andrea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RPI, </a:t>
            </a:r>
            <a:r>
              <a:rPr lang="hu-HU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katechetikai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szakértő – igazgatóhelyettes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30/961-8674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szaszi.andrea@reformatus.hu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5" b="98698" l="0" r="99844">
                        <a14:foregroundMark x1="22066" y1="23861" x2="11737" y2="65510"/>
                        <a14:foregroundMark x1="22379" y1="24078" x2="33020" y2="26247"/>
                        <a14:foregroundMark x1="33959" y1="28850" x2="28169" y2="70716"/>
                        <a14:foregroundMark x1="9703" y1="66811" x2="28013" y2="70282"/>
                        <a14:foregroundMark x1="21596" y1="23427" x2="27230" y2="67245"/>
                        <a14:foregroundMark x1="22848" y1="20174" x2="29890" y2="40347"/>
                        <a14:foregroundMark x1="30047" y1="38395" x2="10955" y2="65944"/>
                        <a14:foregroundMark x1="1565" y1="1085" x2="46322" y2="2603"/>
                        <a14:foregroundMark x1="54147" y1="3037" x2="97183" y2="1518"/>
                        <a14:foregroundMark x1="56651" y1="4121" x2="55399" y2="97831"/>
                        <a14:foregroundMark x1="58372" y1="94577" x2="93897" y2="94577"/>
                        <a14:foregroundMark x1="58059" y1="5206" x2="97027" y2="5206"/>
                        <a14:foregroundMark x1="97027" y1="5423" x2="94366" y2="95228"/>
                        <a14:foregroundMark x1="95775" y1="6941" x2="56338" y2="93492"/>
                        <a14:foregroundMark x1="57746" y1="5423" x2="75430" y2="50542"/>
                        <a14:foregroundMark x1="61972" y1="5423" x2="84664" y2="26681"/>
                        <a14:foregroundMark x1="78091" y1="49892" x2="99844" y2="98698"/>
                        <a14:foregroundMark x1="78560" y1="57267" x2="78560" y2="93275"/>
                        <a14:foregroundMark x1="77152" y1="49024" x2="62598" y2="92625"/>
                        <a14:foregroundMark x1="56495" y1="85249" x2="78873" y2="86985"/>
                        <a14:foregroundMark x1="76369" y1="15401" x2="76056" y2="41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2" y="0"/>
            <a:ext cx="2984305" cy="21529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936" y="-24678"/>
            <a:ext cx="2955183" cy="215299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119" y="49356"/>
            <a:ext cx="5722107" cy="20108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55" y="2152996"/>
            <a:ext cx="5718174" cy="205324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8182" y="2109536"/>
            <a:ext cx="5889983" cy="21401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85" y="4359171"/>
            <a:ext cx="5968702" cy="205881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4177" y="4393240"/>
            <a:ext cx="5649678" cy="199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0" b="98514" l="2035" r="97965">
                        <a14:foregroundMark x1="2110" y1="5096" x2="24265" y2="3822"/>
                        <a14:foregroundMark x1="6933" y1="98514" x2="20950" y2="98089"/>
                        <a14:foregroundMark x1="12509" y1="27176" x2="8666" y2="67304"/>
                        <a14:foregroundMark x1="12359" y1="27601" x2="16579" y2="69002"/>
                        <a14:foregroundMark x1="8817" y1="66030" x2="15524" y2="76645"/>
                        <a14:foregroundMark x1="16503" y1="66242" x2="15222" y2="74947"/>
                        <a14:foregroundMark x1="14017" y1="55839" x2="14017" y2="55839"/>
                        <a14:foregroundMark x1="13866" y1="55839" x2="14996" y2="76008"/>
                        <a14:foregroundMark x1="27656" y1="5096" x2="49284" y2="4034"/>
                        <a14:foregroundMark x1="35268" y1="12951" x2="32931" y2="91720"/>
                        <a14:foregroundMark x1="36549" y1="26327" x2="43105" y2="25478"/>
                        <a14:foregroundMark x1="43482" y1="26327" x2="41899" y2="68577"/>
                        <a14:foregroundMark x1="33459" y1="69214" x2="41974" y2="67941"/>
                        <a14:foregroundMark x1="36473" y1="29512" x2="41221" y2="66879"/>
                        <a14:foregroundMark x1="53655" y1="2972" x2="73775" y2="4034"/>
                        <a14:foregroundMark x1="53730" y1="4671" x2="52449" y2="96603"/>
                        <a14:foregroundMark x1="74152" y1="5520" x2="73775" y2="98514"/>
                        <a14:foregroundMark x1="59910" y1="12951" x2="68425" y2="13800"/>
                        <a14:foregroundMark x1="59005" y1="12527" x2="57046" y2="87473"/>
                        <a14:foregroundMark x1="57121" y1="90021" x2="72494" y2="93843"/>
                        <a14:foregroundMark x1="68953" y1="13800" x2="72494" y2="92994"/>
                        <a14:foregroundMark x1="59759" y1="14013" x2="72268" y2="97240"/>
                        <a14:foregroundMark x1="78372" y1="4883" x2="97965" y2="4246"/>
                        <a14:foregroundMark x1="88169" y1="36093" x2="82140" y2="53928"/>
                        <a14:foregroundMark x1="88395" y1="35669" x2="95554" y2="592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094853" cy="216328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72807"/>
            <a:ext cx="5874327" cy="20904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1" y="2320823"/>
            <a:ext cx="5985662" cy="211012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558" y="2320823"/>
            <a:ext cx="5971050" cy="208131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32" y="4559675"/>
            <a:ext cx="5975726" cy="2106618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7038975" y="4402134"/>
            <a:ext cx="4981575" cy="22641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vagy ebben a pillanatban? Válaszd ki, ami rád jellemző! </a:t>
            </a: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9115425" y="3152775"/>
            <a:ext cx="3076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Pixaline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képe a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Pixabay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-en.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3952875" y="42446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0" y="40273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1924050" y="42446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5981700" y="40273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8010525" y="40273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10134600" y="142875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6.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47625" y="1619250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7.</a:t>
            </a:r>
          </a:p>
        </p:txBody>
      </p:sp>
      <p:sp>
        <p:nvSpPr>
          <p:cNvPr id="14" name="Lekerekített téglalap 13"/>
          <p:cNvSpPr/>
          <p:nvPr/>
        </p:nvSpPr>
        <p:spPr>
          <a:xfrm>
            <a:off x="1924050" y="1619250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8.</a:t>
            </a:r>
          </a:p>
        </p:txBody>
      </p:sp>
      <p:sp>
        <p:nvSpPr>
          <p:cNvPr id="15" name="Lekerekített téglalap 14"/>
          <p:cNvSpPr/>
          <p:nvPr/>
        </p:nvSpPr>
        <p:spPr>
          <a:xfrm>
            <a:off x="3952874" y="1619250"/>
            <a:ext cx="428625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9.</a:t>
            </a:r>
          </a:p>
        </p:txBody>
      </p:sp>
      <p:sp>
        <p:nvSpPr>
          <p:cNvPr id="16" name="Lekerekített téglalap 15"/>
          <p:cNvSpPr/>
          <p:nvPr/>
        </p:nvSpPr>
        <p:spPr>
          <a:xfrm>
            <a:off x="5981698" y="1619250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10.</a:t>
            </a:r>
          </a:p>
        </p:txBody>
      </p:sp>
      <p:sp>
        <p:nvSpPr>
          <p:cNvPr id="17" name="Lekerekített téglalap 16"/>
          <p:cNvSpPr/>
          <p:nvPr/>
        </p:nvSpPr>
        <p:spPr>
          <a:xfrm>
            <a:off x="7962900" y="1619250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11.</a:t>
            </a:r>
          </a:p>
        </p:txBody>
      </p:sp>
      <p:sp>
        <p:nvSpPr>
          <p:cNvPr id="18" name="Lekerekített téglalap 17"/>
          <p:cNvSpPr/>
          <p:nvPr/>
        </p:nvSpPr>
        <p:spPr>
          <a:xfrm>
            <a:off x="10077448" y="1647825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12.</a:t>
            </a:r>
          </a:p>
        </p:txBody>
      </p:sp>
      <p:sp>
        <p:nvSpPr>
          <p:cNvPr id="19" name="Lekerekített téglalap 18"/>
          <p:cNvSpPr/>
          <p:nvPr/>
        </p:nvSpPr>
        <p:spPr>
          <a:xfrm>
            <a:off x="157161" y="3314015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13.</a:t>
            </a:r>
          </a:p>
        </p:txBody>
      </p:sp>
      <p:sp>
        <p:nvSpPr>
          <p:cNvPr id="20" name="Lekerekített téglalap 19"/>
          <p:cNvSpPr/>
          <p:nvPr/>
        </p:nvSpPr>
        <p:spPr>
          <a:xfrm>
            <a:off x="4167186" y="3330207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15.</a:t>
            </a:r>
          </a:p>
        </p:txBody>
      </p:sp>
      <p:sp>
        <p:nvSpPr>
          <p:cNvPr id="21" name="Lekerekített téglalap 20"/>
          <p:cNvSpPr/>
          <p:nvPr/>
        </p:nvSpPr>
        <p:spPr>
          <a:xfrm>
            <a:off x="2081211" y="3314015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14.</a:t>
            </a:r>
          </a:p>
        </p:txBody>
      </p:sp>
      <p:sp>
        <p:nvSpPr>
          <p:cNvPr id="23" name="Lekerekített téglalap 22"/>
          <p:cNvSpPr/>
          <p:nvPr/>
        </p:nvSpPr>
        <p:spPr>
          <a:xfrm>
            <a:off x="6138861" y="3445192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16.</a:t>
            </a:r>
          </a:p>
        </p:txBody>
      </p:sp>
      <p:sp>
        <p:nvSpPr>
          <p:cNvPr id="24" name="Lekerekített téglalap 23"/>
          <p:cNvSpPr/>
          <p:nvPr/>
        </p:nvSpPr>
        <p:spPr>
          <a:xfrm>
            <a:off x="8072436" y="3330207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17.</a:t>
            </a:r>
          </a:p>
        </p:txBody>
      </p:sp>
      <p:sp>
        <p:nvSpPr>
          <p:cNvPr id="25" name="Lekerekített téglalap 24"/>
          <p:cNvSpPr/>
          <p:nvPr/>
        </p:nvSpPr>
        <p:spPr>
          <a:xfrm>
            <a:off x="10134600" y="3461384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18.</a:t>
            </a:r>
          </a:p>
        </p:txBody>
      </p:sp>
      <p:sp>
        <p:nvSpPr>
          <p:cNvPr id="26" name="Lekerekített téglalap 25"/>
          <p:cNvSpPr/>
          <p:nvPr/>
        </p:nvSpPr>
        <p:spPr>
          <a:xfrm>
            <a:off x="28575" y="5076825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19.</a:t>
            </a:r>
          </a:p>
        </p:txBody>
      </p:sp>
      <p:sp>
        <p:nvSpPr>
          <p:cNvPr id="27" name="Lekerekített téglalap 26"/>
          <p:cNvSpPr/>
          <p:nvPr/>
        </p:nvSpPr>
        <p:spPr>
          <a:xfrm>
            <a:off x="1924050" y="5186779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20.</a:t>
            </a:r>
          </a:p>
        </p:txBody>
      </p:sp>
      <p:sp>
        <p:nvSpPr>
          <p:cNvPr id="28" name="Lekerekített téglalap 27"/>
          <p:cNvSpPr/>
          <p:nvPr/>
        </p:nvSpPr>
        <p:spPr>
          <a:xfrm>
            <a:off x="4029074" y="5177254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21.</a:t>
            </a:r>
          </a:p>
        </p:txBody>
      </p:sp>
      <p:sp>
        <p:nvSpPr>
          <p:cNvPr id="29" name="Lekerekített téglalap 28"/>
          <p:cNvSpPr/>
          <p:nvPr/>
        </p:nvSpPr>
        <p:spPr>
          <a:xfrm>
            <a:off x="8167686" y="5163383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23.</a:t>
            </a:r>
          </a:p>
        </p:txBody>
      </p:sp>
      <p:sp>
        <p:nvSpPr>
          <p:cNvPr id="30" name="Lekerekített téglalap 29"/>
          <p:cNvSpPr/>
          <p:nvPr/>
        </p:nvSpPr>
        <p:spPr>
          <a:xfrm>
            <a:off x="6134098" y="5208002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22.</a:t>
            </a:r>
          </a:p>
        </p:txBody>
      </p:sp>
      <p:sp>
        <p:nvSpPr>
          <p:cNvPr id="31" name="Lekerekített téglalap 30"/>
          <p:cNvSpPr/>
          <p:nvPr/>
        </p:nvSpPr>
        <p:spPr>
          <a:xfrm>
            <a:off x="10110785" y="5177254"/>
            <a:ext cx="542927" cy="262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24.</a:t>
            </a:r>
          </a:p>
        </p:txBody>
      </p:sp>
    </p:spTree>
    <p:extLst>
      <p:ext uri="{BB962C8B-B14F-4D97-AF65-F5344CB8AC3E}">
        <p14:creationId xmlns:p14="http://schemas.microsoft.com/office/powerpoint/2010/main" val="3168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7463" y="91585"/>
            <a:ext cx="4286596" cy="1861906"/>
          </a:xfrm>
        </p:spPr>
        <p:txBody>
          <a:bodyPr>
            <a:normAutofit/>
          </a:bodyPr>
          <a:lstStyle/>
          <a:p>
            <a:r>
              <a:rPr lang="hu-HU" sz="3600" dirty="0" smtClean="0"/>
              <a:t>Pár szó a háttéranyagokról: mit és honnan?</a:t>
            </a:r>
            <a:endParaRPr lang="hu-HU" sz="3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8" y="2019618"/>
            <a:ext cx="4079125" cy="3100501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96240" y="53585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https://www.arcanum.com/hu/online-kiadvanyok/Lexikonok-keresztyen-bibliai-lexikon-C97B2/</a:t>
            </a:r>
          </a:p>
        </p:txBody>
      </p:sp>
      <p:pic>
        <p:nvPicPr>
          <p:cNvPr id="1026" name="Picture 2" descr="BIBLIA magyarázó jegyzetekkel (RÚF 201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21" y="142817"/>
            <a:ext cx="2363338" cy="332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bliaismereti kézikönyv - Szerk.: Pecsuk Ott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41" y="356672"/>
            <a:ext cx="2898177" cy="289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oly.hu/system/covers/big/covers_323741.jpg?14141848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22" y="3858508"/>
            <a:ext cx="1963637" cy="28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7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1" y="0"/>
            <a:ext cx="12023613" cy="58578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1" y="5455531"/>
            <a:ext cx="11107815" cy="12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1781598" y="1951049"/>
          <a:ext cx="8280920" cy="308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Lefelé nyíl 2"/>
          <p:cNvSpPr/>
          <p:nvPr/>
        </p:nvSpPr>
        <p:spPr>
          <a:xfrm>
            <a:off x="3316778" y="116379"/>
            <a:ext cx="6489469" cy="2576945"/>
          </a:xfrm>
          <a:prstGeom prst="downArrow">
            <a:avLst>
              <a:gd name="adj1" fmla="val 50000"/>
              <a:gd name="adj2" fmla="val 5352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Szentlélek Isten áldása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4" name="Jobbra nyíl 3"/>
          <p:cNvSpPr/>
          <p:nvPr/>
        </p:nvSpPr>
        <p:spPr>
          <a:xfrm>
            <a:off x="1174769" y="4595061"/>
            <a:ext cx="3347885" cy="162025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Pedagógiai munka</a:t>
            </a:r>
            <a:endParaRPr lang="hu-HU" sz="2400" b="1" dirty="0">
              <a:solidFill>
                <a:schemeClr val="tx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1" y="0"/>
            <a:ext cx="1143204" cy="715767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85337" y="1200781"/>
            <a:ext cx="2430087" cy="7502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Ahogyan az Ige élővé válik </a:t>
            </a:r>
          </a:p>
        </p:txBody>
      </p:sp>
    </p:spTree>
    <p:extLst>
      <p:ext uri="{BB962C8B-B14F-4D97-AF65-F5344CB8AC3E}">
        <p14:creationId xmlns:p14="http://schemas.microsoft.com/office/powerpoint/2010/main" val="190192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>
          <a:xfrm>
            <a:off x="1809751" y="274638"/>
            <a:ext cx="9187987" cy="1143000"/>
          </a:xfrm>
        </p:spPr>
        <p:txBody>
          <a:bodyPr>
            <a:normAutofit/>
          </a:bodyPr>
          <a:lstStyle/>
          <a:p>
            <a:pPr algn="ctr"/>
            <a:r>
              <a:rPr lang="hu-HU" altLang="hu-HU" sz="3200" b="1" dirty="0" smtClean="0"/>
              <a:t>A katechézis kettős </a:t>
            </a:r>
            <a:r>
              <a:rPr lang="hu-HU" altLang="hu-HU" sz="3200" b="1" dirty="0" err="1" smtClean="0"/>
              <a:t>középpontúsága</a:t>
            </a:r>
            <a:r>
              <a:rPr lang="hu-HU" altLang="hu-HU" sz="3200" b="1" dirty="0" smtClean="0"/>
              <a:t> </a:t>
            </a:r>
            <a:r>
              <a:rPr lang="hu-HU" altLang="hu-HU" sz="3200" b="1" dirty="0"/>
              <a:t>IGE és a GYERMEK</a:t>
            </a:r>
          </a:p>
        </p:txBody>
      </p:sp>
      <p:grpSp>
        <p:nvGrpSpPr>
          <p:cNvPr id="2" name="Csoportba foglalás 2"/>
          <p:cNvGrpSpPr>
            <a:grpSpLocks/>
          </p:cNvGrpSpPr>
          <p:nvPr/>
        </p:nvGrpSpPr>
        <p:grpSpPr bwMode="auto">
          <a:xfrm>
            <a:off x="509451" y="1435100"/>
            <a:ext cx="6346962" cy="4364809"/>
            <a:chOff x="2552279" y="884423"/>
            <a:chExt cx="2791501" cy="2791501"/>
          </a:xfrm>
        </p:grpSpPr>
        <p:sp>
          <p:nvSpPr>
            <p:cNvPr id="4" name="Ellipszis 3"/>
            <p:cNvSpPr/>
            <p:nvPr/>
          </p:nvSpPr>
          <p:spPr>
            <a:xfrm>
              <a:off x="2552279" y="884423"/>
              <a:ext cx="2791501" cy="279150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" name="Ellipszis 4"/>
            <p:cNvSpPr/>
            <p:nvPr/>
          </p:nvSpPr>
          <p:spPr>
            <a:xfrm>
              <a:off x="2747722" y="1233361"/>
              <a:ext cx="2187057" cy="20338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45720" rIns="4572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3600" b="1" dirty="0">
                  <a:solidFill>
                    <a:prstClr val="black"/>
                  </a:solidFill>
                </a:rPr>
                <a:t>Gyermek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>
                  <a:solidFill>
                    <a:prstClr val="black"/>
                  </a:solidFill>
                </a:rPr>
                <a:t>Tipikus és 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>
                  <a:solidFill>
                    <a:prstClr val="black"/>
                  </a:solidFill>
                </a:rPr>
                <a:t>vélhető 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>
                  <a:solidFill>
                    <a:prstClr val="black"/>
                  </a:solidFill>
                </a:rPr>
                <a:t>korosztályi </a:t>
              </a:r>
              <a:r>
                <a:rPr lang="hu-HU" sz="2400" dirty="0" smtClean="0">
                  <a:solidFill>
                    <a:prstClr val="black"/>
                  </a:solidFill>
                </a:rPr>
                <a:t>sajátosságok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 smtClean="0">
                  <a:solidFill>
                    <a:prstClr val="black"/>
                  </a:solidFill>
                </a:rPr>
                <a:t>Hitfejlődés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 smtClean="0">
                  <a:solidFill>
                    <a:prstClr val="black"/>
                  </a:solidFill>
                </a:rPr>
                <a:t>Istenkép formálódás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 smtClean="0">
                  <a:solidFill>
                    <a:prstClr val="black"/>
                  </a:solidFill>
                </a:rPr>
                <a:t>Élethelyzet</a:t>
              </a:r>
              <a:endParaRPr lang="hu-HU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Csoportba foglalás 5"/>
          <p:cNvGrpSpPr>
            <a:grpSpLocks/>
          </p:cNvGrpSpPr>
          <p:nvPr/>
        </p:nvGrpSpPr>
        <p:grpSpPr bwMode="auto">
          <a:xfrm>
            <a:off x="5956299" y="1714501"/>
            <a:ext cx="5486763" cy="4102870"/>
            <a:chOff x="2552279" y="884423"/>
            <a:chExt cx="2791501" cy="2791501"/>
          </a:xfrm>
        </p:grpSpPr>
        <p:sp>
          <p:nvSpPr>
            <p:cNvPr id="7" name="Ellipszis 6"/>
            <p:cNvSpPr/>
            <p:nvPr/>
          </p:nvSpPr>
          <p:spPr>
            <a:xfrm>
              <a:off x="2552279" y="884423"/>
              <a:ext cx="2791501" cy="279150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Ellipszis 4"/>
            <p:cNvSpPr/>
            <p:nvPr/>
          </p:nvSpPr>
          <p:spPr>
            <a:xfrm>
              <a:off x="3137311" y="1379910"/>
              <a:ext cx="2080196" cy="18870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45720" rIns="4572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5400" b="1" dirty="0">
                  <a:solidFill>
                    <a:prstClr val="black"/>
                  </a:solidFill>
                </a:rPr>
                <a:t>IGE </a:t>
              </a:r>
              <a:endParaRPr lang="hu-HU" sz="5400" b="1" dirty="0" smtClean="0">
                <a:solidFill>
                  <a:prstClr val="black"/>
                </a:solidFill>
              </a:endParaRP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2400" dirty="0" smtClean="0">
                <a:solidFill>
                  <a:prstClr val="black"/>
                </a:solidFill>
              </a:endParaRP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 smtClean="0">
                  <a:solidFill>
                    <a:prstClr val="black"/>
                  </a:solidFill>
                </a:rPr>
                <a:t>Teológiai háttér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 smtClean="0">
                  <a:solidFill>
                    <a:prstClr val="black"/>
                  </a:solidFill>
                </a:rPr>
                <a:t>Biblikusság 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 smtClean="0">
                  <a:solidFill>
                    <a:prstClr val="black"/>
                  </a:solidFill>
                </a:rPr>
                <a:t>Kontextus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 smtClean="0">
                  <a:solidFill>
                    <a:prstClr val="black"/>
                  </a:solidFill>
                </a:rPr>
                <a:t>Kortörténeti sajátosságok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400" dirty="0" smtClean="0">
                  <a:solidFill>
                    <a:prstClr val="black"/>
                  </a:solidFill>
                </a:rPr>
                <a:t>Alapigazságok - üzenetek</a:t>
              </a: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2400" dirty="0" smtClean="0">
                <a:solidFill>
                  <a:prstClr val="black"/>
                </a:solidFill>
              </a:endParaRP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2400" dirty="0" smtClean="0">
                <a:solidFill>
                  <a:prstClr val="black"/>
                </a:solidFill>
              </a:endParaRPr>
            </a:p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u-HU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5120639" y="2677887"/>
            <a:ext cx="2312126" cy="12932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u-HU" sz="3200" dirty="0">
                <a:solidFill>
                  <a:prstClr val="black"/>
                </a:solidFill>
              </a:rPr>
              <a:t>ÜZENET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45"/>
            <a:ext cx="1143204" cy="71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4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4139</TotalTime>
  <Words>1092</Words>
  <Application>Microsoft Office PowerPoint</Application>
  <PresentationFormat>Szélesvásznú</PresentationFormat>
  <Paragraphs>214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26</vt:i4>
      </vt:variant>
    </vt:vector>
  </HeadingPairs>
  <TitlesOfParts>
    <vt:vector size="31" baseType="lpstr">
      <vt:lpstr>Arial</vt:lpstr>
      <vt:lpstr>Calibri</vt:lpstr>
      <vt:lpstr>Wingdings 3</vt:lpstr>
      <vt:lpstr>Office-téma</vt:lpstr>
      <vt:lpstr>Szálak</vt:lpstr>
      <vt:lpstr>Bibliai történetek, egyházi témák az óvodában</vt:lpstr>
      <vt:lpstr>Beszélgessünk érzésekről az óvodásokkal </vt:lpstr>
      <vt:lpstr>PowerPoint-bemutató</vt:lpstr>
      <vt:lpstr>PowerPoint-bemutató</vt:lpstr>
      <vt:lpstr>PowerPoint-bemutató</vt:lpstr>
      <vt:lpstr>Pár szó a háttéranyagokról: mit és honnan?</vt:lpstr>
      <vt:lpstr>PowerPoint-bemutató</vt:lpstr>
      <vt:lpstr>PowerPoint-bemutató</vt:lpstr>
      <vt:lpstr>A katechézis kettős középpontúsága IGE és a GYERMEK</vt:lpstr>
      <vt:lpstr>A katechézis kettős középpontúsága IGE és a GYERMEK</vt:lpstr>
      <vt:lpstr>PowerPoint-bemutató</vt:lpstr>
      <vt:lpstr>PowerPoint-bemutató</vt:lpstr>
      <vt:lpstr>PowerPoint-bemutató</vt:lpstr>
      <vt:lpstr>PowerPoint-bemutató</vt:lpstr>
      <vt:lpstr>PowerPoint-bemutató</vt:lpstr>
      <vt:lpstr>Kortörténeti kulcspontok</vt:lpstr>
      <vt:lpstr>PowerPoint-bemutató</vt:lpstr>
      <vt:lpstr>PowerPoint-bemutató</vt:lpstr>
      <vt:lpstr>PowerPoint-bemutató</vt:lpstr>
      <vt:lpstr>PowerPoint-bemutató</vt:lpstr>
      <vt:lpstr>Központi gondolatok a történetben: teológiai szemmel</vt:lpstr>
      <vt:lpstr>Teológiai kulcsszavak  </vt:lpstr>
      <vt:lpstr>A katechézis kettős középpontúsága IGE és a GYERMEK</vt:lpstr>
      <vt:lpstr>Egyik középpont: gyermekek kapcsolópontjai</vt:lpstr>
      <vt:lpstr>Gyermeki kapcsolópontok?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Szászi Andrea</dc:creator>
  <cp:lastModifiedBy>RPI</cp:lastModifiedBy>
  <cp:revision>252</cp:revision>
  <dcterms:created xsi:type="dcterms:W3CDTF">2020-08-24T11:24:18Z</dcterms:created>
  <dcterms:modified xsi:type="dcterms:W3CDTF">2022-06-22T09:32:37Z</dcterms:modified>
</cp:coreProperties>
</file>