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49C"/>
    <a:srgbClr val="915D09"/>
    <a:srgbClr val="F4B64D"/>
    <a:srgbClr val="474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5C40-4FC6-4E12-AB11-3D96DC7DBFDB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830F-F7A5-4352-955D-67F9B30E12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5C40-4FC6-4E12-AB11-3D96DC7DBFDB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830F-F7A5-4352-955D-67F9B30E12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5C40-4FC6-4E12-AB11-3D96DC7DBFDB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830F-F7A5-4352-955D-67F9B30E12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5C40-4FC6-4E12-AB11-3D96DC7DBFDB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830F-F7A5-4352-955D-67F9B30E12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5C40-4FC6-4E12-AB11-3D96DC7DBFDB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830F-F7A5-4352-955D-67F9B30E12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5C40-4FC6-4E12-AB11-3D96DC7DBFDB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830F-F7A5-4352-955D-67F9B30E12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5C40-4FC6-4E12-AB11-3D96DC7DBFDB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830F-F7A5-4352-955D-67F9B30E12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5C40-4FC6-4E12-AB11-3D96DC7DBFDB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830F-F7A5-4352-955D-67F9B30E12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5C40-4FC6-4E12-AB11-3D96DC7DBFDB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830F-F7A5-4352-955D-67F9B30E12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5C40-4FC6-4E12-AB11-3D96DC7DBFDB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830F-F7A5-4352-955D-67F9B30E12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5C40-4FC6-4E12-AB11-3D96DC7DBFDB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830F-F7A5-4352-955D-67F9B30E12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45C40-4FC6-4E12-AB11-3D96DC7DBFDB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4830F-F7A5-4352-955D-67F9B30E125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45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470025"/>
          </a:xfrm>
        </p:spPr>
        <p:txBody>
          <a:bodyPr>
            <a:noAutofit/>
          </a:bodyPr>
          <a:lstStyle/>
          <a:p>
            <a:r>
              <a:rPr lang="hu-HU" sz="6000" b="1" dirty="0" smtClean="0">
                <a:solidFill>
                  <a:srgbClr val="F4B64D"/>
                </a:solidFill>
                <a:latin typeface="Times New Roman" pitchFamily="18" charset="0"/>
                <a:cs typeface="Times New Roman" pitchFamily="18" charset="0"/>
              </a:rPr>
              <a:t>V. A Szentháromság Isten</a:t>
            </a:r>
            <a:endParaRPr lang="hu-HU" sz="6000" b="1" dirty="0">
              <a:solidFill>
                <a:srgbClr val="F4B6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r="9178"/>
          <a:stretch/>
        </p:blipFill>
        <p:spPr>
          <a:xfrm>
            <a:off x="0" y="2492896"/>
            <a:ext cx="9144000" cy="3888432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8820472" y="6525344"/>
            <a:ext cx="323528" cy="3326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427" y="3710532"/>
            <a:ext cx="9112573" cy="30308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4400" b="1" dirty="0" smtClean="0">
                <a:solidFill>
                  <a:srgbClr val="F4B64D"/>
                </a:solidFill>
                <a:latin typeface="Times New Roman" pitchFamily="18" charset="0"/>
                <a:cs typeface="Times New Roman" pitchFamily="18" charset="0"/>
              </a:rPr>
              <a:t>Isten lényegében: </a:t>
            </a:r>
            <a:r>
              <a:rPr lang="hu-HU" sz="4400" b="1" dirty="0" smtClean="0">
                <a:latin typeface="Times New Roman" pitchFamily="18" charset="0"/>
                <a:cs typeface="Times New Roman" pitchFamily="18" charset="0"/>
              </a:rPr>
              <a:t>EGY </a:t>
            </a:r>
          </a:p>
          <a:p>
            <a:pPr algn="ctr">
              <a:buNone/>
            </a:pPr>
            <a:r>
              <a:rPr lang="hu-HU" sz="4400" b="1" dirty="0" smtClean="0">
                <a:solidFill>
                  <a:srgbClr val="F4B64D"/>
                </a:solidFill>
                <a:latin typeface="Times New Roman" pitchFamily="18" charset="0"/>
                <a:cs typeface="Times New Roman" pitchFamily="18" charset="0"/>
              </a:rPr>
              <a:t>Étformájában, személye szerint: </a:t>
            </a:r>
            <a:r>
              <a:rPr lang="hu-HU" sz="4400" b="1" dirty="0" smtClean="0">
                <a:latin typeface="Times New Roman" pitchFamily="18" charset="0"/>
                <a:cs typeface="Times New Roman" pitchFamily="18" charset="0"/>
              </a:rPr>
              <a:t>HÁROM</a:t>
            </a:r>
          </a:p>
          <a:p>
            <a:pPr algn="ctr">
              <a:buNone/>
            </a:pPr>
            <a:r>
              <a:rPr lang="hu-HU" sz="4400" b="1" dirty="0" smtClean="0">
                <a:latin typeface="Times New Roman" pitchFamily="18" charset="0"/>
                <a:cs typeface="Times New Roman" pitchFamily="18" charset="0"/>
              </a:rPr>
              <a:t>Atya, Fiú, Szentlélek</a:t>
            </a:r>
          </a:p>
          <a:p>
            <a:pPr algn="ctr">
              <a:buNone/>
            </a:pPr>
            <a:endParaRPr lang="hu-H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1427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b="1" dirty="0">
                <a:solidFill>
                  <a:srgbClr val="F4B64D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sz="6000" b="1" dirty="0" smtClean="0">
                <a:solidFill>
                  <a:srgbClr val="F4B64D"/>
                </a:solidFill>
                <a:latin typeface="Times New Roman" pitchFamily="18" charset="0"/>
                <a:cs typeface="Times New Roman" pitchFamily="18" charset="0"/>
              </a:rPr>
              <a:t>. A Szentháromság tana</a:t>
            </a:r>
            <a:endParaRPr lang="hu-HU" sz="6000" b="1" dirty="0">
              <a:solidFill>
                <a:srgbClr val="F4B6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3409950"/>
            <a:ext cx="57150" cy="381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730452" y="1576953"/>
            <a:ext cx="3096344" cy="1815882"/>
          </a:xfrm>
          <a:prstGeom prst="rect">
            <a:avLst/>
          </a:prstGeom>
          <a:solidFill>
            <a:srgbClr val="F4B64D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TERTULLIANUS EGYHÁZATYA </a:t>
            </a:r>
          </a:p>
          <a:p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trinitas</a:t>
            </a:r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kifejezés Kr. u. 3. sz.</a:t>
            </a:r>
            <a:endParaRPr lang="hu-H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918602" y="1576953"/>
            <a:ext cx="2492125" cy="1815882"/>
          </a:xfrm>
          <a:prstGeom prst="rect">
            <a:avLst/>
          </a:prstGeom>
          <a:solidFill>
            <a:srgbClr val="F4B6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APOSTOLI HITVALLÁS</a:t>
            </a:r>
          </a:p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TAGOLÁSA: 3</a:t>
            </a:r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66466" y="1576953"/>
            <a:ext cx="2332411" cy="1815882"/>
          </a:xfrm>
          <a:prstGeom prst="rect">
            <a:avLst/>
          </a:prstGeom>
          <a:solidFill>
            <a:srgbClr val="F4B6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BIBLIA: KIFEJEZÉS NEM SZEREPEL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just"/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2. Mit mond a Heidelbergi Káté a Szentháromságról?</a:t>
            </a: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HK 25. „Isten lényege szerint egy Isten. Miért említettél akkor három nevet: az Atyát, a Fiút és a Szentlelket?</a:t>
            </a:r>
          </a:p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u-HU" dirty="0" smtClean="0">
                <a:solidFill>
                  <a:srgbClr val="915D09"/>
                </a:solidFill>
                <a:latin typeface="Times New Roman" pitchFamily="18" charset="0"/>
                <a:cs typeface="Times New Roman" pitchFamily="18" charset="0"/>
              </a:rPr>
              <a:t>Azért, mert Isten az ő igéjében úgy jelentette ki magát, hogy ez a három különböző személy: az egy, valóságos és örök Isten.”</a:t>
            </a:r>
          </a:p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A Káté a következőket mondja el a Szentháromsággal kapcsolatban:</a:t>
            </a:r>
          </a:p>
          <a:p>
            <a:pPr algn="just">
              <a:buFontTx/>
              <a:buChar char="-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Isten magát többféle módon jelentette ki az embernek. Három személyként.</a:t>
            </a:r>
          </a:p>
          <a:p>
            <a:pPr algn="just">
              <a:buFontTx/>
              <a:buChar char="-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Bár a Szentháromság minden személyének lényege ugyanaz: az isteni szeretet, de mégis három formában ismerteti meg magát az emberrel.</a:t>
            </a:r>
          </a:p>
          <a:p>
            <a:pPr algn="just">
              <a:buFontTx/>
              <a:buChar char="-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Mindhárom személy egyszerre valóságos és örök Isten.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7F949C"/>
          </a:solidFill>
        </p:spPr>
        <p:txBody>
          <a:bodyPr>
            <a:norm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3. Mit mond a II. Helvét Hitvallás a Szentháromságról?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07643" y="1401614"/>
            <a:ext cx="5605970" cy="47636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A Hitvallást Heinrich Bullinger írta 1562-ben és 1566-ban tette közzé. A magyar református lelkipásztorok az 1567. évi debreceni zsinaton sajátjukként fogadták el. </a:t>
            </a:r>
          </a:p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Ebben a következőket olvashatjuk a Szentháromsággal kapcsolatban: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6085" t="4483" r="8734" b="10855"/>
          <a:stretch/>
        </p:blipFill>
        <p:spPr>
          <a:xfrm>
            <a:off x="380021" y="2564904"/>
            <a:ext cx="2700809" cy="342423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231951" y="5877272"/>
            <a:ext cx="1449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hu-H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EGY</a:t>
            </a:r>
          </a:p>
        </p:txBody>
      </p:sp>
      <p:sp>
        <p:nvSpPr>
          <p:cNvPr id="6" name="Ellipszis 5"/>
          <p:cNvSpPr/>
          <p:nvPr/>
        </p:nvSpPr>
        <p:spPr>
          <a:xfrm>
            <a:off x="337273" y="5710944"/>
            <a:ext cx="323528" cy="332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2</a:t>
            </a:r>
            <a:endParaRPr lang="hu-H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„Istenről, az Ő egységéről és a Szentháromságról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Hisszük és tanítjuk, hogy Isten az Ő lényére, vagyis természetére nézve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egy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(…)</a:t>
            </a:r>
          </a:p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Mindazáltal hisszük és tanítjuk, hogy ugyanaz a véghetetlen, megoszthatatlan egy Isten,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személyeire nézve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szétválaszthatatlanul és összeelegyíthetetlenül különböző, tudniillik </a:t>
            </a:r>
            <a:r>
              <a:rPr lang="hu-H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Atya, Fiú és Szentlélek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úgy, hogy az Atya öröktől fogva szülte a Fiút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Fiú kibeszélhetetlen módon született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Szentlélek pedig mindkettőtől származik, mégpedig öröktől fogva és mindkettővel imádandó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úgy, hogy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nincs három Isten, hanem van három személy, akik egyenlő lényegűek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 forrása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1560" y="198884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 Dogmatika alapmodul 42. o.</a:t>
            </a:r>
          </a:p>
          <a:p>
            <a:r>
              <a:rPr lang="hu-HU" dirty="0" smtClean="0"/>
              <a:t>2. Dogmatika alapmodul 41. o.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70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259</Words>
  <Application>Microsoft Office PowerPoint</Application>
  <PresentationFormat>Diavetítés a képernyőre (4:3 oldalarány)</PresentationFormat>
  <Paragraphs>29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Office-téma</vt:lpstr>
      <vt:lpstr>V. A Szentháromság Isten</vt:lpstr>
      <vt:lpstr>PowerPoint-bemutató</vt:lpstr>
      <vt:lpstr>2. Mit mond a Heidelbergi Káté a Szentháromságról?</vt:lpstr>
      <vt:lpstr>3. Mit mond a II. Helvét Hitvallás a Szentháromságról?</vt:lpstr>
      <vt:lpstr>„Istenről, az Ő egységéről és a Szentháromságról</vt:lpstr>
      <vt:lpstr>Képek forrása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V. A Szentháromság Isten</dc:title>
  <dc:creator>Tuncsike</dc:creator>
  <cp:lastModifiedBy>Zimányi Noémi</cp:lastModifiedBy>
  <cp:revision>26</cp:revision>
  <dcterms:created xsi:type="dcterms:W3CDTF">2018-07-13T11:56:20Z</dcterms:created>
  <dcterms:modified xsi:type="dcterms:W3CDTF">2018-10-13T09:43:02Z</dcterms:modified>
</cp:coreProperties>
</file>