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20" r:id="rId4"/>
    <p:sldId id="321" r:id="rId5"/>
    <p:sldId id="323" r:id="rId6"/>
    <p:sldId id="324" r:id="rId7"/>
    <p:sldId id="325" r:id="rId8"/>
    <p:sldId id="327" r:id="rId9"/>
    <p:sldId id="328" r:id="rId10"/>
    <p:sldId id="329" r:id="rId11"/>
    <p:sldId id="331" r:id="rId12"/>
    <p:sldId id="332" r:id="rId13"/>
    <p:sldId id="333" r:id="rId14"/>
    <p:sldId id="335" r:id="rId15"/>
    <p:sldId id="336" r:id="rId16"/>
    <p:sldId id="337" r:id="rId17"/>
    <p:sldId id="339" r:id="rId18"/>
    <p:sldId id="340" r:id="rId19"/>
    <p:sldId id="341" r:id="rId20"/>
    <p:sldId id="343" r:id="rId21"/>
    <p:sldId id="344" r:id="rId22"/>
    <p:sldId id="345" r:id="rId23"/>
    <p:sldId id="347" r:id="rId24"/>
    <p:sldId id="348" r:id="rId25"/>
    <p:sldId id="349" r:id="rId26"/>
    <p:sldId id="351" r:id="rId27"/>
    <p:sldId id="352" r:id="rId28"/>
    <p:sldId id="353" r:id="rId29"/>
    <p:sldId id="355" r:id="rId30"/>
    <p:sldId id="356" r:id="rId31"/>
    <p:sldId id="318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21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7537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E52"/>
    <a:srgbClr val="69AFBC"/>
    <a:srgbClr val="E2C955"/>
    <a:srgbClr val="FFF7DD"/>
    <a:srgbClr val="743C68"/>
    <a:srgbClr val="A784A0"/>
    <a:srgbClr val="FFDB69"/>
    <a:srgbClr val="FFE697"/>
    <a:srgbClr val="FFF4D1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>
        <p:guide orient="horz" pos="2160"/>
        <p:guide pos="121"/>
        <p:guide orient="horz"/>
        <p:guide pos="7537"/>
        <p:guide orient="horz" pos="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AFAFF1-8DA5-69C8-E9D2-0304DA429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02ACEA6-EAF7-F924-62A4-7EC2C5C7E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5501CD-451E-6008-2666-54283AB7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B75EB2-455C-0DF4-EB20-2D1CCAD8F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2EDAB0E-5FC5-FA50-B783-6C741A4B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748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5F2B18-9937-C882-25B4-643020CB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8DE4C71-95AB-884B-703D-E8DC25367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8EDDFF-813F-D33B-79E1-D96406C8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319B6B-26D7-CB9F-3848-7BFBB33C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8E7025-A1AD-56B2-BC29-61380D17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49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C16788E6-B537-21C6-3DC9-ADE6681A85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68B75A5-601E-70ED-E428-935C61A93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F3BB93F-D28E-5C28-637C-F7E07247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191E6B-F2B4-2A80-7C17-9CDF7DEA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CE9CB9-C13F-8BD3-8B57-D9ED719F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1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7C579D-BA35-A6B5-A266-A98DD2B87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13628A-DBA8-5F44-E85D-55CE079A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E0359B-7214-9D78-4CA4-60E085FD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6B3A00-64A7-BCB1-F57A-A85C2C5C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2217D6A-C94B-0520-247B-DFC50685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9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118F39-6548-C530-2B72-E57DF704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EF0F0CE-8A77-B996-0A3C-56F232A9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82048BD-78E8-2C45-0C50-B960C19A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6EBDF4-1C53-A254-206E-62D5085E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5E51D11-5212-716D-EDE7-EDCE464B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6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46BAA3-2FD8-F3E9-EA2E-CA19418F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D63FBA-E39D-F130-CFD3-216D1A88D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F256594-E25A-3697-DCD2-7D26D469F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3495042-519B-D0A3-C97D-6F1C4BB3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79B74F-1E46-CAC4-1784-3913A03B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F879713-61EC-7E42-50B6-DD5DCB5F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59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B26CB5-4F79-99F5-EBFB-ADC1BE75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581F471-D9EA-B128-E15D-D8D67CD43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8C1EB10-B77A-F3EA-9B36-C0C7D03E7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FF1C687-CF0A-549B-C24E-13D16B391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C5F7FE6-1BE5-8292-52A7-865863C98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761A1E0-EDE3-4937-C0C4-F2BCD9930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533289D-A6EB-CC0E-239D-DC213A50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2B163C4-BB19-532C-A709-3C49C0EB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393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9E994F-44CB-4E14-0641-6CB342CB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FB23BC1-245E-43D2-DE75-EB9D13FB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5349379-2503-3D9E-000B-3F0C226E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8979415-0A2D-D0CA-B6B6-1E10CFF0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706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6E78F0A-2C09-7930-7BC9-6BFF1930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C4EBD1B-BCBC-A4C8-4114-2C32C05B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4EF21E4-8FE4-9A1C-75C9-37B8701F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507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ABA167-28D1-603D-89CB-83ECF1BC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7EFE88-95BC-3D57-32BD-02412ED4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04F5833-7923-60EB-4903-E942110AE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020263C-A257-0199-44A9-69A3BFC4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964BD27-939E-0051-0887-C45CCBFDA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0EAF4A7-58E5-C959-6911-2FBC8481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726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CF82D1-0C83-20F6-5A31-F16A69FC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6EE0874-043F-8108-7376-85FBB5210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EF45E26-9E9B-7B2B-4820-99A453A05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6B1E182-FFBA-0035-F435-02C5468E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BEF1A9-EA5E-F862-450C-F9664331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1350FDA-872F-2A6F-2AA4-56C18F6E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976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9864C23F-E11E-EE47-EFE2-4E9FD8B2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048A5BE-2122-DB53-6CB8-EBC247BCF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FAF04A-668A-C0CF-78C6-F09732E37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E62993-8696-E7BB-3999-B27A3AD3E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2BD155E-59DC-D098-6D2A-9D0EE4604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89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D83E68F-37E5-A935-B9A5-2D275CEB45F8}"/>
              </a:ext>
            </a:extLst>
          </p:cNvPr>
          <p:cNvSpPr txBox="1"/>
          <p:nvPr/>
        </p:nvSpPr>
        <p:spPr>
          <a:xfrm>
            <a:off x="621767" y="2153093"/>
            <a:ext cx="3141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1. Mindenki áll.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90B73AD-579C-7EA9-4B32-EECA05CD0B8B}"/>
              </a:ext>
            </a:extLst>
          </p:cNvPr>
          <p:cNvSpPr txBox="1"/>
          <p:nvPr/>
        </p:nvSpPr>
        <p:spPr>
          <a:xfrm>
            <a:off x="629670" y="2875684"/>
            <a:ext cx="6039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2. A Hittanoktató mond 2 nevet.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F677966-23AB-3878-9F39-A4230A824F99}"/>
              </a:ext>
            </a:extLst>
          </p:cNvPr>
          <p:cNvSpPr txBox="1"/>
          <p:nvPr/>
        </p:nvSpPr>
        <p:spPr>
          <a:xfrm>
            <a:off x="640344" y="4320866"/>
            <a:ext cx="819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4. Az a nyertes, aki a két tanuló közül gyorsabban észreveszi a közös figurát és megnevezi. A nyertes állva maradhat, a másik tanuló leül. 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AD845FC-360F-B08A-B5E8-36D9CB7B3DCA}"/>
              </a:ext>
            </a:extLst>
          </p:cNvPr>
          <p:cNvSpPr txBox="1"/>
          <p:nvPr/>
        </p:nvSpPr>
        <p:spPr>
          <a:xfrm>
            <a:off x="640344" y="5289678"/>
            <a:ext cx="995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5. Következő két tanulót nevezi meg a Hittanoktató.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DF412AB-4195-C504-3740-7785BA991E44}"/>
              </a:ext>
            </a:extLst>
          </p:cNvPr>
          <p:cNvSpPr txBox="1"/>
          <p:nvPr/>
        </p:nvSpPr>
        <p:spPr>
          <a:xfrm>
            <a:off x="629670" y="6012267"/>
            <a:ext cx="995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6. Addig játszunk, amíg egy valaki marad állva.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C5E74068-778E-65D1-BCC7-A6D88B9FE947}"/>
              </a:ext>
            </a:extLst>
          </p:cNvPr>
          <p:cNvSpPr txBox="1"/>
          <p:nvPr/>
        </p:nvSpPr>
        <p:spPr>
          <a:xfrm>
            <a:off x="1071583" y="868453"/>
            <a:ext cx="7222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>
                <a:solidFill>
                  <a:srgbClr val="69AF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Dobble</a:t>
            </a:r>
            <a:r>
              <a:rPr lang="hu-HU" sz="4000" b="1" dirty="0">
                <a:solidFill>
                  <a:srgbClr val="69AF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kivetítőn</a:t>
            </a:r>
          </a:p>
          <a:p>
            <a:pPr algn="ctr"/>
            <a:r>
              <a:rPr lang="hu-HU" sz="2400" dirty="0">
                <a:solidFill>
                  <a:srgbClr val="69AF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Játék menete</a:t>
            </a:r>
          </a:p>
        </p:txBody>
      </p:sp>
      <p:sp>
        <p:nvSpPr>
          <p:cNvPr id="68" name="Szövegdoboz 67">
            <a:extLst>
              <a:ext uri="{FF2B5EF4-FFF2-40B4-BE49-F238E27FC236}">
                <a16:creationId xmlns:a16="http://schemas.microsoft.com/office/drawing/2014/main" id="{60A197FB-3839-458B-74B4-0A910DBDA179}"/>
              </a:ext>
            </a:extLst>
          </p:cNvPr>
          <p:cNvSpPr txBox="1"/>
          <p:nvPr/>
        </p:nvSpPr>
        <p:spPr>
          <a:xfrm>
            <a:off x="636092" y="3598275"/>
            <a:ext cx="8393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3. A Hittanoktató mutat két </a:t>
            </a:r>
            <a:r>
              <a:rPr lang="hu-HU" sz="1600" dirty="0" err="1">
                <a:latin typeface="Cavolini" panose="03000502040302020204" pitchFamily="66" charset="0"/>
                <a:cs typeface="Cavolini" panose="03000502040302020204" pitchFamily="66" charset="0"/>
              </a:rPr>
              <a:t>dobble</a:t>
            </a:r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 kártyát a kivetítőn.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DF5BB7E-D5E2-D891-6198-75F8C7601420}"/>
              </a:ext>
            </a:extLst>
          </p:cNvPr>
          <p:cNvSpPr txBox="1"/>
          <p:nvPr/>
        </p:nvSpPr>
        <p:spPr>
          <a:xfrm>
            <a:off x="7837121" y="6058433"/>
            <a:ext cx="4124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/>
              <a:t>A </a:t>
            </a:r>
            <a:r>
              <a:rPr lang="hu-HU" sz="1600" dirty="0" err="1"/>
              <a:t>dobble</a:t>
            </a:r>
            <a:r>
              <a:rPr lang="hu-HU" sz="1600" dirty="0"/>
              <a:t> letölthető: refpedi.hu/Katechetikai szolgáltatások/Általános iskola/3. évfolyam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483DFC0-61F0-2857-CEA4-8B46CE08C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t="6296" r="8520" b="4444"/>
          <a:stretch/>
        </p:blipFill>
        <p:spPr>
          <a:xfrm rot="20315036">
            <a:off x="7676994" y="262831"/>
            <a:ext cx="2808394" cy="2791022"/>
          </a:xfrm>
          <a:prstGeom prst="ellipse">
            <a:avLst/>
          </a:prstGeom>
          <a:ln w="57150">
            <a:solidFill>
              <a:srgbClr val="E4BE52"/>
            </a:solidFill>
          </a:ln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3AC9227-EE3D-3601-C2D8-F18757F2B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5" t="9629" r="9704" b="5555"/>
          <a:stretch/>
        </p:blipFill>
        <p:spPr>
          <a:xfrm rot="8176483">
            <a:off x="9190412" y="3007498"/>
            <a:ext cx="2808394" cy="2808394"/>
          </a:xfrm>
          <a:prstGeom prst="ellipse">
            <a:avLst/>
          </a:prstGeom>
          <a:ln w="57150">
            <a:solidFill>
              <a:srgbClr val="E4BE52"/>
            </a:solidFill>
          </a:ln>
        </p:spPr>
      </p:pic>
      <p:sp>
        <p:nvSpPr>
          <p:cNvPr id="11" name="Ellipszis 10">
            <a:extLst>
              <a:ext uri="{FF2B5EF4-FFF2-40B4-BE49-F238E27FC236}">
                <a16:creationId xmlns:a16="http://schemas.microsoft.com/office/drawing/2014/main" id="{78541153-6663-3926-BA65-E96A30B5D40E}"/>
              </a:ext>
            </a:extLst>
          </p:cNvPr>
          <p:cNvSpPr/>
          <p:nvPr/>
        </p:nvSpPr>
        <p:spPr>
          <a:xfrm rot="3935045">
            <a:off x="8520964" y="2603136"/>
            <a:ext cx="2574293" cy="962341"/>
          </a:xfrm>
          <a:prstGeom prst="ellipse">
            <a:avLst/>
          </a:prstGeom>
          <a:noFill/>
          <a:ln w="38100">
            <a:solidFill>
              <a:srgbClr val="E4BE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5FC51E05-A4BC-416F-F018-1A90644D5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" y="46216"/>
            <a:ext cx="1386887" cy="8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7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B49220E-7080-E456-75ED-A971935C823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4844" t="4677" r="54062" b="7187"/>
          <a:stretch/>
        </p:blipFill>
        <p:spPr>
          <a:xfrm>
            <a:off x="313100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E0C1419-72E2-8F97-CC99-284D9798CB2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2605" t="3790" r="5395" b="5953"/>
          <a:stretch/>
        </p:blipFill>
        <p:spPr>
          <a:xfrm>
            <a:off x="6438900" y="7328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350241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ACF573B-0CD6-33E3-173B-5BDCE306A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7" t="6234" r="54525" b="4577"/>
          <a:stretch/>
        </p:blipFill>
        <p:spPr>
          <a:xfrm>
            <a:off x="317496" y="729000"/>
            <a:ext cx="5400804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9C3AD59-024C-4C6B-ECB3-45A278B05C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0301" t="8010" r="8241" b="4964"/>
          <a:stretch/>
        </p:blipFill>
        <p:spPr>
          <a:xfrm>
            <a:off x="6426200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1654876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B2D310D-6BF4-B6B9-129C-9275B02CEFF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3126" t="5567" r="54062" b="5567"/>
          <a:stretch/>
        </p:blipFill>
        <p:spPr>
          <a:xfrm>
            <a:off x="333200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CAC8825-24A1-E2A2-ABC9-CA28A80B21E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1353" t="6068" r="5834" b="5965"/>
          <a:stretch/>
        </p:blipFill>
        <p:spPr>
          <a:xfrm>
            <a:off x="6433400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242820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90E8797-D936-0CF8-BA6C-07C352EAEC8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4314" t="3769" r="53368" b="6237"/>
          <a:stretch/>
        </p:blipFill>
        <p:spPr>
          <a:xfrm>
            <a:off x="327020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89497BB-9F5C-EBE9-2E3E-0A45D55B106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2173" t="4978" r="6368" b="4978"/>
          <a:stretch/>
        </p:blipFill>
        <p:spPr>
          <a:xfrm>
            <a:off x="6426197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2353053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CD9EDCF-C009-CF4C-DF88-F52169D29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95" t="8214" r="7395" b="3774"/>
          <a:stretch/>
        </p:blipFill>
        <p:spPr>
          <a:xfrm rot="10800000" flipV="1">
            <a:off x="318632" y="729000"/>
            <a:ext cx="5399996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CA01AB4-D92C-3DB2-2ECC-89AA016F0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" t="8214" r="55016" b="3774"/>
          <a:stretch/>
        </p:blipFill>
        <p:spPr>
          <a:xfrm rot="10800000" flipV="1">
            <a:off x="6429831" y="729000"/>
            <a:ext cx="5399996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46313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129E14B-BDC2-3781-0BA4-007052EB873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3187" t="5030" r="55104" b="5844"/>
          <a:stretch/>
        </p:blipFill>
        <p:spPr>
          <a:xfrm>
            <a:off x="333827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18CB95E-84B4-64A6-F28D-E6DAF092E35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1191" t="5118" r="7100" b="5756"/>
          <a:stretch/>
        </p:blipFill>
        <p:spPr>
          <a:xfrm>
            <a:off x="6429145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741670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B8AEEE9-75CB-110D-9ED6-92FB14AB3AE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3809" t="4695" r="54166" b="7826"/>
          <a:stretch/>
        </p:blipFill>
        <p:spPr>
          <a:xfrm>
            <a:off x="319315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C36C84C-A95A-0E07-6948-B1D56440A04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1861" t="4469" r="6114" b="8052"/>
          <a:stretch/>
        </p:blipFill>
        <p:spPr>
          <a:xfrm>
            <a:off x="6429826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2708688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ED58C10-F891-0550-542D-A0332F0BB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9" t="7960" r="53929" b="3985"/>
          <a:stretch/>
        </p:blipFill>
        <p:spPr>
          <a:xfrm>
            <a:off x="319315" y="704821"/>
            <a:ext cx="5400000" cy="5400000"/>
          </a:xfrm>
          <a:prstGeom prst="ellipse">
            <a:avLst/>
          </a:prstGeom>
          <a:ln w="12065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F4E3697-C09D-E1C1-AAA5-F15423F0732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1844" t="8957" r="6907" b="4914"/>
          <a:stretch/>
        </p:blipFill>
        <p:spPr>
          <a:xfrm>
            <a:off x="6443658" y="704821"/>
            <a:ext cx="5400000" cy="5400000"/>
          </a:xfrm>
          <a:prstGeom prst="ellipse">
            <a:avLst/>
          </a:prstGeom>
          <a:ln w="12065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3280360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54E4CC10-D6AC-444C-DF6F-6CA8AB9A79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2290" t="3862" r="5392" b="6144"/>
          <a:stretch/>
        </p:blipFill>
        <p:spPr>
          <a:xfrm>
            <a:off x="6450466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26CA7BB-C93C-8311-64D2-1E8C6F5A2F6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3633" t="5202" r="54387" b="4754"/>
          <a:stretch/>
        </p:blipFill>
        <p:spPr>
          <a:xfrm>
            <a:off x="322259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65804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B1B06C2-87D3-9101-929C-82CFDF796F9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2380" t="6714" r="5834" b="7054"/>
          <a:stretch/>
        </p:blipFill>
        <p:spPr>
          <a:xfrm>
            <a:off x="6423697" y="756557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2D3752E-4CCD-0F3E-7051-85A823CA9BC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3437" t="2643" r="53594" b="5330"/>
          <a:stretch/>
        </p:blipFill>
        <p:spPr>
          <a:xfrm>
            <a:off x="342897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4062692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140938F2-2D08-F0EF-0090-4FA2B2223C5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4464" t="5252" r="54246" b="5141"/>
          <a:stretch/>
        </p:blipFill>
        <p:spPr>
          <a:xfrm>
            <a:off x="327701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37419AE-5EBE-3880-E2E7-FBCB8AF1B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5" t="9629" r="9704" b="5555"/>
          <a:stretch/>
        </p:blipFill>
        <p:spPr>
          <a:xfrm>
            <a:off x="6458171" y="731187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1704667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F9CF50B-0506-EA6F-9416-DF10489C8DA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3907" t="8701" r="54219" b="5180"/>
          <a:stretch/>
        </p:blipFill>
        <p:spPr>
          <a:xfrm>
            <a:off x="342898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00A483A-9FC9-EDA3-5AF5-327243B94AD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2031" t="8702" r="6093" b="5180"/>
          <a:stretch/>
        </p:blipFill>
        <p:spPr>
          <a:xfrm>
            <a:off x="6449102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2523767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632CA2F6-3A38-9B11-D39C-90931B50EB6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900" t="5420" r="53481" b="6439"/>
          <a:stretch/>
        </p:blipFill>
        <p:spPr>
          <a:xfrm>
            <a:off x="326748" y="721721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A0E24E4-B4B8-AB7C-034E-D6FB8E38ED6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2031" t="2799" r="5000" b="5175"/>
          <a:stretch/>
        </p:blipFill>
        <p:spPr>
          <a:xfrm>
            <a:off x="6438897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71536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E702C4E-7E34-15A7-6FA7-CC180B973D2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2298" t="5035" r="5249" b="6087"/>
          <a:stretch/>
        </p:blipFill>
        <p:spPr>
          <a:xfrm>
            <a:off x="6421028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6B02506-CA79-43FF-BEE3-B2423776B67E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430" t="3252" r="54307" b="5691"/>
          <a:stretch/>
        </p:blipFill>
        <p:spPr>
          <a:xfrm>
            <a:off x="327426" y="711582"/>
            <a:ext cx="5400000" cy="5400000"/>
          </a:xfrm>
          <a:prstGeom prst="ellipse">
            <a:avLst/>
          </a:prstGeom>
          <a:ln w="123825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323572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C182181-F58B-49A6-6AB6-A9C2ECED6B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1882" t="8578" r="6927" b="4769"/>
          <a:stretch/>
        </p:blipFill>
        <p:spPr>
          <a:xfrm>
            <a:off x="6440255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0728D33-2A82-621A-242A-411994CEEF8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3772" t="8874" r="53728" b="4125"/>
          <a:stretch/>
        </p:blipFill>
        <p:spPr>
          <a:xfrm>
            <a:off x="362856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4254601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3491E69-83D5-9B8E-F332-8B85356D5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8" t="5957" r="54389" b="6614"/>
          <a:stretch/>
        </p:blipFill>
        <p:spPr>
          <a:xfrm>
            <a:off x="312917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EACDC85-2082-1068-EA94-EBF25FD41BD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1905" t="3189" r="5833" b="5755"/>
          <a:stretch/>
        </p:blipFill>
        <p:spPr>
          <a:xfrm>
            <a:off x="6479083" y="719475"/>
            <a:ext cx="5400000" cy="5400000"/>
          </a:xfrm>
          <a:prstGeom prst="ellipse">
            <a:avLst/>
          </a:prstGeom>
          <a:ln w="123825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88821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AE8B9AC-8692-6F93-32D8-FBA69E97EA1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928" t="3997" r="52858" b="5121"/>
          <a:stretch/>
        </p:blipFill>
        <p:spPr>
          <a:xfrm>
            <a:off x="319317" y="719475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1CCC0C9-E558-EFF7-C00B-0520023BE9D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3348" t="4559" r="3437" b="4559"/>
          <a:stretch/>
        </p:blipFill>
        <p:spPr>
          <a:xfrm>
            <a:off x="6472684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893749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F4B923C-CC35-737A-B5D0-8F8D71126E4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3683" t="7269" r="54174" b="3882"/>
          <a:stretch/>
        </p:blipFill>
        <p:spPr>
          <a:xfrm>
            <a:off x="351745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890B87A-7C60-E221-8ECA-92639498FC5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2345" t="7908" r="5442" b="5090"/>
          <a:stretch/>
        </p:blipFill>
        <p:spPr>
          <a:xfrm>
            <a:off x="6429144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4238224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02AB9AC-63AF-91B2-457C-5E1C29DA389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3787" t="4878" r="53833" b="5255"/>
          <a:stretch/>
        </p:blipFill>
        <p:spPr>
          <a:xfrm>
            <a:off x="328613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428B696-39A1-CC5C-B9D3-786CCC40EA9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2463" t="4878" r="5156" b="5255"/>
          <a:stretch/>
        </p:blipFill>
        <p:spPr>
          <a:xfrm>
            <a:off x="6434360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1613675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6146E010-5A05-1511-6201-C904C0D06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95" t="4734" r="5006" b="5102"/>
          <a:stretch/>
        </p:blipFill>
        <p:spPr>
          <a:xfrm>
            <a:off x="6458169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48389D2-DF2A-E4FC-08DC-6CCC90A78A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7269" t="4867" r="13799" b="4974"/>
          <a:stretch/>
        </p:blipFill>
        <p:spPr>
          <a:xfrm>
            <a:off x="333831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1854333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A3C5E76-182E-DB87-8FDD-62677A09032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/>
          <a:srcRect l="3423" t="8176" r="53840" b="6633"/>
          <a:stretch/>
        </p:blipFill>
        <p:spPr>
          <a:xfrm>
            <a:off x="333144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3AD8422-DFB3-0AE4-A273-E85E8745DB5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/>
          <a:srcRect l="52389" t="7570" r="4873" b="7238"/>
          <a:stretch/>
        </p:blipFill>
        <p:spPr>
          <a:xfrm>
            <a:off x="6429828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236964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4D49DC54-13AF-6A49-8E6F-B3A2917ECAB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2106" t="7605" r="6604" b="3731"/>
          <a:stretch/>
        </p:blipFill>
        <p:spPr>
          <a:xfrm>
            <a:off x="6464299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60B38B7-7721-2495-AADC-10CE4779681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4375" t="10234" r="53438" b="3606"/>
          <a:stretch/>
        </p:blipFill>
        <p:spPr>
          <a:xfrm>
            <a:off x="330200" y="711582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951812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3C6E720-088D-FB2A-3A8E-5D84B534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" t="4556" r="53208" b="5281"/>
          <a:stretch/>
        </p:blipFill>
        <p:spPr>
          <a:xfrm>
            <a:off x="319770" y="715928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83DCC1E-955F-AF96-7210-DD68286CBB9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7111" t="6296" r="8520" b="4444"/>
          <a:stretch/>
        </p:blipFill>
        <p:spPr>
          <a:xfrm>
            <a:off x="6443655" y="715928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563916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BE01273-A0B9-B290-329E-78B11A3BE671}"/>
              </a:ext>
            </a:extLst>
          </p:cNvPr>
          <p:cNvSpPr txBox="1"/>
          <p:nvPr/>
        </p:nvSpPr>
        <p:spPr>
          <a:xfrm>
            <a:off x="2764972" y="2551837"/>
            <a:ext cx="66620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rgbClr val="E4BE52"/>
                </a:solidFill>
                <a:latin typeface="Baguet Script" panose="00000500000000000000" pitchFamily="2" charset="-18"/>
              </a:rPr>
              <a:t>Ha elfogynak a kártyák, tetszés szerint további diákat lehet készíteni.</a:t>
            </a:r>
          </a:p>
          <a:p>
            <a:pPr algn="ctr"/>
            <a:r>
              <a:rPr lang="hu-HU" dirty="0">
                <a:solidFill>
                  <a:srgbClr val="E4BE52"/>
                </a:solidFill>
                <a:latin typeface="Arial Rounded MT Bold" panose="020F0704030504030204" pitchFamily="34" charset="0"/>
              </a:rPr>
              <a:t>Néhány kártyán nem a tankönyv képei szerepelnek, hanem a honlapunkon megtalálható </a:t>
            </a:r>
            <a:r>
              <a:rPr lang="hu-HU" dirty="0" err="1">
                <a:solidFill>
                  <a:srgbClr val="E4BE52"/>
                </a:solidFill>
                <a:latin typeface="Arial Rounded MT Bold" panose="020F0704030504030204" pitchFamily="34" charset="0"/>
              </a:rPr>
              <a:t>ppt</a:t>
            </a:r>
            <a:r>
              <a:rPr lang="hu-HU" dirty="0">
                <a:solidFill>
                  <a:srgbClr val="E4BE52"/>
                </a:solidFill>
                <a:latin typeface="Arial Rounded MT Bold" panose="020F0704030504030204" pitchFamily="34" charset="0"/>
              </a:rPr>
              <a:t>-s óravázlatokhoz készített rajzok.</a:t>
            </a:r>
          </a:p>
        </p:txBody>
      </p:sp>
    </p:spTree>
    <p:extLst>
      <p:ext uri="{BB962C8B-B14F-4D97-AF65-F5344CB8AC3E}">
        <p14:creationId xmlns:p14="http://schemas.microsoft.com/office/powerpoint/2010/main" val="226960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83F71FE-C9D6-A314-CFA5-CDC63B8CB38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4480" t="4579" r="53216" b="6553"/>
          <a:stretch/>
        </p:blipFill>
        <p:spPr>
          <a:xfrm>
            <a:off x="330200" y="720099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4A6CBB8-B375-4CFA-EA1B-D44FE44B1BF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3216" t="3730" r="4479" b="9376"/>
          <a:stretch/>
        </p:blipFill>
        <p:spPr>
          <a:xfrm>
            <a:off x="6437990" y="707399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4075378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61BA016-0CF9-801A-2F50-E8D446EE7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t="6296" r="8520" b="4444"/>
          <a:stretch/>
        </p:blipFill>
        <p:spPr>
          <a:xfrm>
            <a:off x="325120" y="710865"/>
            <a:ext cx="5400000" cy="5366598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57DDB73-FB58-49F8-2A51-F809F5E7CF5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2695" t="10020" r="5117" b="3820"/>
          <a:stretch/>
        </p:blipFill>
        <p:spPr>
          <a:xfrm>
            <a:off x="6436400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2181656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529589E-9046-D661-E5B8-F63F1786173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4479" t="3698" r="53750" b="4778"/>
          <a:stretch/>
        </p:blipFill>
        <p:spPr>
          <a:xfrm>
            <a:off x="340401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5C243E5-E1C9-B2B3-9510-F60A5F3C5A0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2799" t="2851" r="5430" b="4238"/>
          <a:stretch/>
        </p:blipFill>
        <p:spPr>
          <a:xfrm>
            <a:off x="6442075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35782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1F333D5B-B76B-5436-5C27-C530353215D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2723" t="4444" r="5938" b="6896"/>
          <a:stretch/>
        </p:blipFill>
        <p:spPr>
          <a:xfrm>
            <a:off x="6428100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DC523B9-C896-EABC-8907-AF81917E841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4071" t="4028" r="53927" b="5716"/>
          <a:stretch/>
        </p:blipFill>
        <p:spPr>
          <a:xfrm>
            <a:off x="327701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55618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F0D56A8-A672-8C56-205F-07EC92C3CB1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0000" t="7036" r="8452" b="5657"/>
          <a:stretch/>
        </p:blipFill>
        <p:spPr>
          <a:xfrm>
            <a:off x="6444345" y="711582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5FB020C-6AD5-8FBC-6B47-73D73AB6F51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4138" t="9294" r="54315" b="3398"/>
          <a:stretch/>
        </p:blipFill>
        <p:spPr>
          <a:xfrm>
            <a:off x="333142" y="711582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341675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85ED6E9-CE9C-4C34-D0A0-B82004DD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37" t="3748" r="6725" b="7064"/>
          <a:stretch/>
        </p:blipFill>
        <p:spPr>
          <a:xfrm>
            <a:off x="6438896" y="729000"/>
            <a:ext cx="5400804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BA7E218-7462-0D5C-6C1B-DC86D1EF458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3333" t="7793" r="55208" b="5181"/>
          <a:stretch/>
        </p:blipFill>
        <p:spPr>
          <a:xfrm>
            <a:off x="327701" y="729000"/>
            <a:ext cx="5400000" cy="5400000"/>
          </a:xfrm>
          <a:prstGeom prst="ellipse">
            <a:avLst/>
          </a:prstGeom>
          <a:ln w="127000">
            <a:solidFill>
              <a:srgbClr val="E4BE52"/>
            </a:solidFill>
          </a:ln>
        </p:spPr>
      </p:pic>
    </p:spTree>
    <p:extLst>
      <p:ext uri="{BB962C8B-B14F-4D97-AF65-F5344CB8AC3E}">
        <p14:creationId xmlns:p14="http://schemas.microsoft.com/office/powerpoint/2010/main" val="15471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125</Words>
  <Application>Microsoft Office PowerPoint</Application>
  <PresentationFormat>Szélesvásznú</PresentationFormat>
  <Paragraphs>11</Paragraphs>
  <Slides>31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8" baseType="lpstr">
      <vt:lpstr>Arial</vt:lpstr>
      <vt:lpstr>Arial Rounded MT Bold</vt:lpstr>
      <vt:lpstr>Baguet Script</vt:lpstr>
      <vt:lpstr>Calibri</vt:lpstr>
      <vt:lpstr>Calibri Light</vt:lpstr>
      <vt:lpstr>Cavolini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Zimányi Noémi</cp:lastModifiedBy>
  <cp:revision>28</cp:revision>
  <dcterms:created xsi:type="dcterms:W3CDTF">2023-03-14T07:45:05Z</dcterms:created>
  <dcterms:modified xsi:type="dcterms:W3CDTF">2023-06-07T12:45:35Z</dcterms:modified>
</cp:coreProperties>
</file>