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0" r:id="rId4"/>
    <p:sldMasterId id="2147483732" r:id="rId5"/>
    <p:sldMasterId id="2147483744" r:id="rId6"/>
    <p:sldMasterId id="2147483798" r:id="rId7"/>
  </p:sldMasterIdLst>
  <p:notesMasterIdLst>
    <p:notesMasterId r:id="rId30"/>
  </p:notesMasterIdLst>
  <p:handoutMasterIdLst>
    <p:handoutMasterId r:id="rId31"/>
  </p:handoutMasterIdLst>
  <p:sldIdLst>
    <p:sldId id="256" r:id="rId8"/>
    <p:sldId id="279" r:id="rId9"/>
    <p:sldId id="257" r:id="rId10"/>
    <p:sldId id="265" r:id="rId11"/>
    <p:sldId id="267" r:id="rId12"/>
    <p:sldId id="258" r:id="rId13"/>
    <p:sldId id="262" r:id="rId14"/>
    <p:sldId id="263" r:id="rId15"/>
    <p:sldId id="259" r:id="rId16"/>
    <p:sldId id="269" r:id="rId17"/>
    <p:sldId id="270" r:id="rId18"/>
    <p:sldId id="271" r:id="rId19"/>
    <p:sldId id="273" r:id="rId20"/>
    <p:sldId id="275" r:id="rId21"/>
    <p:sldId id="276" r:id="rId22"/>
    <p:sldId id="277" r:id="rId23"/>
    <p:sldId id="261" r:id="rId24"/>
    <p:sldId id="266" r:id="rId25"/>
    <p:sldId id="268" r:id="rId26"/>
    <p:sldId id="280" r:id="rId27"/>
    <p:sldId id="281" r:id="rId28"/>
    <p:sldId id="260" r:id="rId29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Szerző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32B"/>
    <a:srgbClr val="2D3B36"/>
    <a:srgbClr val="2A3931"/>
    <a:srgbClr val="1F2D29"/>
    <a:srgbClr val="FF9966"/>
    <a:srgbClr val="FFCC00"/>
    <a:srgbClr val="FF9933"/>
    <a:srgbClr val="096706"/>
    <a:srgbClr val="04291F"/>
    <a:srgbClr val="D2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xhere.com/hu/photo/1559253" TargetMode="External"/><Relationship Id="rId1" Type="http://schemas.openxmlformats.org/officeDocument/2006/relationships/image" Target="../media/image14.jpe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https://pixabay.com/en/pray-hands-praying-hands-prayer-2558490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xhere.com/hu/photo/1559253" TargetMode="External"/><Relationship Id="rId1" Type="http://schemas.openxmlformats.org/officeDocument/2006/relationships/image" Target="../media/image14.jpe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https://pixabay.com/en/pray-hands-praying-hands-prayer-2558490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hu-HU" sz="1800" noProof="0" dirty="0"/>
            <a:t>stílus, megjelenés </a:t>
          </a:r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hu-HU" sz="1800" noProof="0" dirty="0"/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hu-HU" sz="1800" noProof="0" dirty="0"/>
        </a:p>
      </dgm:t>
    </dgm:pt>
    <dgm:pt modelId="{6C7ABDD8-2116-4572-BFF1-942DE135219B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hu-HU" sz="1800" noProof="0" dirty="0"/>
            <a:t>lelki alkat, vallásosság</a:t>
          </a:r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hu-HU" sz="1800" noProof="0" dirty="0"/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hu-HU" sz="1800" noProof="0" dirty="0"/>
        </a:p>
      </dgm:t>
    </dgm:pt>
    <dgm:pt modelId="{44509D9E-58EE-4039-82A1-2A79116ACC93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hu-HU" sz="1800" noProof="0" dirty="0"/>
            <a:t>fizikai adottságok </a:t>
          </a:r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hu-HU" sz="1800" noProof="0" dirty="0"/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hu-HU" sz="1800" noProof="0" dirty="0"/>
        </a:p>
      </dgm:t>
    </dgm:pt>
    <dgm:pt modelId="{0EAC4F10-DFCA-49E5-B53F-DCE57AA79482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BA6EBDC-6B27-46C2-908F-4D8389484E83}" type="pres">
      <dgm:prSet presAssocID="{BEC2E38C-B9EA-4AC4-87C3-18C259F9401A}" presName="compNode" presStyleCnt="0"/>
      <dgm:spPr/>
    </dgm:pt>
    <dgm:pt modelId="{3287DB4F-EFBD-4B8A-8D27-F2274199BEB2}" type="pres">
      <dgm:prSet presAssocID="{BEC2E38C-B9EA-4AC4-87C3-18C259F9401A}" presName="iconRect" presStyleLbl="node1" presStyleIdx="0" presStyleCnt="3" custLinFactX="-31037" custLinFactNeighborX="-100000" custLinFactNeighborY="-928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3CD979D-4157-4D5B-A373-E5EB569645BA}" type="pres">
      <dgm:prSet presAssocID="{BEC2E38C-B9EA-4AC4-87C3-18C259F9401A}" presName="spaceRect" presStyleCnt="0"/>
      <dgm:spPr/>
    </dgm:pt>
    <dgm:pt modelId="{89D9DADF-FC32-495F-A9EC-B371091326B3}" type="pres">
      <dgm:prSet presAssocID="{BEC2E38C-B9EA-4AC4-87C3-18C259F9401A}" presName="textRect" presStyleLbl="revTx" presStyleIdx="0" presStyleCnt="3" custLinFactNeighborX="-9483" custLinFactNeighborY="-2615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BB9B7464-FB27-4723-A8C9-04D407BB5DAB}" type="pres">
      <dgm:prSet presAssocID="{257D8D46-D708-441A-9A94-08C16FB98397}" presName="sibTrans" presStyleCnt="0"/>
      <dgm:spPr/>
    </dgm:pt>
    <dgm:pt modelId="{C719D05C-E455-4A5F-85B0-F6AB4F87393B}" type="pres">
      <dgm:prSet presAssocID="{6C7ABDD8-2116-4572-BFF1-942DE135219B}" presName="compNode" presStyleCnt="0"/>
      <dgm:spPr/>
    </dgm:pt>
    <dgm:pt modelId="{9874DAD2-58CC-450A-8A6D-7F6BAE7D2FEB}" type="pres">
      <dgm:prSet presAssocID="{6C7ABDD8-2116-4572-BFF1-942DE135219B}" presName="iconRect" presStyleLbl="node1" presStyleIdx="1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03F8FF3-FA0A-43CB-8A7C-AC187FAC57C0}" type="pres">
      <dgm:prSet presAssocID="{6C7ABDD8-2116-4572-BFF1-942DE135219B}" presName="spaceRect" presStyleCnt="0"/>
      <dgm:spPr/>
    </dgm:pt>
    <dgm:pt modelId="{6A45877E-5CF0-4627-AE52-CE03662F0641}" type="pres">
      <dgm:prSet presAssocID="{6C7ABDD8-2116-4572-BFF1-942DE135219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4ED05788-9567-4C19-8D20-897E040F7F5F}" type="pres">
      <dgm:prSet presAssocID="{59BC6248-0FAC-49D0-8357-FB965100BBEE}" presName="sibTrans" presStyleCnt="0"/>
      <dgm:spPr/>
    </dgm:pt>
    <dgm:pt modelId="{EA609E9F-177B-49AE-9274-FDDB423E76A9}" type="pres">
      <dgm:prSet presAssocID="{44509D9E-58EE-4039-82A1-2A79116ACC93}" presName="compNode" presStyleCnt="0"/>
      <dgm:spPr/>
    </dgm:pt>
    <dgm:pt modelId="{F5AD63AF-3384-4117-AC6D-2E2A51ABCB1E}" type="pres">
      <dgm:prSet presAssocID="{44509D9E-58EE-4039-82A1-2A79116ACC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3CB3DF17-FC9B-4540-881B-B38805F31AC4}" type="pres">
      <dgm:prSet presAssocID="{44509D9E-58EE-4039-82A1-2A79116ACC93}" presName="spaceRect" presStyleCnt="0"/>
      <dgm:spPr/>
    </dgm:pt>
    <dgm:pt modelId="{CF0F5456-4904-405D-83C1-AB19650C0054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E1F184B-0512-4006-BFAF-9138FE0415C0}" type="presOf" srcId="{6C7ABDD8-2116-4572-BFF1-942DE135219B}" destId="{6A45877E-5CF0-4627-AE52-CE03662F0641}" srcOrd="0" destOrd="0" presId="urn:microsoft.com/office/officeart/2018/2/layout/IconLabelList"/>
    <dgm:cxn modelId="{508B2DAE-C4DA-4323-8B1C-EE5070FBD9EF}" type="presOf" srcId="{BEC2E38C-B9EA-4AC4-87C3-18C259F9401A}" destId="{89D9DADF-FC32-495F-A9EC-B371091326B3}" srcOrd="0" destOrd="0" presId="urn:microsoft.com/office/officeart/2018/2/layout/IconLabelList"/>
    <dgm:cxn modelId="{C0F9D96E-9173-49B2-B319-4D587BFB1168}" type="presOf" srcId="{44509D9E-58EE-4039-82A1-2A79116ACC93}" destId="{CF0F5456-4904-405D-83C1-AB19650C0054}" srcOrd="0" destOrd="0" presId="urn:microsoft.com/office/officeart/2018/2/layout/IconLabelList"/>
    <dgm:cxn modelId="{CCDDAB89-629D-48B4-AEA0-E5C243811B16}" type="presOf" srcId="{1AF866C9-4A03-4AD4-8E51-2BAE1EB6D173}" destId="{0EAC4F10-DFCA-49E5-B53F-DCE57AA79482}" srcOrd="0" destOrd="0" presId="urn:microsoft.com/office/officeart/2018/2/layout/Icon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44BDBEC7-D0DF-446C-A742-849552760C51}" type="presParOf" srcId="{0EAC4F10-DFCA-49E5-B53F-DCE57AA79482}" destId="{7BA6EBDC-6B27-46C2-908F-4D8389484E83}" srcOrd="0" destOrd="0" presId="urn:microsoft.com/office/officeart/2018/2/layout/IconLabelList"/>
    <dgm:cxn modelId="{F3E3D8C8-9214-47B8-B74A-2F557B329FEC}" type="presParOf" srcId="{7BA6EBDC-6B27-46C2-908F-4D8389484E83}" destId="{3287DB4F-EFBD-4B8A-8D27-F2274199BEB2}" srcOrd="0" destOrd="0" presId="urn:microsoft.com/office/officeart/2018/2/layout/IconLabelList"/>
    <dgm:cxn modelId="{581BC47B-423E-4C69-AD9E-685DB56E5DAD}" type="presParOf" srcId="{7BA6EBDC-6B27-46C2-908F-4D8389484E83}" destId="{03CD979D-4157-4D5B-A373-E5EB569645BA}" srcOrd="1" destOrd="0" presId="urn:microsoft.com/office/officeart/2018/2/layout/IconLabelList"/>
    <dgm:cxn modelId="{76C1DA94-A118-4EDE-9634-9D0367626FBF}" type="presParOf" srcId="{7BA6EBDC-6B27-46C2-908F-4D8389484E83}" destId="{89D9DADF-FC32-495F-A9EC-B371091326B3}" srcOrd="2" destOrd="0" presId="urn:microsoft.com/office/officeart/2018/2/layout/IconLabelList"/>
    <dgm:cxn modelId="{09EF8F5F-1E02-403B-9482-F8BDADEC51D1}" type="presParOf" srcId="{0EAC4F10-DFCA-49E5-B53F-DCE57AA79482}" destId="{BB9B7464-FB27-4723-A8C9-04D407BB5DAB}" srcOrd="1" destOrd="0" presId="urn:microsoft.com/office/officeart/2018/2/layout/IconLabelList"/>
    <dgm:cxn modelId="{ADBA014A-E02A-43C0-9077-335FA8B66C40}" type="presParOf" srcId="{0EAC4F10-DFCA-49E5-B53F-DCE57AA79482}" destId="{C719D05C-E455-4A5F-85B0-F6AB4F87393B}" srcOrd="2" destOrd="0" presId="urn:microsoft.com/office/officeart/2018/2/layout/IconLabelList"/>
    <dgm:cxn modelId="{4E7BAA93-9B1D-46B2-908B-38C275CE047B}" type="presParOf" srcId="{C719D05C-E455-4A5F-85B0-F6AB4F87393B}" destId="{9874DAD2-58CC-450A-8A6D-7F6BAE7D2FEB}" srcOrd="0" destOrd="0" presId="urn:microsoft.com/office/officeart/2018/2/layout/IconLabelList"/>
    <dgm:cxn modelId="{66AAF464-3399-4B81-BFF1-0F8AACA88C42}" type="presParOf" srcId="{C719D05C-E455-4A5F-85B0-F6AB4F87393B}" destId="{303F8FF3-FA0A-43CB-8A7C-AC187FAC57C0}" srcOrd="1" destOrd="0" presId="urn:microsoft.com/office/officeart/2018/2/layout/IconLabelList"/>
    <dgm:cxn modelId="{D206F089-296B-4AE6-B411-55EF44C6A8C6}" type="presParOf" srcId="{C719D05C-E455-4A5F-85B0-F6AB4F87393B}" destId="{6A45877E-5CF0-4627-AE52-CE03662F0641}" srcOrd="2" destOrd="0" presId="urn:microsoft.com/office/officeart/2018/2/layout/IconLabelList"/>
    <dgm:cxn modelId="{D2E56E28-8AC9-499C-B972-9EB82609DB9F}" type="presParOf" srcId="{0EAC4F10-DFCA-49E5-B53F-DCE57AA79482}" destId="{4ED05788-9567-4C19-8D20-897E040F7F5F}" srcOrd="3" destOrd="0" presId="urn:microsoft.com/office/officeart/2018/2/layout/IconLabelList"/>
    <dgm:cxn modelId="{105D20D9-5B6B-4B0C-8552-A21B6EDB2FF4}" type="presParOf" srcId="{0EAC4F10-DFCA-49E5-B53F-DCE57AA79482}" destId="{EA609E9F-177B-49AE-9274-FDDB423E76A9}" srcOrd="4" destOrd="0" presId="urn:microsoft.com/office/officeart/2018/2/layout/IconLabelList"/>
    <dgm:cxn modelId="{C4354B53-2B71-4734-ABA8-402796411970}" type="presParOf" srcId="{EA609E9F-177B-49AE-9274-FDDB423E76A9}" destId="{F5AD63AF-3384-4117-AC6D-2E2A51ABCB1E}" srcOrd="0" destOrd="0" presId="urn:microsoft.com/office/officeart/2018/2/layout/IconLabelList"/>
    <dgm:cxn modelId="{F9ACF08D-12E9-43FE-A9CE-600D034652A4}" type="presParOf" srcId="{EA609E9F-177B-49AE-9274-FDDB423E76A9}" destId="{3CB3DF17-FC9B-4540-881B-B38805F31AC4}" srcOrd="1" destOrd="0" presId="urn:microsoft.com/office/officeart/2018/2/layout/IconLabelList"/>
    <dgm:cxn modelId="{6727C805-6811-4D17-8F0B-DD2A06876141}" type="presParOf" srcId="{EA609E9F-177B-49AE-9274-FDDB423E76A9}" destId="{CF0F5456-4904-405D-83C1-AB19650C00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D023C-81D5-4A90-B801-FDC1DB0B1881}" type="doc">
      <dgm:prSet loTypeId="urn:microsoft.com/office/officeart/2011/layout/HexagonRadial" loCatId="officeonline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ZA"/>
        </a:p>
      </dgm:t>
    </dgm:pt>
    <dgm:pt modelId="{9B21FC6D-B503-49A9-B764-40D0C01259E9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1">
                <a:lumMod val="50000"/>
              </a:schemeClr>
            </a:gs>
          </a:gsLst>
          <a:lin ang="12000000" scaled="0"/>
        </a:gradFill>
      </dgm:spPr>
      <dgm:t>
        <a:bodyPr rtlCol="0"/>
        <a:lstStyle/>
        <a:p>
          <a:pPr rtl="0"/>
          <a:r>
            <a:rPr lang="hu-HU" sz="1600" b="1" noProof="0" dirty="0"/>
            <a:t>EGYMÁS MELLETT </a:t>
          </a:r>
        </a:p>
        <a:p>
          <a:pPr rtl="0"/>
          <a:r>
            <a:rPr lang="hu-HU" sz="1200" noProof="0" dirty="0"/>
            <a:t>Férfi és nő egymás mellé rendelt társak. </a:t>
          </a:r>
        </a:p>
      </dgm:t>
    </dgm:pt>
    <dgm:pt modelId="{E601705B-2D41-4328-9E2E-0824056DE75C}" type="parTrans" cxnId="{473BBDF2-AEBB-4B0C-85ED-20D05E27D1AB}">
      <dgm:prSet/>
      <dgm:spPr/>
      <dgm:t>
        <a:bodyPr rtlCol="0"/>
        <a:lstStyle/>
        <a:p>
          <a:pPr rtl="0"/>
          <a:endParaRPr lang="hu-HU" noProof="0" dirty="0"/>
        </a:p>
      </dgm:t>
    </dgm:pt>
    <dgm:pt modelId="{EC518B51-FBD5-490C-BB22-3CE20AC658E3}" type="sibTrans" cxnId="{473BBDF2-AEBB-4B0C-85ED-20D05E27D1AB}">
      <dgm:prSet/>
      <dgm:spPr/>
      <dgm:t>
        <a:bodyPr rtlCol="0"/>
        <a:lstStyle/>
        <a:p>
          <a:pPr rtl="0"/>
          <a:endParaRPr lang="hu-HU" noProof="0" dirty="0"/>
        </a:p>
      </dgm:t>
    </dgm:pt>
    <dgm:pt modelId="{B0B67E97-D36A-41D2-B3AA-E10DC4164ACD}">
      <dgm:prSet phldrT="[Text]" custT="1"/>
      <dgm:spPr>
        <a:gradFill rotWithShape="0">
          <a:gsLst>
            <a:gs pos="0">
              <a:srgbClr val="04291F">
                <a:lumMod val="10000"/>
              </a:srgbClr>
            </a:gs>
            <a:gs pos="100000">
              <a:schemeClr val="tx2">
                <a:lumMod val="25000"/>
              </a:schemeClr>
            </a:gs>
          </a:gsLst>
          <a:lin ang="6600000" scaled="0"/>
        </a:gradFill>
      </dgm:spPr>
      <dgm:t>
        <a:bodyPr vert="horz" rtlCol="0"/>
        <a:lstStyle/>
        <a:p>
          <a:pPr rtl="0"/>
          <a:r>
            <a:rPr lang="hu-HU" sz="1600" b="1" noProof="0" dirty="0"/>
            <a:t>LÉGY</a:t>
          </a:r>
        </a:p>
        <a:p>
          <a:pPr rtl="0"/>
          <a:r>
            <a:rPr lang="hu-HU" sz="1600" b="1" noProof="0" dirty="0"/>
            <a:t>SEGÍTŐTÁRS!</a:t>
          </a:r>
        </a:p>
        <a:p>
          <a:pPr rtl="0"/>
          <a:r>
            <a:rPr lang="hu-HU" sz="1200" noProof="0" dirty="0"/>
            <a:t>Egy kapcsolat minkét fél számára inspiráló.</a:t>
          </a:r>
        </a:p>
      </dgm:t>
    </dgm:pt>
    <dgm:pt modelId="{E8499BB0-8675-4DAA-A2F3-DFD9CFBE430C}" type="parTrans" cxnId="{23CF4846-3665-4847-8DE9-15AE176D320F}">
      <dgm:prSet/>
      <dgm:spPr/>
      <dgm:t>
        <a:bodyPr rtlCol="0"/>
        <a:lstStyle/>
        <a:p>
          <a:pPr rtl="0"/>
          <a:endParaRPr lang="hu-HU" noProof="0" dirty="0"/>
        </a:p>
      </dgm:t>
    </dgm:pt>
    <dgm:pt modelId="{890BE5A4-5113-40C0-83B4-35B9088F9659}" type="sibTrans" cxnId="{23CF4846-3665-4847-8DE9-15AE176D320F}">
      <dgm:prSet/>
      <dgm:spPr/>
      <dgm:t>
        <a:bodyPr rtlCol="0"/>
        <a:lstStyle/>
        <a:p>
          <a:pPr rtl="0"/>
          <a:endParaRPr lang="hu-HU" noProof="0" dirty="0"/>
        </a:p>
      </dgm:t>
    </dgm:pt>
    <dgm:pt modelId="{E9C20923-113F-461E-A441-1335B37A6FC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tx2">
                <a:lumMod val="2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 rtlCol="0"/>
        <a:lstStyle/>
        <a:p>
          <a:pPr rtl="0"/>
          <a:r>
            <a:rPr lang="hu-HU" sz="1600" b="1" noProof="0" dirty="0"/>
            <a:t>RAGASZKODJ HOZZÁ!</a:t>
          </a:r>
        </a:p>
        <a:p>
          <a:pPr rtl="0"/>
          <a:r>
            <a:rPr lang="hu-HU" sz="1200" noProof="0" dirty="0"/>
            <a:t>A ragaszkodásban benne van a döntés, akarat és az elköteleződés.</a:t>
          </a:r>
        </a:p>
      </dgm:t>
    </dgm:pt>
    <dgm:pt modelId="{01741307-B4C7-460B-9C32-093092195E06}" type="parTrans" cxnId="{35FDC719-D72E-4848-AF76-FDF04297D211}">
      <dgm:prSet/>
      <dgm:spPr/>
      <dgm:t>
        <a:bodyPr rtlCol="0"/>
        <a:lstStyle/>
        <a:p>
          <a:pPr rtl="0"/>
          <a:endParaRPr lang="hu-HU" noProof="0" dirty="0"/>
        </a:p>
      </dgm:t>
    </dgm:pt>
    <dgm:pt modelId="{F7B800FD-365A-41A1-8A64-5BCF87AEB1BA}" type="sibTrans" cxnId="{35FDC719-D72E-4848-AF76-FDF04297D211}">
      <dgm:prSet/>
      <dgm:spPr/>
      <dgm:t>
        <a:bodyPr rtlCol="0"/>
        <a:lstStyle/>
        <a:p>
          <a:pPr rtl="0"/>
          <a:endParaRPr lang="hu-HU" noProof="0" dirty="0"/>
        </a:p>
      </dgm:t>
    </dgm:pt>
    <dgm:pt modelId="{38D84BC1-0547-4270-A57E-63C64BFB0AFF}">
      <dgm:prSet custT="1"/>
      <dgm:spPr/>
      <dgm:t>
        <a:bodyPr/>
        <a:lstStyle/>
        <a:p>
          <a:pPr rtl="0"/>
          <a:r>
            <a:rPr lang="hu-HU" sz="1600" b="1" noProof="0" dirty="0"/>
            <a:t>HOZZÁ(D) ILLŐ</a:t>
          </a:r>
        </a:p>
        <a:p>
          <a:pPr rtl="0"/>
          <a:r>
            <a:rPr lang="hu-HU" sz="1000" noProof="0" dirty="0"/>
            <a:t> </a:t>
          </a:r>
          <a:r>
            <a:rPr lang="hu-HU" sz="1200" noProof="0" dirty="0"/>
            <a:t>A társ nem lesz ugyanolyan, a két fél mégis „passzol” egymáshoz.</a:t>
          </a:r>
          <a:endParaRPr lang="hu-HU" sz="1000" noProof="0" dirty="0"/>
        </a:p>
      </dgm:t>
    </dgm:pt>
    <dgm:pt modelId="{68DD970F-63FF-400B-9FC8-6500E81B9C85}" type="parTrans" cxnId="{3643CA2C-9AB5-4902-BFA9-E0B40FA8240E}">
      <dgm:prSet/>
      <dgm:spPr/>
      <dgm:t>
        <a:bodyPr/>
        <a:lstStyle/>
        <a:p>
          <a:endParaRPr lang="hu-HU"/>
        </a:p>
      </dgm:t>
    </dgm:pt>
    <dgm:pt modelId="{6DE886C8-DF71-45B1-A924-0A13F76D4722}" type="sibTrans" cxnId="{3643CA2C-9AB5-4902-BFA9-E0B40FA8240E}">
      <dgm:prSet/>
      <dgm:spPr/>
      <dgm:t>
        <a:bodyPr/>
        <a:lstStyle/>
        <a:p>
          <a:endParaRPr lang="hu-HU"/>
        </a:p>
      </dgm:t>
    </dgm:pt>
    <dgm:pt modelId="{31039AB0-4176-49BE-A721-157E6C10DB17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hu-HU" sz="1200" b="1" noProof="0" dirty="0">
              <a:solidFill>
                <a:schemeClr val="bg2">
                  <a:lumMod val="90000"/>
                  <a:lumOff val="10000"/>
                </a:schemeClr>
              </a:solidFill>
            </a:rPr>
            <a:t>TARTS KI HŰSÉGGEL</a:t>
          </a:r>
        </a:p>
        <a:p>
          <a:pPr rtl="0">
            <a:spcAft>
              <a:spcPct val="35000"/>
            </a:spcAft>
          </a:pPr>
          <a:r>
            <a:rPr lang="hu-HU" sz="1200" b="1" noProof="0" dirty="0">
              <a:solidFill>
                <a:schemeClr val="bg2">
                  <a:lumMod val="90000"/>
                  <a:lumOff val="10000"/>
                </a:schemeClr>
              </a:solidFill>
            </a:rPr>
            <a:t>MELLETTE</a:t>
          </a:r>
        </a:p>
        <a:p>
          <a:pPr rtl="0">
            <a:spcAft>
              <a:spcPct val="35000"/>
            </a:spcAft>
          </a:pPr>
          <a:r>
            <a:rPr lang="hu-HU" sz="1200" noProof="0" dirty="0">
              <a:solidFill>
                <a:schemeClr val="bg2">
                  <a:lumMod val="90000"/>
                  <a:lumOff val="10000"/>
                </a:schemeClr>
              </a:solidFill>
            </a:rPr>
            <a:t>Tartós, működő kapcsolat olyan felek között valósulhat meg, akik lelkileg érettek rá és felelősséget vállalnak egymásért. </a:t>
          </a:r>
        </a:p>
        <a:p>
          <a:pPr rtl="0">
            <a:spcAft>
              <a:spcPct val="35000"/>
            </a:spcAft>
          </a:pPr>
          <a:endParaRPr lang="hu-HU" sz="1000" noProof="0" dirty="0"/>
        </a:p>
      </dgm:t>
    </dgm:pt>
    <dgm:pt modelId="{2D662F41-A5B7-43D5-94DA-4CDBF335856E}" type="parTrans" cxnId="{7746FBFC-D813-4CF6-B1DA-95A791774398}">
      <dgm:prSet/>
      <dgm:spPr/>
      <dgm:t>
        <a:bodyPr/>
        <a:lstStyle/>
        <a:p>
          <a:endParaRPr lang="hu-HU"/>
        </a:p>
      </dgm:t>
    </dgm:pt>
    <dgm:pt modelId="{F92DDAF5-7E5B-48B0-AC44-782F8EB1E688}" type="sibTrans" cxnId="{7746FBFC-D813-4CF6-B1DA-95A791774398}">
      <dgm:prSet/>
      <dgm:spPr/>
      <dgm:t>
        <a:bodyPr/>
        <a:lstStyle/>
        <a:p>
          <a:endParaRPr lang="hu-HU"/>
        </a:p>
      </dgm:t>
    </dgm:pt>
    <dgm:pt modelId="{643A4D75-5A39-4A8E-9270-6EED882E673C}" type="pres">
      <dgm:prSet presAssocID="{7D4D023C-81D5-4A90-B801-FDC1DB0B18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CE47E9B-6447-4325-82F3-6EBB8C5C828D}" type="pres">
      <dgm:prSet presAssocID="{9B21FC6D-B503-49A9-B764-40D0C01259E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hu-HU"/>
        </a:p>
      </dgm:t>
    </dgm:pt>
    <dgm:pt modelId="{D51A285C-61F8-44A1-8936-95A3AEFD1C2C}" type="pres">
      <dgm:prSet presAssocID="{B0B67E97-D36A-41D2-B3AA-E10DC4164ACD}" presName="Accent1" presStyleCnt="0"/>
      <dgm:spPr/>
    </dgm:pt>
    <dgm:pt modelId="{26347549-36B6-4CC8-A963-11A1AA53CF6D}" type="pres">
      <dgm:prSet presAssocID="{B0B67E97-D36A-41D2-B3AA-E10DC4164ACD}" presName="Accent" presStyleLbl="bgShp" presStyleIdx="0" presStyleCnt="4"/>
      <dgm:spPr/>
    </dgm:pt>
    <dgm:pt modelId="{F5BC8470-A87C-4074-9AE8-CC690DA51720}" type="pres">
      <dgm:prSet presAssocID="{B0B67E97-D36A-41D2-B3AA-E10DC4164ACD}" presName="Child1" presStyleLbl="node1" presStyleIdx="0" presStyleCnt="4" custScaleX="117323">
        <dgm:presLayoutVars>
          <dgm:chMax val="0"/>
          <dgm:chPref val="0"/>
          <dgm:bulletEnabled val="1"/>
        </dgm:presLayoutVars>
      </dgm:prSet>
      <dgm:spPr>
        <a:xfrm>
          <a:off x="1291517" y="65842"/>
          <a:ext cx="1401729" cy="1212660"/>
        </a:xfrm>
      </dgm:spPr>
      <dgm:t>
        <a:bodyPr/>
        <a:lstStyle/>
        <a:p>
          <a:endParaRPr lang="hu-HU"/>
        </a:p>
      </dgm:t>
    </dgm:pt>
    <dgm:pt modelId="{25A400AA-FAC9-43D2-BED4-D988E1D9802A}" type="pres">
      <dgm:prSet presAssocID="{38D84BC1-0547-4270-A57E-63C64BFB0AFF}" presName="Accent2" presStyleCnt="0"/>
      <dgm:spPr/>
    </dgm:pt>
    <dgm:pt modelId="{A140B623-063F-41E0-990C-BBE2A7AA3AC3}" type="pres">
      <dgm:prSet presAssocID="{38D84BC1-0547-4270-A57E-63C64BFB0AFF}" presName="Accent" presStyleLbl="bgShp" presStyleIdx="1" presStyleCnt="4" custAng="21252824" custScaleX="79722" custScaleY="59605" custLinFactNeighborX="15555" custLinFactNeighborY="6373"/>
      <dgm:spPr/>
    </dgm:pt>
    <dgm:pt modelId="{0B4DEDB0-2BAA-4D5B-B852-925D31B12D68}" type="pres">
      <dgm:prSet presAssocID="{38D84BC1-0547-4270-A57E-63C64BFB0AFF}" presName="Child2" presStyleLbl="node1" presStyleIdx="1" presStyleCnt="4" custScaleX="119144" custLinFactNeighborX="8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50643D-2D80-4189-A97C-6CB212D95FB8}" type="pres">
      <dgm:prSet presAssocID="{31039AB0-4176-49BE-A721-157E6C10DB17}" presName="Accent3" presStyleCnt="0"/>
      <dgm:spPr/>
    </dgm:pt>
    <dgm:pt modelId="{98AF97FD-9050-45F7-A5E8-34F2401F5013}" type="pres">
      <dgm:prSet presAssocID="{31039AB0-4176-49BE-A721-157E6C10DB17}" presName="Accent" presStyleLbl="bgShp" presStyleIdx="2" presStyleCnt="4" custAng="3450535" custScaleX="66531" custScaleY="78032" custLinFactNeighborX="9150" custLinFactNeighborY="20124"/>
      <dgm:spPr/>
    </dgm:pt>
    <dgm:pt modelId="{33B11972-DAEE-4476-B7D6-DA5EAFEC8409}" type="pres">
      <dgm:prSet presAssocID="{31039AB0-4176-49BE-A721-157E6C10DB17}" presName="Child3" presStyleLbl="node1" presStyleIdx="2" presStyleCnt="4" custScaleX="120304" custLinFactNeighborX="9236" custLinFactNeighborY="-4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8A57FB-C7DB-4DE3-8FA8-627F75E08E26}" type="pres">
      <dgm:prSet presAssocID="{E9C20923-113F-461E-A441-1335B37A6FCD}" presName="Accent4" presStyleCnt="0"/>
      <dgm:spPr/>
    </dgm:pt>
    <dgm:pt modelId="{6699D7EB-2F10-4EAE-A49C-1BC7854EA8B0}" type="pres">
      <dgm:prSet presAssocID="{E9C20923-113F-461E-A441-1335B37A6FCD}" presName="Accent" presStyleLbl="bgShp" presStyleIdx="3" presStyleCnt="4" custScaleX="67061" custScaleY="74944" custLinFactNeighborX="-16470" custLinFactNeighborY="12747"/>
      <dgm:spPr/>
    </dgm:pt>
    <dgm:pt modelId="{4166E514-8890-4027-A59A-D9B08DEEC169}" type="pres">
      <dgm:prSet presAssocID="{E9C20923-113F-461E-A441-1335B37A6FCD}" presName="Child4" presStyleLbl="node1" presStyleIdx="3" presStyleCnt="4" custScaleX="110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5FDC719-D72E-4848-AF76-FDF04297D211}" srcId="{9B21FC6D-B503-49A9-B764-40D0C01259E9}" destId="{E9C20923-113F-461E-A441-1335B37A6FCD}" srcOrd="3" destOrd="0" parTransId="{01741307-B4C7-460B-9C32-093092195E06}" sibTransId="{F7B800FD-365A-41A1-8A64-5BCF87AEB1BA}"/>
    <dgm:cxn modelId="{7F325DBA-116B-4841-A8F7-E097EAF2CDDE}" type="presOf" srcId="{E9C20923-113F-461E-A441-1335B37A6FCD}" destId="{4166E514-8890-4027-A59A-D9B08DEEC169}" srcOrd="0" destOrd="0" presId="urn:microsoft.com/office/officeart/2011/layout/HexagonRadial"/>
    <dgm:cxn modelId="{23CF4846-3665-4847-8DE9-15AE176D320F}" srcId="{9B21FC6D-B503-49A9-B764-40D0C01259E9}" destId="{B0B67E97-D36A-41D2-B3AA-E10DC4164ACD}" srcOrd="0" destOrd="0" parTransId="{E8499BB0-8675-4DAA-A2F3-DFD9CFBE430C}" sibTransId="{890BE5A4-5113-40C0-83B4-35B9088F9659}"/>
    <dgm:cxn modelId="{473BBDF2-AEBB-4B0C-85ED-20D05E27D1AB}" srcId="{7D4D023C-81D5-4A90-B801-FDC1DB0B1881}" destId="{9B21FC6D-B503-49A9-B764-40D0C01259E9}" srcOrd="0" destOrd="0" parTransId="{E601705B-2D41-4328-9E2E-0824056DE75C}" sibTransId="{EC518B51-FBD5-490C-BB22-3CE20AC658E3}"/>
    <dgm:cxn modelId="{FCB67D27-A47C-4BFB-B63D-8E9BC0118C26}" type="presOf" srcId="{38D84BC1-0547-4270-A57E-63C64BFB0AFF}" destId="{0B4DEDB0-2BAA-4D5B-B852-925D31B12D68}" srcOrd="0" destOrd="0" presId="urn:microsoft.com/office/officeart/2011/layout/HexagonRadial"/>
    <dgm:cxn modelId="{058753A3-D277-4FBE-9F3A-5EAA2B9796F3}" type="presOf" srcId="{B0B67E97-D36A-41D2-B3AA-E10DC4164ACD}" destId="{F5BC8470-A87C-4074-9AE8-CC690DA51720}" srcOrd="0" destOrd="0" presId="urn:microsoft.com/office/officeart/2011/layout/HexagonRadial"/>
    <dgm:cxn modelId="{7746FBFC-D813-4CF6-B1DA-95A791774398}" srcId="{9B21FC6D-B503-49A9-B764-40D0C01259E9}" destId="{31039AB0-4176-49BE-A721-157E6C10DB17}" srcOrd="2" destOrd="0" parTransId="{2D662F41-A5B7-43D5-94DA-4CDBF335856E}" sibTransId="{F92DDAF5-7E5B-48B0-AC44-782F8EB1E688}"/>
    <dgm:cxn modelId="{1601C8A6-1E36-418B-826A-433BDECEEC16}" type="presOf" srcId="{9B21FC6D-B503-49A9-B764-40D0C01259E9}" destId="{7CE47E9B-6447-4325-82F3-6EBB8C5C828D}" srcOrd="0" destOrd="0" presId="urn:microsoft.com/office/officeart/2011/layout/HexagonRadial"/>
    <dgm:cxn modelId="{FF44082F-C28A-4B6E-BD08-D0928897456D}" type="presOf" srcId="{7D4D023C-81D5-4A90-B801-FDC1DB0B1881}" destId="{643A4D75-5A39-4A8E-9270-6EED882E673C}" srcOrd="0" destOrd="0" presId="urn:microsoft.com/office/officeart/2011/layout/HexagonRadial"/>
    <dgm:cxn modelId="{3643CA2C-9AB5-4902-BFA9-E0B40FA8240E}" srcId="{9B21FC6D-B503-49A9-B764-40D0C01259E9}" destId="{38D84BC1-0547-4270-A57E-63C64BFB0AFF}" srcOrd="1" destOrd="0" parTransId="{68DD970F-63FF-400B-9FC8-6500E81B9C85}" sibTransId="{6DE886C8-DF71-45B1-A924-0A13F76D4722}"/>
    <dgm:cxn modelId="{30BA02F5-FD49-425F-BE1D-85A18AC1B3F4}" type="presOf" srcId="{31039AB0-4176-49BE-A721-157E6C10DB17}" destId="{33B11972-DAEE-4476-B7D6-DA5EAFEC8409}" srcOrd="0" destOrd="0" presId="urn:microsoft.com/office/officeart/2011/layout/HexagonRadial"/>
    <dgm:cxn modelId="{DED92F79-A910-4596-8BFC-516C90F89ECA}" type="presParOf" srcId="{643A4D75-5A39-4A8E-9270-6EED882E673C}" destId="{7CE47E9B-6447-4325-82F3-6EBB8C5C828D}" srcOrd="0" destOrd="0" presId="urn:microsoft.com/office/officeart/2011/layout/HexagonRadial"/>
    <dgm:cxn modelId="{505CDBCC-FDEC-4E4E-A62D-4227D990BC7F}" type="presParOf" srcId="{643A4D75-5A39-4A8E-9270-6EED882E673C}" destId="{D51A285C-61F8-44A1-8936-95A3AEFD1C2C}" srcOrd="1" destOrd="0" presId="urn:microsoft.com/office/officeart/2011/layout/HexagonRadial"/>
    <dgm:cxn modelId="{FB7A6AA3-C15F-4EFB-B8C3-3122A2E48DFF}" type="presParOf" srcId="{D51A285C-61F8-44A1-8936-95A3AEFD1C2C}" destId="{26347549-36B6-4CC8-A963-11A1AA53CF6D}" srcOrd="0" destOrd="0" presId="urn:microsoft.com/office/officeart/2011/layout/HexagonRadial"/>
    <dgm:cxn modelId="{18C431D1-408E-4555-BDE1-1D7CCCDA965A}" type="presParOf" srcId="{643A4D75-5A39-4A8E-9270-6EED882E673C}" destId="{F5BC8470-A87C-4074-9AE8-CC690DA51720}" srcOrd="2" destOrd="0" presId="urn:microsoft.com/office/officeart/2011/layout/HexagonRadial"/>
    <dgm:cxn modelId="{C8259E6E-4919-4F3B-9CBF-9B379E7A9C20}" type="presParOf" srcId="{643A4D75-5A39-4A8E-9270-6EED882E673C}" destId="{25A400AA-FAC9-43D2-BED4-D988E1D9802A}" srcOrd="3" destOrd="0" presId="urn:microsoft.com/office/officeart/2011/layout/HexagonRadial"/>
    <dgm:cxn modelId="{60B97856-9456-4C64-B780-487B67A64442}" type="presParOf" srcId="{25A400AA-FAC9-43D2-BED4-D988E1D9802A}" destId="{A140B623-063F-41E0-990C-BBE2A7AA3AC3}" srcOrd="0" destOrd="0" presId="urn:microsoft.com/office/officeart/2011/layout/HexagonRadial"/>
    <dgm:cxn modelId="{710C4F74-F2F1-4D6C-B151-AEE3D3D62B55}" type="presParOf" srcId="{643A4D75-5A39-4A8E-9270-6EED882E673C}" destId="{0B4DEDB0-2BAA-4D5B-B852-925D31B12D68}" srcOrd="4" destOrd="0" presId="urn:microsoft.com/office/officeart/2011/layout/HexagonRadial"/>
    <dgm:cxn modelId="{AFFB3478-C2CC-4695-8A5C-F4999EEED6D1}" type="presParOf" srcId="{643A4D75-5A39-4A8E-9270-6EED882E673C}" destId="{EC50643D-2D80-4189-A97C-6CB212D95FB8}" srcOrd="5" destOrd="0" presId="urn:microsoft.com/office/officeart/2011/layout/HexagonRadial"/>
    <dgm:cxn modelId="{730AF036-3A99-4F40-8EB5-FCB53A123169}" type="presParOf" srcId="{EC50643D-2D80-4189-A97C-6CB212D95FB8}" destId="{98AF97FD-9050-45F7-A5E8-34F2401F5013}" srcOrd="0" destOrd="0" presId="urn:microsoft.com/office/officeart/2011/layout/HexagonRadial"/>
    <dgm:cxn modelId="{4E947844-EE00-4668-8C0C-1A8EB13DD563}" type="presParOf" srcId="{643A4D75-5A39-4A8E-9270-6EED882E673C}" destId="{33B11972-DAEE-4476-B7D6-DA5EAFEC8409}" srcOrd="6" destOrd="0" presId="urn:microsoft.com/office/officeart/2011/layout/HexagonRadial"/>
    <dgm:cxn modelId="{8C5D4030-5D45-42E4-A58B-934AB587D7F7}" type="presParOf" srcId="{643A4D75-5A39-4A8E-9270-6EED882E673C}" destId="{FF8A57FB-C7DB-4DE3-8FA8-627F75E08E26}" srcOrd="7" destOrd="0" presId="urn:microsoft.com/office/officeart/2011/layout/HexagonRadial"/>
    <dgm:cxn modelId="{27CC13A6-19EA-4634-AC13-02E49FE0E664}" type="presParOf" srcId="{FF8A57FB-C7DB-4DE3-8FA8-627F75E08E26}" destId="{6699D7EB-2F10-4EAE-A49C-1BC7854EA8B0}" srcOrd="0" destOrd="0" presId="urn:microsoft.com/office/officeart/2011/layout/HexagonRadial"/>
    <dgm:cxn modelId="{30597B81-E34B-4226-AE84-8FC9DF64EA9F}" type="presParOf" srcId="{643A4D75-5A39-4A8E-9270-6EED882E673C}" destId="{4166E514-8890-4027-A59A-D9B08DEEC169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DB4F-EFBD-4B8A-8D27-F2274199BEB2}">
      <dsp:nvSpPr>
        <dsp:cNvPr id="0" name=""/>
        <dsp:cNvSpPr/>
      </dsp:nvSpPr>
      <dsp:spPr>
        <a:xfrm>
          <a:off x="0" y="326706"/>
          <a:ext cx="1103435" cy="110343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9DADF-FC32-495F-A9EC-B371091326B3}">
      <dsp:nvSpPr>
        <dsp:cNvPr id="0" name=""/>
        <dsp:cNvSpPr/>
      </dsp:nvSpPr>
      <dsp:spPr>
        <a:xfrm>
          <a:off x="37993" y="1835649"/>
          <a:ext cx="24520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/>
            <a:t>stílus, megjelenés </a:t>
          </a:r>
        </a:p>
      </dsp:txBody>
      <dsp:txXfrm>
        <a:off x="37993" y="1835649"/>
        <a:ext cx="2452079" cy="720000"/>
      </dsp:txXfrm>
    </dsp:sp>
    <dsp:sp modelId="{9874DAD2-58CC-450A-8A6D-7F6BAE7D2FEB}">
      <dsp:nvSpPr>
        <dsp:cNvPr id="0" name=""/>
        <dsp:cNvSpPr/>
      </dsp:nvSpPr>
      <dsp:spPr>
        <a:xfrm>
          <a:off x="3826040" y="429149"/>
          <a:ext cx="1103435" cy="110343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877E-5CF0-4627-AE52-CE03662F0641}">
      <dsp:nvSpPr>
        <dsp:cNvPr id="0" name=""/>
        <dsp:cNvSpPr/>
      </dsp:nvSpPr>
      <dsp:spPr>
        <a:xfrm>
          <a:off x="3151718" y="1854477"/>
          <a:ext cx="24520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/>
            <a:t>lelki alkat, vallásosság</a:t>
          </a:r>
        </a:p>
      </dsp:txBody>
      <dsp:txXfrm>
        <a:off x="3151718" y="1854477"/>
        <a:ext cx="2452079" cy="720000"/>
      </dsp:txXfrm>
    </dsp:sp>
    <dsp:sp modelId="{F5AD63AF-3384-4117-AC6D-2E2A51ABCB1E}">
      <dsp:nvSpPr>
        <dsp:cNvPr id="0" name=""/>
        <dsp:cNvSpPr/>
      </dsp:nvSpPr>
      <dsp:spPr>
        <a:xfrm>
          <a:off x="6707233" y="429149"/>
          <a:ext cx="1103435" cy="11034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F5456-4904-405D-83C1-AB19650C0054}">
      <dsp:nvSpPr>
        <dsp:cNvPr id="0" name=""/>
        <dsp:cNvSpPr/>
      </dsp:nvSpPr>
      <dsp:spPr>
        <a:xfrm>
          <a:off x="6032911" y="1854477"/>
          <a:ext cx="24520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/>
            <a:t>fizikai adottságok </a:t>
          </a:r>
        </a:p>
      </dsp:txBody>
      <dsp:txXfrm>
        <a:off x="6032911" y="1854477"/>
        <a:ext cx="245207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47E9B-6447-4325-82F3-6EBB8C5C828D}">
      <dsp:nvSpPr>
        <dsp:cNvPr id="0" name=""/>
        <dsp:cNvSpPr/>
      </dsp:nvSpPr>
      <dsp:spPr>
        <a:xfrm>
          <a:off x="967051" y="2083334"/>
          <a:ext cx="2648318" cy="229063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1">
                <a:lumMod val="50000"/>
              </a:schemeClr>
            </a:gs>
          </a:gsLst>
          <a:lin ang="120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/>
            <a:t>EGYMÁS MELLETT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/>
            <a:t>Férfi és nő egymás mellé rendelt társak. </a:t>
          </a:r>
        </a:p>
      </dsp:txBody>
      <dsp:txXfrm>
        <a:off x="1405889" y="2462902"/>
        <a:ext cx="1770642" cy="1531498"/>
      </dsp:txXfrm>
    </dsp:sp>
    <dsp:sp modelId="{A140B623-063F-41E0-990C-BBE2A7AA3AC3}">
      <dsp:nvSpPr>
        <dsp:cNvPr id="0" name=""/>
        <dsp:cNvSpPr/>
      </dsp:nvSpPr>
      <dsp:spPr>
        <a:xfrm rot="21252824">
          <a:off x="2882048" y="1216151"/>
          <a:ext cx="796694" cy="51310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BC8470-A87C-4074-9AE8-CC690DA51720}">
      <dsp:nvSpPr>
        <dsp:cNvPr id="0" name=""/>
        <dsp:cNvSpPr/>
      </dsp:nvSpPr>
      <dsp:spPr>
        <a:xfrm>
          <a:off x="1023095" y="0"/>
          <a:ext cx="2545919" cy="18773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04291F">
                <a:lumMod val="10000"/>
              </a:srgbClr>
            </a:gs>
            <a:gs pos="100000">
              <a:schemeClr val="tx2">
                <a:lumMod val="25000"/>
              </a:schemeClr>
            </a:gs>
          </a:gsLst>
          <a:lin ang="66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/>
            <a:t>LÉGY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/>
            <a:t>SEGÍTŐTÁRS!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/>
            <a:t>Egy kapcsolat minkét fél számára inspiráló.</a:t>
          </a:r>
        </a:p>
      </dsp:txBody>
      <dsp:txXfrm>
        <a:off x="1414039" y="288277"/>
        <a:ext cx="1764031" cy="1300771"/>
      </dsp:txXfrm>
    </dsp:sp>
    <dsp:sp modelId="{98AF97FD-9050-45F7-A5E8-34F2401F5013}">
      <dsp:nvSpPr>
        <dsp:cNvPr id="0" name=""/>
        <dsp:cNvSpPr/>
      </dsp:nvSpPr>
      <dsp:spPr>
        <a:xfrm rot="3450535">
          <a:off x="4050216" y="2864532"/>
          <a:ext cx="664871" cy="67173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4DEDB0-2BAA-4D5B-B852-925D31B12D68}">
      <dsp:nvSpPr>
        <dsp:cNvPr id="0" name=""/>
        <dsp:cNvSpPr/>
      </dsp:nvSpPr>
      <dsp:spPr>
        <a:xfrm>
          <a:off x="3175930" y="1154681"/>
          <a:ext cx="2585435" cy="18773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/>
            <a:t>HOZZÁ(D) ILLŐ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noProof="0" dirty="0"/>
            <a:t> </a:t>
          </a:r>
          <a:r>
            <a:rPr lang="hu-HU" sz="1200" kern="1200" noProof="0" dirty="0"/>
            <a:t>A társ nem lesz ugyanolyan, a két fél mégis „passzol” egymáshoz.</a:t>
          </a:r>
          <a:endParaRPr lang="hu-HU" sz="1000" kern="1200" noProof="0" dirty="0"/>
        </a:p>
      </dsp:txBody>
      <dsp:txXfrm>
        <a:off x="3570167" y="1440943"/>
        <a:ext cx="1796961" cy="1304801"/>
      </dsp:txXfrm>
    </dsp:sp>
    <dsp:sp modelId="{6699D7EB-2F10-4EAE-A49C-1BC7854EA8B0}">
      <dsp:nvSpPr>
        <dsp:cNvPr id="0" name=""/>
        <dsp:cNvSpPr/>
      </dsp:nvSpPr>
      <dsp:spPr>
        <a:xfrm>
          <a:off x="2981142" y="4630940"/>
          <a:ext cx="670167" cy="6451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B11972-DAEE-4476-B7D6-DA5EAFEC8409}">
      <dsp:nvSpPr>
        <dsp:cNvPr id="0" name=""/>
        <dsp:cNvSpPr/>
      </dsp:nvSpPr>
      <dsp:spPr>
        <a:xfrm>
          <a:off x="3181486" y="3332830"/>
          <a:ext cx="2610607" cy="18773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noProof="0" dirty="0">
              <a:solidFill>
                <a:schemeClr val="bg2">
                  <a:lumMod val="90000"/>
                  <a:lumOff val="10000"/>
                </a:schemeClr>
              </a:solidFill>
            </a:rPr>
            <a:t>TARTS KI HŰSÉGGEL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noProof="0" dirty="0">
              <a:solidFill>
                <a:schemeClr val="bg2">
                  <a:lumMod val="90000"/>
                  <a:lumOff val="10000"/>
                </a:schemeClr>
              </a:solidFill>
            </a:rPr>
            <a:t>MELLETTE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>
              <a:solidFill>
                <a:schemeClr val="bg2">
                  <a:lumMod val="90000"/>
                  <a:lumOff val="10000"/>
                </a:schemeClr>
              </a:solidFill>
            </a:rPr>
            <a:t>Tartós, működő kapcsolat olyan felek között valósulhat meg, akik lelkileg érettek rá és felelősséget vállalnak egymásért.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00" kern="1200" noProof="0" dirty="0"/>
        </a:p>
      </dsp:txBody>
      <dsp:txXfrm>
        <a:off x="3577821" y="3617840"/>
        <a:ext cx="1817937" cy="1307305"/>
      </dsp:txXfrm>
    </dsp:sp>
    <dsp:sp modelId="{4166E514-8890-4027-A59A-D9B08DEEC169}">
      <dsp:nvSpPr>
        <dsp:cNvPr id="0" name=""/>
        <dsp:cNvSpPr/>
      </dsp:nvSpPr>
      <dsp:spPr>
        <a:xfrm>
          <a:off x="1092470" y="4580623"/>
          <a:ext cx="2407169" cy="18773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tx2">
                <a:lumMod val="2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/>
            <a:t>RAGASZKODJ HOZZÁ!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/>
            <a:t>A ragaszkodásban benne van a döntés, akarat és az elköteleződés.</a:t>
          </a:r>
        </a:p>
      </dsp:txBody>
      <dsp:txXfrm>
        <a:off x="1471851" y="4876498"/>
        <a:ext cx="1648407" cy="128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E5776041-3B1E-4C6D-986C-CC8758448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3E5852D-1C71-4900-814F-720F7951A8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60E06-E9B9-434C-BD69-689E62A09C80}" type="datetimeFigureOut">
              <a:rPr lang="hu-HU" smtClean="0"/>
              <a:t>2023. 06. 20.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2CAD19-B84D-44F2-A649-BEF8DB439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D90AE75-E7A4-4D67-A64E-8672391CAC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E37F-BAD9-436A-B2E6-97E8B2B31E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528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B05A-4A1A-4067-BE5B-BDBF1073BA7A}" type="datetimeFigureOut">
              <a:rPr lang="hu-HU" smtClean="0"/>
              <a:t>2023. 06. 20.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F78CF-1F0F-4460-8758-262A2886D8C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428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F78CF-1F0F-4460-8758-262A2886D8CF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373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F78CF-1F0F-4460-8758-262A2886D8CF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74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F78CF-1F0F-4460-8758-262A2886D8CF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335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F78CF-1F0F-4460-8758-262A2886D8C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7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F78CF-1F0F-4460-8758-262A2886D8C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0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F78CF-1F0F-4460-8758-262A2886D8CF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67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F78CF-1F0F-4460-8758-262A2886D8CF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164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099047-0F1B-4E31-A735-7C0D6DB9A5E0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8E88D-75F5-41F2-BB4A-4A5EF808DEBB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C184B-6206-484F-802E-8D0C77BBE355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099047-0F1B-4E31-A735-7C0D6DB9A5E0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4F8F5-DBB7-4A76-8C1E-38F095CC4F25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685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AE1DDB-4D2D-4189-8486-336D254024FF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1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770431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5B5435-F947-4CA0-A280-A0CE1F494053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996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CED437-2365-46BD-A14D-8F2791FF679F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1936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91E061-5E3C-4C58-B7C0-58699779FC38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1755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E0757736-947E-4654-9109-260ACFF0D86B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0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A4F8F5-DBB7-4A76-8C1E-38F095CC4F25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4ABBE5-8975-405B-B814-B3E8585224E1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692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38E88D-75F5-41F2-BB4A-4A5EF808DEBB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3256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DC184B-6206-484F-802E-8D0C77BBE355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7080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099047-0F1B-4E31-A735-7C0D6DB9A5E0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3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4F8F5-DBB7-4A76-8C1E-38F095CC4F25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63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AE1DDB-4D2D-4189-8486-336D254024FF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170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30388534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552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CED437-2365-46BD-A14D-8F2791FF679F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7851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91E061-5E3C-4C58-B7C0-58699779FC38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155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E1DDB-4D2D-4189-8486-336D254024FF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757736-947E-4654-9109-260ACFF0D86B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7726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AB4ABBE5-8975-405B-B814-B3E8585224E1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3080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38E88D-75F5-41F2-BB4A-4A5EF808DEBB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6551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DC184B-6206-484F-802E-8D0C77BBE355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3676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099047-0F1B-4E31-A735-7C0D6DB9A5E0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7519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7478777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AE1DDB-4D2D-4189-8486-336D254024FF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4822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83960986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13302275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CED437-2365-46BD-A14D-8F2791FF679F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251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7197DC-076D-45F6-970E-4BE13431748C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91E061-5E3C-4C58-B7C0-58699779FC38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5631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75665643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4ABBE5-8975-405B-B814-B3E8585224E1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7134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75565351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62943794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190322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78225969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07095857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490055158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9879326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5B5435-F947-4CA0-A280-A0CE1F494053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27341123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CF9B8E-117C-4B6C-B57F-B72A4ECF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FDE1E7-2486-4B1F-85F5-CD69A595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7E1BC0-F69A-49A8-B3C5-E6765ABB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4F8F5-DBB7-4A76-8C1E-38F095CC4F25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0E10FD-3B55-43D9-B988-E72EB421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E20022-BF80-4222-89CF-3172DC24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24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CED437-2365-46BD-A14D-8F2791FF679F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1E061-5E3C-4C58-B7C0-58699779FC38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6" name="Téglalap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57736-947E-4654-9109-260ACFF0D86B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hozzáadásához kattintson az ikonra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ABBE5-8975-405B-B814-B3E8585224E1}" type="datetime1">
              <a:rPr lang="hu-HU" smtClean="0"/>
              <a:t>2023. 06. 20.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  <a:p>
            <a:pPr lvl="5" rtl="0"/>
            <a:r>
              <a:rPr lang="hu-HU" noProof="0"/>
              <a:t>Hatodik szint</a:t>
            </a:r>
          </a:p>
          <a:p>
            <a:pPr lvl="6" rtl="0"/>
            <a:r>
              <a:rPr lang="hu-HU" noProof="0"/>
              <a:t>Hetedik szint</a:t>
            </a:r>
          </a:p>
          <a:p>
            <a:pPr lvl="7" rtl="0"/>
            <a:r>
              <a:rPr lang="hu-HU" noProof="0"/>
              <a:t>Nyolcadik szint</a:t>
            </a:r>
          </a:p>
          <a:p>
            <a:pPr lvl="8" rtl="0"/>
            <a:r>
              <a:rPr lang="hu-HU" noProof="0"/>
              <a:t>Kilencedik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57" name="Téglalap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7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06773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332C0FEB-C6AC-4506-BC9E-6123440D96CF}" type="datetime1">
              <a:rPr lang="hu-HU" noProof="0" smtClean="0"/>
              <a:t>2023. 06. 20.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1850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FRNNc0bQU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csecsy.hu/konyvek/enekeskonyv/lango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hu-h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pxhere.com/hu/photo/1596325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Téglalap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Téglalap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510" y="526324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 rtlCol="0">
            <a:noAutofit/>
          </a:bodyPr>
          <a:lstStyle/>
          <a:p>
            <a:pPr rtl="0"/>
            <a:r>
              <a:rPr lang="hu-HU" sz="4800" dirty="0"/>
              <a:t>V. Keresem az oldalbordám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51" y="4755765"/>
            <a:ext cx="8222046" cy="414413"/>
          </a:xfrm>
          <a:prstGeom prst="parallelogram">
            <a:avLst>
              <a:gd name="adj" fmla="val 100759"/>
            </a:avLst>
          </a:prstGeom>
        </p:spPr>
        <p:txBody>
          <a:bodyPr lIns="0" rIns="0" rtlCol="0">
            <a:normAutofit lnSpcReduction="10000"/>
          </a:bodyPr>
          <a:lstStyle/>
          <a:p>
            <a:pPr rtl="0">
              <a:lnSpc>
                <a:spcPct val="110000"/>
              </a:lnSpc>
            </a:pPr>
            <a:r>
              <a:rPr lang="hu-HU" dirty="0"/>
              <a:t>Milyen az ideális, aki hozzám illik? 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5" name="Kép 4" descr="Egy nő, amint egy földúton fut egy kerékpározó férfi mellett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Szövegdoboz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hu-HU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79FE6AB-CDBD-4418-B55E-1404499397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976" y="2707548"/>
            <a:ext cx="2901108" cy="193467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DD9D1EF-8F7D-421D-8EE3-445D5F067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6129" y="322478"/>
            <a:ext cx="1109568" cy="110956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33BF1B4-B593-46D5-840E-B267758F99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03200" y="5490320"/>
            <a:ext cx="2036240" cy="1146147"/>
          </a:xfrm>
          <a:prstGeom prst="rect">
            <a:avLst/>
          </a:prstGeom>
        </p:spPr>
      </p:pic>
      <p:sp>
        <p:nvSpPr>
          <p:cNvPr id="16" name="Ellipszis 15">
            <a:extLst>
              <a:ext uri="{FF2B5EF4-FFF2-40B4-BE49-F238E27FC236}">
                <a16:creationId xmlns:a16="http://schemas.microsoft.com/office/drawing/2014/main" id="{AB91DE26-93AB-46B2-AC33-80003ECAE460}"/>
              </a:ext>
            </a:extLst>
          </p:cNvPr>
          <p:cNvSpPr/>
          <p:nvPr/>
        </p:nvSpPr>
        <p:spPr>
          <a:xfrm flipV="1">
            <a:off x="1422491" y="4936087"/>
            <a:ext cx="826321" cy="498009"/>
          </a:xfrm>
          <a:prstGeom prst="ellipse">
            <a:avLst/>
          </a:prstGeom>
          <a:solidFill>
            <a:srgbClr val="2A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26F37CD-541E-43A4-B02F-5FB62679D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509768" y="230844"/>
            <a:ext cx="5201803" cy="3532393"/>
            <a:chOff x="3265405" y="1154681"/>
            <a:chExt cx="2170009" cy="1877325"/>
          </a:xfrm>
        </p:grpSpPr>
        <p:sp>
          <p:nvSpPr>
            <p:cNvPr id="5" name="Hatszög 4"/>
            <p:cNvSpPr/>
            <p:nvPr/>
          </p:nvSpPr>
          <p:spPr>
            <a:xfrm>
              <a:off x="3265405" y="1154681"/>
              <a:ext cx="2170009" cy="187732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atszög 4"/>
            <p:cNvSpPr txBox="1"/>
            <p:nvPr/>
          </p:nvSpPr>
          <p:spPr>
            <a:xfrm>
              <a:off x="3625022" y="1465794"/>
              <a:ext cx="1450773" cy="1255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3600" b="1" kern="1200" noProof="0" dirty="0"/>
                <a:t>HOZZÁ(D) ILLŐ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noProof="0" dirty="0"/>
                <a:t> </a:t>
              </a:r>
              <a:r>
                <a:rPr lang="hu-HU" sz="2800" kern="1200" noProof="0" dirty="0"/>
                <a:t>A társad nem lesz ugyanolyan</a:t>
              </a:r>
              <a:r>
                <a:rPr lang="hu-HU" sz="2800" dirty="0"/>
                <a:t> </a:t>
              </a:r>
              <a:r>
                <a:rPr lang="hu-HU" sz="2800" kern="1200" noProof="0" dirty="0"/>
                <a:t>mint te ,mégis „passzoltok” egymáshoz.</a:t>
              </a:r>
              <a:endParaRPr lang="hu-HU" kern="1200" noProof="0" dirty="0"/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5711572" y="1638155"/>
            <a:ext cx="4406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dirty="0"/>
              <a:t>Mit jelenthet egy párkapcsolatban, hogy „</a:t>
            </a:r>
            <a:r>
              <a:rPr lang="hu-HU" sz="2400" b="1" dirty="0"/>
              <a:t>passzol</a:t>
            </a:r>
            <a:r>
              <a:rPr lang="hu-HU" sz="2400" dirty="0"/>
              <a:t>”? </a:t>
            </a:r>
          </a:p>
          <a:p>
            <a:endParaRPr lang="hu-HU" sz="2400" dirty="0"/>
          </a:p>
          <a:p>
            <a:r>
              <a:rPr lang="hu-HU" sz="2400" dirty="0"/>
              <a:t>Saját </a:t>
            </a:r>
            <a:r>
              <a:rPr lang="hu-HU" sz="2400" dirty="0" err="1"/>
              <a:t>szavaitokkal</a:t>
            </a:r>
            <a:r>
              <a:rPr lang="hu-HU" sz="2400" dirty="0"/>
              <a:t> fogalmazzátok meg ennek a kifejezésnek a jelentését! </a:t>
            </a:r>
          </a:p>
          <a:p>
            <a:r>
              <a:rPr lang="hu-HU" sz="2400" dirty="0"/>
              <a:t>Hozzatok konkrét példákat, élethelyzeteket, amikor megjelenik az illeszkedés!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BD9D7D2-89AA-4AC5-98BC-8EFCD5A12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071">
            <a:off x="2224874" y="3524453"/>
            <a:ext cx="2040029" cy="30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538E41A1-E02E-44A3-ADDC-1262284F1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631923" y="248127"/>
            <a:ext cx="4554416" cy="3596054"/>
            <a:chOff x="1275093" y="0"/>
            <a:chExt cx="2170009" cy="1877325"/>
          </a:xfrm>
        </p:grpSpPr>
        <p:sp>
          <p:nvSpPr>
            <p:cNvPr id="5" name="Hatszög 4"/>
            <p:cNvSpPr/>
            <p:nvPr/>
          </p:nvSpPr>
          <p:spPr>
            <a:xfrm>
              <a:off x="1275093" y="0"/>
              <a:ext cx="2170009" cy="1877325"/>
            </a:xfrm>
            <a:prstGeom prst="hexagon">
              <a:avLst>
                <a:gd name="adj" fmla="val 28570"/>
                <a:gd name="vf" fmla="val 115470"/>
              </a:avLst>
            </a:prstGeom>
            <a:gradFill rotWithShape="0">
              <a:gsLst>
                <a:gs pos="0">
                  <a:srgbClr val="04291F">
                    <a:lumMod val="10000"/>
                  </a:srgbClr>
                </a:gs>
                <a:gs pos="100000">
                  <a:schemeClr val="tx2">
                    <a:lumMod val="25000"/>
                  </a:schemeClr>
                </a:gs>
              </a:gsLst>
              <a:lin ang="66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atszög 4"/>
            <p:cNvSpPr txBox="1"/>
            <p:nvPr/>
          </p:nvSpPr>
          <p:spPr>
            <a:xfrm>
              <a:off x="1634711" y="311114"/>
              <a:ext cx="1450773" cy="1255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b="1" kern="1200" noProof="0" dirty="0"/>
                <a:t>LÉGY SEGÍTŐTÁRS!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noProof="0" dirty="0"/>
                <a:t>Egy kapcsolat minkét fél számára inspiráló.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dirty="0"/>
                <a:t>Egy jól működő kapcsolatban tudunk segítőtárssá lenni és a segítséget elfogadni.</a:t>
              </a:r>
              <a:endParaRPr lang="hu-HU" sz="2000" kern="1200" noProof="0" dirty="0"/>
            </a:p>
          </p:txBody>
        </p:sp>
      </p:grpSp>
      <p:sp>
        <p:nvSpPr>
          <p:cNvPr id="7" name="Szövegdoboz 6"/>
          <p:cNvSpPr txBox="1"/>
          <p:nvPr/>
        </p:nvSpPr>
        <p:spPr>
          <a:xfrm flipH="1">
            <a:off x="5941104" y="452597"/>
            <a:ext cx="50994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dirty="0"/>
              <a:t>Hogyan lehetünk egy párkapcsolatban egymás segítőtársai?  </a:t>
            </a:r>
          </a:p>
          <a:p>
            <a:endParaRPr lang="hu-HU" sz="2400" dirty="0"/>
          </a:p>
          <a:p>
            <a:r>
              <a:rPr lang="hu-HU" sz="2400" dirty="0"/>
              <a:t>Adjatok tippeket a segítségnyújtásra és a segítség elfogadására! </a:t>
            </a:r>
          </a:p>
          <a:p>
            <a:endParaRPr lang="hu-HU" sz="2400" dirty="0"/>
          </a:p>
          <a:p>
            <a:r>
              <a:rPr lang="hu-HU" sz="2400" dirty="0"/>
              <a:t>(Legyetek minél konkrétabbak és gyakorlatiasok!)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Padtársaddal beszéljétek meg, majd írjátok el egy papírra gondolataitokat!</a:t>
            </a:r>
          </a:p>
          <a:p>
            <a:r>
              <a:rPr lang="hu-HU" sz="2400" dirty="0"/>
              <a:t> </a:t>
            </a:r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1F781F8-4561-4980-B28F-57A84664E9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2184">
            <a:off x="2395208" y="3542956"/>
            <a:ext cx="29146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C72682A-B24C-41E0-BD9C-9A8B79F4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1265686" y="316030"/>
            <a:ext cx="3964783" cy="2877401"/>
            <a:chOff x="1031093" y="2083334"/>
            <a:chExt cx="2648318" cy="2290634"/>
          </a:xfrm>
        </p:grpSpPr>
        <p:sp>
          <p:nvSpPr>
            <p:cNvPr id="5" name="Hatszög 4"/>
            <p:cNvSpPr/>
            <p:nvPr/>
          </p:nvSpPr>
          <p:spPr>
            <a:xfrm>
              <a:off x="1031093" y="2083334"/>
              <a:ext cx="2648318" cy="2290634"/>
            </a:xfrm>
            <a:prstGeom prst="hexagon">
              <a:avLst>
                <a:gd name="adj" fmla="val 28570"/>
                <a:gd name="vf" fmla="val 115470"/>
              </a:avLst>
            </a:prstGeom>
            <a:gradFill rotWithShape="0">
              <a:gsLst>
                <a:gs pos="1000">
                  <a:schemeClr val="bg1">
                    <a:lumMod val="85000"/>
                    <a:lumOff val="1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20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atszög 4"/>
            <p:cNvSpPr txBox="1"/>
            <p:nvPr/>
          </p:nvSpPr>
          <p:spPr>
            <a:xfrm>
              <a:off x="1469931" y="2462902"/>
              <a:ext cx="1770642" cy="1531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b="1" dirty="0"/>
                <a:t>EGYMÁS MELLETT</a:t>
              </a:r>
              <a:endParaRPr lang="hu-HU" sz="2800" b="1" kern="1200" noProof="0" dirty="0"/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noProof="0" dirty="0"/>
                <a:t>Férfi és nő egymás mellé rendelt társak. </a:t>
              </a:r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3514986" y="3763191"/>
            <a:ext cx="675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1. Miben mutatkozhat meg az egymás mellé rendeltség és az egyenlőség egy párkapcsolatban?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252A251-7279-49E6-99F6-AFE046145C7F}"/>
              </a:ext>
            </a:extLst>
          </p:cNvPr>
          <p:cNvSpPr/>
          <p:nvPr/>
        </p:nvSpPr>
        <p:spPr>
          <a:xfrm>
            <a:off x="5625830" y="554401"/>
            <a:ext cx="6096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Az egyenlőség nem</a:t>
            </a:r>
          </a:p>
          <a:p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jelenti azt, hogy egy kapcsolatban ugyanazokat a szerepeket kell betölteni és ugyanazokat a feladatokat kell végezni.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78EE10F-251F-4D0C-818B-5D4EC3D94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5199">
            <a:off x="373272" y="2756577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567483" y="1763128"/>
            <a:ext cx="5161086" cy="49061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67483" y="226257"/>
            <a:ext cx="11525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/>
              <a:t>Milyen </a:t>
            </a:r>
            <a:r>
              <a:rPr lang="hu-HU" sz="2400" b="1" dirty="0"/>
              <a:t>különböző </a:t>
            </a:r>
            <a:r>
              <a:rPr lang="hu-HU" sz="2400" dirty="0"/>
              <a:t>és </a:t>
            </a:r>
            <a:r>
              <a:rPr lang="hu-HU" sz="2400" b="1" dirty="0"/>
              <a:t>hasonló </a:t>
            </a:r>
            <a:r>
              <a:rPr lang="hu-HU" sz="2400" dirty="0"/>
              <a:t>szerepeket, feladatokat </a:t>
            </a:r>
          </a:p>
          <a:p>
            <a:pPr algn="ctr"/>
            <a:r>
              <a:rPr lang="hu-HU" sz="2400" dirty="0"/>
              <a:t>tölthetünk be nőként és férfiként egy kapcsolatban? </a:t>
            </a:r>
          </a:p>
        </p:txBody>
      </p:sp>
      <p:sp>
        <p:nvSpPr>
          <p:cNvPr id="6" name="Ellipszis 5"/>
          <p:cNvSpPr/>
          <p:nvPr/>
        </p:nvSpPr>
        <p:spPr>
          <a:xfrm>
            <a:off x="4510452" y="1749670"/>
            <a:ext cx="5257801" cy="4906108"/>
          </a:xfrm>
          <a:prstGeom prst="ellipse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031083" y="1189138"/>
            <a:ext cx="310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Hasonló, közös szerepek </a:t>
            </a:r>
          </a:p>
        </p:txBody>
      </p:sp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5038344" y="1578516"/>
            <a:ext cx="277700" cy="199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336431" y="119572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Női szerepek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970183" y="1578516"/>
            <a:ext cx="782515" cy="169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7781544" y="1209184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Férfi szerepek</a:t>
            </a:r>
          </a:p>
        </p:txBody>
      </p:sp>
      <p:cxnSp>
        <p:nvCxnSpPr>
          <p:cNvPr id="15" name="Egyenes összekötő nyíllal 14"/>
          <p:cNvCxnSpPr>
            <a:cxnSpLocks/>
          </p:cNvCxnSpPr>
          <p:nvPr/>
        </p:nvCxnSpPr>
        <p:spPr>
          <a:xfrm flipH="1">
            <a:off x="7781544" y="1578516"/>
            <a:ext cx="686656" cy="185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494569BC-9441-47B6-BAC9-89B3C0C7FDDA}"/>
              </a:ext>
            </a:extLst>
          </p:cNvPr>
          <p:cNvSpPr txBox="1"/>
          <p:nvPr/>
        </p:nvSpPr>
        <p:spPr>
          <a:xfrm>
            <a:off x="1692973" y="6108523"/>
            <a:ext cx="678051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/>
              <a:t>Készítsetek saját halmazokat, és töltsétek ki!  </a:t>
            </a:r>
          </a:p>
        </p:txBody>
      </p:sp>
    </p:spTree>
    <p:extLst>
      <p:ext uri="{BB962C8B-B14F-4D97-AF65-F5344CB8AC3E}">
        <p14:creationId xmlns:p14="http://schemas.microsoft.com/office/powerpoint/2010/main" val="191572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C289A28-2FAA-4559-B4AE-4962231F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1570014" y="358816"/>
            <a:ext cx="5444244" cy="4182468"/>
            <a:chOff x="1156512" y="4580623"/>
            <a:chExt cx="2407169" cy="1877325"/>
          </a:xfrm>
        </p:grpSpPr>
        <p:sp>
          <p:nvSpPr>
            <p:cNvPr id="5" name="Hatszög 4"/>
            <p:cNvSpPr/>
            <p:nvPr/>
          </p:nvSpPr>
          <p:spPr>
            <a:xfrm>
              <a:off x="1156512" y="4580623"/>
              <a:ext cx="2407169" cy="1877325"/>
            </a:xfrm>
            <a:prstGeom prst="hexagon">
              <a:avLst>
                <a:gd name="adj" fmla="val 28570"/>
                <a:gd name="vf" fmla="val 11547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tx2">
                    <a:lumMod val="2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atszög 4"/>
            <p:cNvSpPr txBox="1"/>
            <p:nvPr/>
          </p:nvSpPr>
          <p:spPr>
            <a:xfrm>
              <a:off x="1535893" y="4876498"/>
              <a:ext cx="1648407" cy="1285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3600" b="1" kern="1200" noProof="0" dirty="0"/>
                <a:t>RAGASZKODJ HOZZÁ!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kern="1200" noProof="0" dirty="0"/>
                <a:t>A ragaszkodásban benne van a döntés, akarat és az elköteleződés is.</a:t>
              </a:r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2288894" y="4916678"/>
            <a:ext cx="7106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Hogyan fejezhetjük ki ragaszkodásunkat a társunk felé?</a:t>
            </a:r>
          </a:p>
          <a:p>
            <a:endParaRPr lang="hu-HU" dirty="0"/>
          </a:p>
          <a:p>
            <a:r>
              <a:rPr lang="hu-HU" dirty="0"/>
              <a:t>Adjatok tippeket és osszátok meg egymással gondolataitokat kisebb néhány fős csoportokban!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6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8892E466-2783-4FE4-A56A-3011951A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A3D3780F-FAFA-40FE-9D45-39C605E4B1CE}"/>
              </a:ext>
            </a:extLst>
          </p:cNvPr>
          <p:cNvGrpSpPr/>
          <p:nvPr/>
        </p:nvGrpSpPr>
        <p:grpSpPr>
          <a:xfrm>
            <a:off x="3519352" y="1179585"/>
            <a:ext cx="4247629" cy="3401559"/>
            <a:chOff x="2981064" y="3424650"/>
            <a:chExt cx="2610607" cy="1877325"/>
          </a:xfrm>
        </p:grpSpPr>
        <p:sp>
          <p:nvSpPr>
            <p:cNvPr id="5" name="Hatszög 4">
              <a:extLst>
                <a:ext uri="{FF2B5EF4-FFF2-40B4-BE49-F238E27FC236}">
                  <a16:creationId xmlns:a16="http://schemas.microsoft.com/office/drawing/2014/main" id="{3BC09547-A86A-4A60-B664-1E6F7DEA58DD}"/>
                </a:ext>
              </a:extLst>
            </p:cNvPr>
            <p:cNvSpPr/>
            <p:nvPr/>
          </p:nvSpPr>
          <p:spPr>
            <a:xfrm>
              <a:off x="2981064" y="3424650"/>
              <a:ext cx="2610607" cy="187732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atszög 4">
              <a:extLst>
                <a:ext uri="{FF2B5EF4-FFF2-40B4-BE49-F238E27FC236}">
                  <a16:creationId xmlns:a16="http://schemas.microsoft.com/office/drawing/2014/main" id="{44E19B3C-085F-4F32-AC10-3406A690CC54}"/>
                </a:ext>
              </a:extLst>
            </p:cNvPr>
            <p:cNvSpPr txBox="1"/>
            <p:nvPr/>
          </p:nvSpPr>
          <p:spPr>
            <a:xfrm>
              <a:off x="3377399" y="3704359"/>
              <a:ext cx="1817937" cy="1307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 rtl="0">
                <a:spcBef>
                  <a:spcPct val="0"/>
                </a:spcBef>
                <a:buNone/>
              </a:pPr>
              <a:r>
                <a:rPr lang="hu-HU" sz="2800" b="1" kern="1200" noProof="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TARTS KI HŰSÉGGEL</a:t>
              </a:r>
            </a:p>
            <a:p>
              <a:pPr marL="0" lvl="0" indent="0" algn="ctr" defTabSz="533400" rtl="0">
                <a:spcBef>
                  <a:spcPct val="0"/>
                </a:spcBef>
                <a:buNone/>
              </a:pPr>
              <a:r>
                <a:rPr lang="hu-HU" sz="28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MELLETTE!</a:t>
              </a:r>
              <a:endParaRPr lang="hu-HU" sz="2800" b="1" kern="1200" noProof="0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  <a:p>
              <a:pPr marL="0" lvl="0" indent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kern="1200" noProof="0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  <a:p>
              <a:pPr marL="0" lvl="0" indent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noProof="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Tartós, működő kapcsolat olyan felek között valósulhat meg, akik lelkileg érettek rá és felelősséget vállalnak egymásért. </a:t>
              </a:r>
            </a:p>
            <a:p>
              <a:pPr marL="0" lvl="0" indent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1000" kern="1200" noProof="0" dirty="0"/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5416A5D7-EFD4-4616-B8CF-ABA76566E4C5}"/>
              </a:ext>
            </a:extLst>
          </p:cNvPr>
          <p:cNvSpPr txBox="1"/>
          <p:nvPr/>
        </p:nvSpPr>
        <p:spPr>
          <a:xfrm>
            <a:off x="2425313" y="5087954"/>
            <a:ext cx="7827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szerelem egy nagyon felkapott szó a fiatalok körében.</a:t>
            </a:r>
          </a:p>
          <a:p>
            <a:r>
              <a:rPr lang="hu-HU" dirty="0"/>
              <a:t>A média is hangoztatja és sokszor ráerősít.</a:t>
            </a:r>
          </a:p>
          <a:p>
            <a:r>
              <a:rPr lang="hu-HU" dirty="0"/>
              <a:t>A szerelem érzéséhez kapcsolódik döntés, kitartás és felelősségvállalás is.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133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7353159-CFFB-4828-A45E-DDCA46AF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7EA540-828A-4A71-90CC-305A2A5C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7" y="1097028"/>
            <a:ext cx="10670795" cy="4798503"/>
          </a:xfrm>
          <a:solidFill>
            <a:schemeClr val="accent4">
              <a:lumMod val="20000"/>
              <a:lumOff val="80000"/>
              <a:alpha val="28000"/>
            </a:schemeClr>
          </a:solidFill>
        </p:spPr>
        <p:txBody>
          <a:bodyPr>
            <a:noAutofit/>
          </a:bodyPr>
          <a:lstStyle/>
          <a:p>
            <a:r>
              <a:rPr lang="hu-HU" sz="2400" dirty="0"/>
              <a:t>A Szentírás sokat beszél a szeretet és a kitartás fontosságáról.</a:t>
            </a:r>
          </a:p>
          <a:p>
            <a:r>
              <a:rPr lang="hu-HU" sz="2400" dirty="0"/>
              <a:t>A szeretethimnusz az egyik legismertebb és talán legtöbbet idézett szakasza a Bibliának. </a:t>
            </a:r>
          </a:p>
          <a:p>
            <a:r>
              <a:rPr lang="hu-HU" sz="2400" dirty="0"/>
              <a:t>Számos helyen emlékeztet Urunk arra, hogy szeretnünk kell egymást, és növekednünk kell a szeretetben. </a:t>
            </a:r>
          </a:p>
          <a:p>
            <a:r>
              <a:rPr lang="hu-HU" sz="2400" dirty="0"/>
              <a:t>Az odaadó, önfeláldozó szeretetre a legtökéletesebb példát Jézus Krisztus adta számunkra. </a:t>
            </a:r>
          </a:p>
          <a:p>
            <a:r>
              <a:rPr lang="hu-HU" sz="2400" dirty="0"/>
              <a:t>A következő dián egy részletet olvashattok a Szeretethimnuszból.</a:t>
            </a:r>
          </a:p>
        </p:txBody>
      </p:sp>
    </p:spTree>
    <p:extLst>
      <p:ext uri="{BB962C8B-B14F-4D97-AF65-F5344CB8AC3E}">
        <p14:creationId xmlns:p14="http://schemas.microsoft.com/office/powerpoint/2010/main" val="39406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E7B713-5156-4063-BA3F-4389AA27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417531"/>
            <a:ext cx="7958331" cy="107722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Szeretethimnusz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(részlet)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4F20EC-CD4D-4541-8343-C1387D47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355" y="1785736"/>
            <a:ext cx="9889067" cy="36823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„Ha emberek vagy angyalok nyelvén szólok is, szeretet pedig nincs bennem, olyanná lettem, mint a zengő érc vagy a pengő cimbalom. </a:t>
            </a: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És ha prófétálni is tudok, ha minden titkot ismerek is, és minden bölcsességnek birtokában vagyok, és ha teljes hitem van is, úgyhogy hegyeket mozdíthatok el, szeretet pedig nincs bennem: semmi vagyok.</a:t>
            </a: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És ha szétosztom az egész vagyonomat, és testem tűzhalálra szánom, szeretet pedig nincs bennem: semmi hasznom abból. </a:t>
            </a: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szeretet türelmes, jóságos; a szeretet nem irigykedik, a szeretet nem kérkedik, nem fuvalkodik fel. Nem viselkedik bántóan, nem keresi a maga hasznát, nem gerjed haragra, nem rója fel a rosszat. Nem örül a hamisságnak, de együtt örül az igazsággal. </a:t>
            </a: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Mindent elfedez, mindent hisz, mindent remél, mindent eltűr. </a:t>
            </a:r>
          </a:p>
          <a:p>
            <a:pPr marL="0" indent="0"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A szeretet soha el nem múlik.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” 1Kor 13,1–8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65394" y="5549227"/>
            <a:ext cx="962314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Gyűjtsétek össze, milyen jellemzői vannak a szeretetnek az olvasott bibliai leírás szerint!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Szerintetek, miért lehetnek fontosak ezek egy párkapcsolatban (is)?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Beszélgessetek erről!</a:t>
            </a:r>
          </a:p>
        </p:txBody>
      </p:sp>
    </p:spTree>
    <p:extLst>
      <p:ext uri="{BB962C8B-B14F-4D97-AF65-F5344CB8AC3E}">
        <p14:creationId xmlns:p14="http://schemas.microsoft.com/office/powerpoint/2010/main" val="20798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8EBE0A0-8B34-4B1B-A2C0-F62391AA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C7E3D98-5E3A-4F26-AB05-E1C840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40" y="628203"/>
            <a:ext cx="7958331" cy="1077229"/>
          </a:xfrm>
        </p:spPr>
        <p:txBody>
          <a:bodyPr/>
          <a:lstStyle/>
          <a:p>
            <a:pPr algn="ctr"/>
            <a:r>
              <a:rPr lang="hu-HU" dirty="0"/>
              <a:t>Játsszuk el!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870553" y="1989056"/>
            <a:ext cx="8581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Sok helyzetekben nehéz türelmet, jóságot gyakorolni egy kapcsolatban.</a:t>
            </a:r>
          </a:p>
          <a:p>
            <a:endParaRPr lang="hu-HU" dirty="0"/>
          </a:p>
          <a:p>
            <a:r>
              <a:rPr lang="hu-HU" dirty="0"/>
              <a:t>Említsetek valós vagy vélt szituációkat! </a:t>
            </a:r>
          </a:p>
          <a:p>
            <a:r>
              <a:rPr lang="hu-HU" dirty="0"/>
              <a:t>Próbáljatok meg eljátszani egy pár perces tréfás mindennapi jelenetet, amelyben megjelenik a türelem, az elfogadás, a jóság kifejezése vagy éppen a tulajdonságok  hiánya! (Kisfilmet is forgathattok erről.)</a:t>
            </a:r>
          </a:p>
          <a:p>
            <a:endParaRPr lang="hu-HU" dirty="0"/>
          </a:p>
          <a:p>
            <a:r>
              <a:rPr lang="hu-HU" dirty="0"/>
              <a:t>Adjatok címet is a jeleneteknek! </a:t>
            </a:r>
          </a:p>
          <a:p>
            <a:r>
              <a:rPr lang="hu-HU" dirty="0"/>
              <a:t>Az előadás után beszéljétek meg a tanulságokat, tapasztalatokat!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07F4E89-4ECC-4919-AAF7-AE34909CA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437" y="4934048"/>
            <a:ext cx="3564050" cy="1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D7F45D2-4DD9-47F6-89D5-9AB212C15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64CC74-0B1C-49FC-8AC0-EEC634920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194" y="1905812"/>
            <a:ext cx="7796540" cy="1376884"/>
          </a:xfrm>
        </p:spPr>
        <p:txBody>
          <a:bodyPr/>
          <a:lstStyle/>
          <a:p>
            <a:r>
              <a:rPr lang="hu-HU" dirty="0"/>
              <a:t>Tervezzetek meg együtt egy megvalósítható programot fiataloknak ismerkedésre, kikapcsolódásra!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B3727BD-18BD-47EF-973F-3490E8316802}"/>
              </a:ext>
            </a:extLst>
          </p:cNvPr>
          <p:cNvSpPr txBox="1"/>
          <p:nvPr/>
        </p:nvSpPr>
        <p:spPr>
          <a:xfrm>
            <a:off x="4005072" y="789314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Projektmunka feladat</a:t>
            </a:r>
          </a:p>
        </p:txBody>
      </p:sp>
    </p:spTree>
    <p:extLst>
      <p:ext uri="{BB962C8B-B14F-4D97-AF65-F5344CB8AC3E}">
        <p14:creationId xmlns:p14="http://schemas.microsoft.com/office/powerpoint/2010/main" val="78311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16B12AEA-64F1-4CCA-832D-04660B8A6F43}"/>
              </a:ext>
            </a:extLst>
          </p:cNvPr>
          <p:cNvSpPr txBox="1"/>
          <p:nvPr/>
        </p:nvSpPr>
        <p:spPr>
          <a:xfrm rot="21061545">
            <a:off x="978241" y="2212435"/>
            <a:ext cx="1765227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romantika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5563382-FA74-4DA4-9274-F2DEEE9621F8}"/>
              </a:ext>
            </a:extLst>
          </p:cNvPr>
          <p:cNvSpPr txBox="1"/>
          <p:nvPr/>
        </p:nvSpPr>
        <p:spPr>
          <a:xfrm rot="1031987">
            <a:off x="3863435" y="3646063"/>
            <a:ext cx="258436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elkötelezettség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ACE7AC8-4502-4C2A-A5FF-8C3138959160}"/>
              </a:ext>
            </a:extLst>
          </p:cNvPr>
          <p:cNvSpPr txBox="1"/>
          <p:nvPr/>
        </p:nvSpPr>
        <p:spPr>
          <a:xfrm rot="782197">
            <a:off x="3374520" y="1895184"/>
            <a:ext cx="290656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adni és elfogadni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634C98-46AB-44D7-8118-01FAF3EE16EC}"/>
              </a:ext>
            </a:extLst>
          </p:cNvPr>
          <p:cNvSpPr txBox="1"/>
          <p:nvPr/>
        </p:nvSpPr>
        <p:spPr>
          <a:xfrm rot="20721572">
            <a:off x="8375904" y="3346308"/>
            <a:ext cx="158569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barátság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2B5634E-4FEA-4130-9403-D5FDD652CC74}"/>
              </a:ext>
            </a:extLst>
          </p:cNvPr>
          <p:cNvSpPr txBox="1"/>
          <p:nvPr/>
        </p:nvSpPr>
        <p:spPr>
          <a:xfrm rot="622715">
            <a:off x="1461870" y="4278078"/>
            <a:ext cx="15664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rajongás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D0628B6-F84E-43A2-BA79-0FCBC8388B31}"/>
              </a:ext>
            </a:extLst>
          </p:cNvPr>
          <p:cNvSpPr txBox="1"/>
          <p:nvPr/>
        </p:nvSpPr>
        <p:spPr>
          <a:xfrm rot="21206941">
            <a:off x="8205324" y="1957815"/>
            <a:ext cx="15664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odaadás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D5E4590-06D1-40C0-8545-78735BBB4D75}"/>
              </a:ext>
            </a:extLst>
          </p:cNvPr>
          <p:cNvSpPr txBox="1"/>
          <p:nvPr/>
        </p:nvSpPr>
        <p:spPr>
          <a:xfrm>
            <a:off x="2677699" y="348737"/>
            <a:ext cx="6401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Mire asszociálsz ezekről a szavakról?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1E6A162-039C-4715-ACBD-EC7B9E521623}"/>
              </a:ext>
            </a:extLst>
          </p:cNvPr>
          <p:cNvSpPr txBox="1"/>
          <p:nvPr/>
        </p:nvSpPr>
        <p:spPr>
          <a:xfrm rot="21071191">
            <a:off x="4849299" y="5548601"/>
            <a:ext cx="314818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közös élmények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5360799-A2C2-4600-A807-B02B411147FD}"/>
              </a:ext>
            </a:extLst>
          </p:cNvPr>
          <p:cNvSpPr txBox="1"/>
          <p:nvPr/>
        </p:nvSpPr>
        <p:spPr>
          <a:xfrm rot="902287">
            <a:off x="9239586" y="5412020"/>
            <a:ext cx="152477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csodálat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D41F08C-B632-41F0-85C0-F28F45991EC4}"/>
              </a:ext>
            </a:extLst>
          </p:cNvPr>
          <p:cNvSpPr txBox="1"/>
          <p:nvPr/>
        </p:nvSpPr>
        <p:spPr>
          <a:xfrm rot="1350525">
            <a:off x="9796511" y="1005840"/>
            <a:ext cx="152477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időtöltés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B5DD09C-5235-4C83-B5A9-697FF73F7F4F}"/>
              </a:ext>
            </a:extLst>
          </p:cNvPr>
          <p:cNvSpPr txBox="1"/>
          <p:nvPr/>
        </p:nvSpPr>
        <p:spPr>
          <a:xfrm rot="21066640">
            <a:off x="887575" y="5707201"/>
            <a:ext cx="186140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együtt járás </a:t>
            </a:r>
          </a:p>
        </p:txBody>
      </p:sp>
    </p:spTree>
    <p:extLst>
      <p:ext uri="{BB962C8B-B14F-4D97-AF65-F5344CB8AC3E}">
        <p14:creationId xmlns:p14="http://schemas.microsoft.com/office/powerpoint/2010/main" val="14278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FAD3AF-AA17-4026-ABF5-F89B8603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085" y="715777"/>
            <a:ext cx="7958331" cy="1077229"/>
          </a:xfrm>
        </p:spPr>
        <p:txBody>
          <a:bodyPr/>
          <a:lstStyle/>
          <a:p>
            <a:pPr algn="ctr"/>
            <a:r>
              <a:rPr lang="hu-HU" dirty="0"/>
              <a:t>Imádsággal készülünk!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449B137-6945-4F6F-A653-63B4DF65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924" y="1909503"/>
            <a:ext cx="8442492" cy="2058490"/>
          </a:xfrm>
        </p:spPr>
        <p:txBody>
          <a:bodyPr>
            <a:normAutofit/>
          </a:bodyPr>
          <a:lstStyle/>
          <a:p>
            <a:r>
              <a:rPr lang="hu-HU" dirty="0"/>
              <a:t>A keresztyén ember a párkapcsolatra is imádsággal készül.</a:t>
            </a:r>
          </a:p>
          <a:p>
            <a:r>
              <a:rPr lang="hu-HU" dirty="0"/>
              <a:t>A hitélet, imaélet sem magánügy egy kapcsolatban. </a:t>
            </a:r>
          </a:p>
          <a:p>
            <a:r>
              <a:rPr lang="hu-HU" dirty="0"/>
              <a:t>A kérdéseket, kétségeket imádságban Isten elé vihetik a párok.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6970A70-DF08-4F95-9775-9F597100BF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2" y="4337108"/>
            <a:ext cx="2559940" cy="170716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D7D4810-95FC-43A4-9239-E0D920EECA11}"/>
              </a:ext>
            </a:extLst>
          </p:cNvPr>
          <p:cNvSpPr txBox="1"/>
          <p:nvPr/>
        </p:nvSpPr>
        <p:spPr>
          <a:xfrm>
            <a:off x="3616517" y="4707918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Fogalmazz meg egy kérő, vagy hálaadó imádságot </a:t>
            </a:r>
          </a:p>
          <a:p>
            <a:r>
              <a:rPr lang="hu-HU" dirty="0"/>
              <a:t>a </a:t>
            </a:r>
            <a:r>
              <a:rPr lang="hu-HU" dirty="0" smtClean="0"/>
              <a:t>pároddal </a:t>
            </a:r>
            <a:r>
              <a:rPr lang="hu-HU" dirty="0"/>
              <a:t>kapcsolatban! </a:t>
            </a:r>
          </a:p>
        </p:txBody>
      </p:sp>
    </p:spTree>
    <p:extLst>
      <p:ext uri="{BB962C8B-B14F-4D97-AF65-F5344CB8AC3E}">
        <p14:creationId xmlns:p14="http://schemas.microsoft.com/office/powerpoint/2010/main" val="5761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2092" y="447571"/>
            <a:ext cx="7958331" cy="1077229"/>
          </a:xfrm>
        </p:spPr>
        <p:txBody>
          <a:bodyPr/>
          <a:lstStyle/>
          <a:p>
            <a:pPr algn="ctr"/>
            <a:r>
              <a:rPr lang="hu-HU" dirty="0" smtClean="0"/>
              <a:t>Énekeljünk!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2" y="1317634"/>
            <a:ext cx="4913247" cy="39355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451922" y="4965203"/>
            <a:ext cx="48574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hlinkClick r:id="rId3"/>
              </a:rPr>
              <a:t>Kattints ide az ének elindításához!</a:t>
            </a:r>
          </a:p>
          <a:p>
            <a:endParaRPr lang="hu-HU" sz="2400" dirty="0" smtClean="0">
              <a:hlinkClick r:id="rId3"/>
            </a:endParaRPr>
          </a:p>
          <a:p>
            <a:endParaRPr lang="hu-HU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5015300" y="1327399"/>
            <a:ext cx="6532622" cy="373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2400" dirty="0" smtClean="0"/>
              <a:t>Ebben az énekben Isten hozzánk való erős, </a:t>
            </a:r>
          </a:p>
          <a:p>
            <a:pPr algn="just"/>
            <a:r>
              <a:rPr lang="hu-HU" sz="2400" dirty="0" smtClean="0"/>
              <a:t>kitartó szeretete jelenik meg. </a:t>
            </a:r>
          </a:p>
          <a:p>
            <a:pPr algn="just"/>
            <a:r>
              <a:rPr lang="hu-HU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A dal meghallgatása és éneklése előtt elemezzük a szöveget. </a:t>
            </a:r>
          </a:p>
          <a:p>
            <a:pPr algn="just">
              <a:lnSpc>
                <a:spcPct val="150000"/>
              </a:lnSpc>
            </a:pPr>
            <a:endParaRPr lang="hu-HU" dirty="0" smtClean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hu-HU" dirty="0" smtClean="0"/>
              <a:t>Milyen szimbólumokat látunk az énekben a szerelemre?</a:t>
            </a:r>
          </a:p>
          <a:p>
            <a:pPr marL="342900" indent="-342900" algn="just">
              <a:buAutoNum type="arabicPeriod"/>
            </a:pPr>
            <a:r>
              <a:rPr lang="hu-HU" i="1" dirty="0" smtClean="0"/>
              <a:t>„Istenemnek szerelmét sok kincs nem pótolja.” </a:t>
            </a:r>
          </a:p>
          <a:p>
            <a:pPr algn="just"/>
            <a:r>
              <a:rPr lang="hu-HU" dirty="0"/>
              <a:t>	</a:t>
            </a:r>
            <a:r>
              <a:rPr lang="hu-HU" dirty="0" smtClean="0"/>
              <a:t>Mit jelent ez ma? 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3. Említs saját élményeket, tapasztalatokat Isten szeretetére!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451922" y="56576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/>
              <a:t>Megjegyzés: </a:t>
            </a:r>
          </a:p>
          <a:p>
            <a:r>
              <a:rPr lang="hu-HU" sz="1600" dirty="0"/>
              <a:t>(Ha nem indul el kattintásra az ének, </a:t>
            </a:r>
          </a:p>
          <a:p>
            <a:r>
              <a:rPr lang="hu-HU" sz="1600" dirty="0"/>
              <a:t>akkor az utolsó dián lévő linket másold a</a:t>
            </a:r>
          </a:p>
          <a:p>
            <a:r>
              <a:rPr lang="hu-HU" sz="1600" dirty="0"/>
              <a:t>böngésző címsorába!)</a:t>
            </a:r>
          </a:p>
        </p:txBody>
      </p:sp>
    </p:spTree>
    <p:extLst>
      <p:ext uri="{BB962C8B-B14F-4D97-AF65-F5344CB8AC3E}">
        <p14:creationId xmlns:p14="http://schemas.microsoft.com/office/powerpoint/2010/main" val="22277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Téglalap 1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pic>
        <p:nvPicPr>
          <p:cNvPr id="36" name="Kép 2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Kép 2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Téglalap 2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sp>
        <p:nvSpPr>
          <p:cNvPr id="39" name="Téglalap 2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sp>
        <p:nvSpPr>
          <p:cNvPr id="40" name="Téglalap 2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417" y="168136"/>
            <a:ext cx="8832675" cy="1876011"/>
          </a:xfrm>
          <a:prstGeom prst="parallelogram">
            <a:avLst>
              <a:gd name="adj" fmla="val 102136"/>
            </a:avLst>
          </a:prstGeom>
          <a:solidFill>
            <a:schemeClr val="tx1">
              <a:alpha val="10000"/>
            </a:schemeClr>
          </a:solidFill>
        </p:spPr>
        <p:txBody>
          <a:bodyPr lIns="504000" tIns="108000" rtlCol="0" anchor="ctr">
            <a:noAutofit/>
          </a:bodyPr>
          <a:lstStyle/>
          <a:p>
            <a:pPr algn="l" rtl="0"/>
            <a:r>
              <a:rPr lang="hu-HU" sz="3900" b="1" dirty="0">
                <a:solidFill>
                  <a:schemeClr val="accent6">
                    <a:lumMod val="50000"/>
                  </a:schemeClr>
                </a:solidFill>
              </a:rPr>
              <a:t>Képek elérhetőségei </a:t>
            </a:r>
          </a:p>
        </p:txBody>
      </p:sp>
      <p:sp>
        <p:nvSpPr>
          <p:cNvPr id="41" name="Szövegdoboz 30">
            <a:extLst>
              <a:ext uri="{FF2B5EF4-FFF2-40B4-BE49-F238E27FC236}">
                <a16:creationId xmlns:a16="http://schemas.microsoft.com/office/drawing/2014/main" id="{D15739DB-3328-42F4-B530-BC79F25F2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2" name="Téglalap 3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5625295" y="2227312"/>
            <a:ext cx="6215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</a:rPr>
              <a:t>A PPT-ben látható képek a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hlinkClick r:id="rId6"/>
              </a:rPr>
              <a:t>https://www.pexels.com/hu-hu/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</a:rPr>
              <a:t> Internetes oldalon találhatók.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</a:rPr>
              <a:t>Az 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</a:rPr>
              <a:t>ének szövegének és kottájának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</a:rPr>
              <a:t>forrása: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hlinkClick r:id="rId7"/>
              </a:rPr>
              <a:t>https://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hlinkClick r:id="rId7"/>
              </a:rPr>
              <a:t>csecsy.hu/konyvek/enekeskonyv/langok</a:t>
            </a:r>
            <a:endParaRPr lang="hu-H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</a:rPr>
              <a:t>Az ének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2">
                  <a:lumMod val="1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u-HU" dirty="0"/>
              <a:t>  </a:t>
            </a: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389E955-23C8-4670-9511-01FB737F320F}"/>
              </a:ext>
            </a:extLst>
          </p:cNvPr>
          <p:cNvSpPr/>
          <p:nvPr/>
        </p:nvSpPr>
        <p:spPr>
          <a:xfrm>
            <a:off x="1589627" y="698596"/>
            <a:ext cx="337671" cy="254589"/>
          </a:xfrm>
          <a:prstGeom prst="ellipse">
            <a:avLst/>
          </a:prstGeom>
          <a:solidFill>
            <a:srgbClr val="2D3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Téglalap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 useBgFill="1">
        <p:nvSpPr>
          <p:cNvPr id="62" name="Téglalap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7" name="6. kép" descr="Úszó ember">
            <a:extLst>
              <a:ext uri="{FF2B5EF4-FFF2-40B4-BE49-F238E27FC236}">
                <a16:creationId xmlns:a16="http://schemas.microsoft.com/office/drawing/2014/main" id="{7D7FCACA-EF86-4FB6-924E-B818BF5F4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" y="-2718"/>
            <a:ext cx="12191695" cy="6857990"/>
          </a:xfrm>
          <a:prstGeom prst="rect">
            <a:avLst/>
          </a:prstGeom>
        </p:spPr>
      </p:pic>
      <p:pic>
        <p:nvPicPr>
          <p:cNvPr id="64" name="Kép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Téglalap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graphicFrame>
        <p:nvGraphicFramePr>
          <p:cNvPr id="5" name="Tartalom helye 2" descr="Listajelikonok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49251"/>
              </p:ext>
            </p:extLst>
          </p:nvPr>
        </p:nvGraphicFramePr>
        <p:xfrm>
          <a:off x="2212601" y="2549217"/>
          <a:ext cx="8755516" cy="300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4D9D38EA-55EB-4CBA-A02C-70D8D4DE7C24}"/>
              </a:ext>
            </a:extLst>
          </p:cNvPr>
          <p:cNvSpPr txBox="1"/>
          <p:nvPr/>
        </p:nvSpPr>
        <p:spPr>
          <a:xfrm>
            <a:off x="2478844" y="288525"/>
            <a:ext cx="8751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Milyen (lenne) az ideális férfi/nő?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F2AE667-BCB8-4B94-9BE0-E5FB3FC5D0A8}"/>
              </a:ext>
            </a:extLst>
          </p:cNvPr>
          <p:cNvSpPr txBox="1"/>
          <p:nvPr/>
        </p:nvSpPr>
        <p:spPr>
          <a:xfrm>
            <a:off x="1540090" y="1552147"/>
            <a:ext cx="10341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különböző kategóriák szerint mondjatok jellemzőket, tulajdonságokat a számotokra ideális társról!</a:t>
            </a:r>
          </a:p>
          <a:p>
            <a:r>
              <a:rPr lang="hu-HU" dirty="0"/>
              <a:t>Ha van számotokra még fontos kategória, azzal is kiegészíthetitek!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AA3502B-7809-49B5-A829-CF92CA2F00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3476625" y="2906533"/>
            <a:ext cx="2034661" cy="114449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148AB5D-8B1E-429A-8800-A15A2F7F54B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279" y="5113218"/>
            <a:ext cx="1586501" cy="1057998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5A41D222-F02E-470D-A076-5083ADEBA975}"/>
              </a:ext>
            </a:extLst>
          </p:cNvPr>
          <p:cNvSpPr txBox="1"/>
          <p:nvPr/>
        </p:nvSpPr>
        <p:spPr>
          <a:xfrm>
            <a:off x="2400835" y="62876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hobby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188A1F4-307A-47E3-9F32-D58BA140354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338" y="5061337"/>
            <a:ext cx="1586502" cy="1057999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0F16EC39-5077-4A80-8D34-9F46C0529032}"/>
              </a:ext>
            </a:extLst>
          </p:cNvPr>
          <p:cNvSpPr txBox="1"/>
          <p:nvPr/>
        </p:nvSpPr>
        <p:spPr>
          <a:xfrm>
            <a:off x="9406012" y="63026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zenei ízlés 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FF1AD6B7-18F7-46D5-8ACB-65D89E9BC3A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71" y="5061809"/>
            <a:ext cx="1656863" cy="1104921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2772B4BF-0CF1-477B-B4C3-1235191508CD}"/>
              </a:ext>
            </a:extLst>
          </p:cNvPr>
          <p:cNvSpPr txBox="1"/>
          <p:nvPr/>
        </p:nvSpPr>
        <p:spPr>
          <a:xfrm>
            <a:off x="5785780" y="630264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egészség </a:t>
            </a:r>
          </a:p>
        </p:txBody>
      </p:sp>
    </p:spTree>
    <p:extLst>
      <p:ext uri="{BB962C8B-B14F-4D97-AF65-F5344CB8AC3E}">
        <p14:creationId xmlns:p14="http://schemas.microsoft.com/office/powerpoint/2010/main" val="14251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E08AB78-1BAE-4D1D-8B4E-5715E1B50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5D11B1B-810F-4768-9AE0-72347C28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090" y="589942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Beszélgessünk a mai </a:t>
            </a:r>
            <a:r>
              <a:rPr lang="hu-H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ismerkedési trendekről </a:t>
            </a:r>
            <a:r>
              <a:rPr lang="hu-HU" dirty="0"/>
              <a:t>a kérdések alapján!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ECD532-329C-457D-97B8-C00DF465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090" y="1915929"/>
            <a:ext cx="7796540" cy="2529611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 Hol és hogyan ismerkednek a mai fiatalok? </a:t>
            </a:r>
          </a:p>
          <a:p>
            <a:pPr marL="0" indent="0">
              <a:buNone/>
            </a:pPr>
            <a:r>
              <a:rPr lang="hu-HU" dirty="0"/>
              <a:t>2. Mit gondolsz: Hasznosak lehetnek a (keresztyén) társkereső alkalmazások ismerkedésre, kapcsolatépítésre?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5DA0741-0751-462E-B0D6-682819B83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767">
            <a:off x="7733489" y="3982701"/>
            <a:ext cx="3669774" cy="24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8FEF8AF-8156-43DC-A13A-D9B2B889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5658">
            <a:off x="7473822" y="2141686"/>
            <a:ext cx="2627634" cy="328454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5140">
            <a:off x="1827635" y="2453833"/>
            <a:ext cx="3990372" cy="266024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705733" y="328446"/>
            <a:ext cx="74719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/>
              <a:t>Beszélgessünk a kérdés alapján!</a:t>
            </a:r>
          </a:p>
          <a:p>
            <a:pPr algn="ctr"/>
            <a:r>
              <a:rPr lang="hu-HU" sz="3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Milyennek képzelsz el egy „álomrandit”?</a:t>
            </a:r>
          </a:p>
          <a:p>
            <a:endParaRPr lang="hu-HU" sz="32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B8213FA-CE24-4232-A93B-644866D5D091}"/>
              </a:ext>
            </a:extLst>
          </p:cNvPr>
          <p:cNvSpPr txBox="1"/>
          <p:nvPr/>
        </p:nvSpPr>
        <p:spPr>
          <a:xfrm>
            <a:off x="1803818" y="5669808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Írjatok programötleteket, ajánljatok klassz helyszíneket!</a:t>
            </a:r>
          </a:p>
        </p:txBody>
      </p:sp>
    </p:spTree>
    <p:extLst>
      <p:ext uri="{BB962C8B-B14F-4D97-AF65-F5344CB8AC3E}">
        <p14:creationId xmlns:p14="http://schemas.microsoft.com/office/powerpoint/2010/main" val="21307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Téglalap 1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28" name="Kép 18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Téglalap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30" name="Szövegdoboz 22">
            <a:extLst>
              <a:ext uri="{FF2B5EF4-FFF2-40B4-BE49-F238E27FC236}">
                <a16:creationId xmlns:a16="http://schemas.microsoft.com/office/drawing/2014/main" id="{A531BC3A-9EC6-4369-9402-4F1EF6BF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325" y="8975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hu-HU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10866">
            <a:off x="9272988" y="349147"/>
            <a:ext cx="2460346" cy="760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hu-HU" sz="3100" dirty="0">
                <a:solidFill>
                  <a:schemeClr val="accent5">
                    <a:lumMod val="50000"/>
                  </a:schemeClr>
                </a:solidFill>
              </a:rPr>
              <a:t>Mit vársz?  </a:t>
            </a:r>
            <a:r>
              <a:rPr lang="hu-HU" sz="3100" dirty="0">
                <a:solidFill>
                  <a:schemeClr val="bg1"/>
                </a:solidFill>
              </a:rPr>
              <a:t/>
            </a:r>
            <a:br>
              <a:rPr lang="hu-HU" sz="3100" dirty="0">
                <a:solidFill>
                  <a:schemeClr val="bg1"/>
                </a:solidFill>
              </a:rPr>
            </a:br>
            <a:endParaRPr lang="hu-HU" sz="3100" dirty="0">
              <a:solidFill>
                <a:schemeClr val="bg1"/>
              </a:solidFill>
            </a:endParaRPr>
          </a:p>
        </p:txBody>
      </p:sp>
      <p:sp>
        <p:nvSpPr>
          <p:cNvPr id="31" name="Téglalap 2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706D8D5-A5E8-43C4-91BB-6378CAD563DC}"/>
              </a:ext>
            </a:extLst>
          </p:cNvPr>
          <p:cNvSpPr txBox="1"/>
          <p:nvPr/>
        </p:nvSpPr>
        <p:spPr>
          <a:xfrm>
            <a:off x="4996724" y="1240501"/>
            <a:ext cx="7019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Fiúk, lányok külön kisebb csoportokban gyűjtsétek össze, hogy milyen elvárásaitok vannak a másik nemmel kapcsolatban!</a:t>
            </a:r>
          </a:p>
          <a:p>
            <a:endParaRPr lang="hu-HU" dirty="0"/>
          </a:p>
          <a:p>
            <a:r>
              <a:rPr lang="hu-HU" dirty="0"/>
              <a:t>Rangsoroljatok is a jellemzőket!</a:t>
            </a:r>
          </a:p>
          <a:p>
            <a:r>
              <a:rPr lang="hu-HU" dirty="0"/>
              <a:t>A legfontosabbaktól a kevésbé lényegesekig haladjatok.</a:t>
            </a:r>
          </a:p>
          <a:p>
            <a:endParaRPr lang="hu-HU" dirty="0"/>
          </a:p>
          <a:p>
            <a:r>
              <a:rPr lang="hu-HU" dirty="0"/>
              <a:t>Ha készen vagytok a feladattal közösen beszéljétek meg az eredményeket!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A9F29FE-C593-4A76-92FB-93AF9141C5C1}"/>
              </a:ext>
            </a:extLst>
          </p:cNvPr>
          <p:cNvSpPr txBox="1"/>
          <p:nvPr/>
        </p:nvSpPr>
        <p:spPr>
          <a:xfrm>
            <a:off x="6172302" y="3612334"/>
            <a:ext cx="289694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FFC000"/>
                </a:solidFill>
              </a:rPr>
              <a:t>1. …</a:t>
            </a:r>
          </a:p>
          <a:p>
            <a:r>
              <a:rPr lang="hu-HU" sz="4000" dirty="0"/>
              <a:t>	</a:t>
            </a:r>
            <a:r>
              <a:rPr lang="hu-HU" sz="4000" dirty="0">
                <a:solidFill>
                  <a:schemeClr val="bg1">
                    <a:lumMod val="85000"/>
                  </a:schemeClr>
                </a:solidFill>
              </a:rPr>
              <a:t>2. …</a:t>
            </a:r>
          </a:p>
          <a:p>
            <a:r>
              <a:rPr lang="hu-HU" sz="4000" dirty="0"/>
              <a:t>		</a:t>
            </a:r>
            <a:r>
              <a:rPr lang="hu-HU" sz="3600" dirty="0">
                <a:solidFill>
                  <a:schemeClr val="accent4">
                    <a:lumMod val="75000"/>
                  </a:schemeClr>
                </a:solidFill>
              </a:rPr>
              <a:t>3. …</a:t>
            </a:r>
          </a:p>
          <a:p>
            <a:r>
              <a:rPr lang="hu-HU" sz="4000" dirty="0"/>
              <a:t>			</a:t>
            </a:r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4. …</a:t>
            </a:r>
          </a:p>
          <a:p>
            <a:r>
              <a:rPr lang="hu-HU" sz="4000" dirty="0"/>
              <a:t>				</a:t>
            </a:r>
            <a:r>
              <a:rPr lang="hu-HU" sz="2800" dirty="0">
                <a:solidFill>
                  <a:srgbClr val="7030A0"/>
                </a:solidFill>
              </a:rPr>
              <a:t>5. …</a:t>
            </a:r>
            <a:endParaRPr lang="hu-HU" sz="2400" dirty="0">
              <a:solidFill>
                <a:srgbClr val="7030A0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74E1714-97D5-436E-A6F5-164733254B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36" y="1610892"/>
            <a:ext cx="3960297" cy="264102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C67F9A9-301C-4375-ABD4-E0E25B53F02C}"/>
              </a:ext>
            </a:extLst>
          </p:cNvPr>
          <p:cNvSpPr txBox="1"/>
          <p:nvPr/>
        </p:nvSpPr>
        <p:spPr>
          <a:xfrm>
            <a:off x="4961289" y="23961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 feladat</a:t>
            </a: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57C98592-3C17-4AA4-97EC-6BA18C78C9AC}"/>
              </a:ext>
            </a:extLst>
          </p:cNvPr>
          <p:cNvSpPr/>
          <p:nvPr/>
        </p:nvSpPr>
        <p:spPr>
          <a:xfrm>
            <a:off x="998290" y="964734"/>
            <a:ext cx="337671" cy="254589"/>
          </a:xfrm>
          <a:prstGeom prst="ellipse">
            <a:avLst/>
          </a:prstGeom>
          <a:solidFill>
            <a:srgbClr val="1F2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20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Téglalap 1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Kép 18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Téglalap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zövegdoboz 22">
            <a:extLst>
              <a:ext uri="{FF2B5EF4-FFF2-40B4-BE49-F238E27FC236}">
                <a16:creationId xmlns:a16="http://schemas.microsoft.com/office/drawing/2014/main" id="{A531BC3A-9EC6-4369-9402-4F1EF6BF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325" y="8975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8EC0C1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z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srgbClr val="8EC0C1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10866">
            <a:off x="8352800" y="307514"/>
            <a:ext cx="3382418" cy="760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hu-HU" sz="3100" dirty="0">
                <a:solidFill>
                  <a:schemeClr val="accent5">
                    <a:lumMod val="50000"/>
                  </a:schemeClr>
                </a:solidFill>
              </a:rPr>
              <a:t>Mit várnak tőled?  </a:t>
            </a:r>
            <a:r>
              <a:rPr lang="hu-HU" sz="3100" dirty="0">
                <a:solidFill>
                  <a:schemeClr val="bg1"/>
                </a:solidFill>
              </a:rPr>
              <a:t/>
            </a:r>
            <a:br>
              <a:rPr lang="hu-HU" sz="3100" dirty="0">
                <a:solidFill>
                  <a:schemeClr val="bg1"/>
                </a:solidFill>
              </a:rPr>
            </a:br>
            <a:endParaRPr lang="hu-HU" sz="3100" dirty="0">
              <a:solidFill>
                <a:schemeClr val="bg1"/>
              </a:solidFill>
            </a:endParaRPr>
          </a:p>
        </p:txBody>
      </p:sp>
      <p:sp>
        <p:nvSpPr>
          <p:cNvPr id="31" name="Téglalap 2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706D8D5-A5E8-43C4-91BB-6378CAD563DC}"/>
              </a:ext>
            </a:extLst>
          </p:cNvPr>
          <p:cNvSpPr txBox="1"/>
          <p:nvPr/>
        </p:nvSpPr>
        <p:spPr>
          <a:xfrm>
            <a:off x="4968148" y="1266866"/>
            <a:ext cx="6303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Fiúk, lányok külön kisebb csoportokban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gyűjtsétek össze, hogy a másik nemhez tartozók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/>
              </a:rPr>
              <a:t>mit várnak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végén rangsoroljatok is a jellemzőket!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legfontosabbaktól a kevésbé lényegesekig haladjatok.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 készen vagytok a feladattal közösen beszéljétek meg az eredményeket!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A9F29FE-C593-4A76-92FB-93AF9141C5C1}"/>
              </a:ext>
            </a:extLst>
          </p:cNvPr>
          <p:cNvSpPr txBox="1"/>
          <p:nvPr/>
        </p:nvSpPr>
        <p:spPr>
          <a:xfrm>
            <a:off x="6172302" y="3612334"/>
            <a:ext cx="289694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CDB75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8EC0C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…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0330F9C-57D0-483A-A3CF-9E5A96C38CCC}"/>
              </a:ext>
            </a:extLst>
          </p:cNvPr>
          <p:cNvSpPr txBox="1"/>
          <p:nvPr/>
        </p:nvSpPr>
        <p:spPr>
          <a:xfrm>
            <a:off x="4968148" y="26410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 feladat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BB96D7A-4953-454E-B78B-ECDB9A4FE0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41" y="1618720"/>
            <a:ext cx="3896113" cy="2598221"/>
          </a:xfrm>
          <a:prstGeom prst="rect">
            <a:avLst/>
          </a:prstGeom>
        </p:spPr>
      </p:pic>
      <p:sp>
        <p:nvSpPr>
          <p:cNvPr id="13" name="Ellipszis 12">
            <a:extLst>
              <a:ext uri="{FF2B5EF4-FFF2-40B4-BE49-F238E27FC236}">
                <a16:creationId xmlns:a16="http://schemas.microsoft.com/office/drawing/2014/main" id="{302E29DF-0496-4461-B0CE-8B485A6099FB}"/>
              </a:ext>
            </a:extLst>
          </p:cNvPr>
          <p:cNvSpPr/>
          <p:nvPr/>
        </p:nvSpPr>
        <p:spPr>
          <a:xfrm>
            <a:off x="998290" y="964734"/>
            <a:ext cx="337671" cy="254589"/>
          </a:xfrm>
          <a:prstGeom prst="ellipse">
            <a:avLst/>
          </a:prstGeom>
          <a:solidFill>
            <a:srgbClr val="1F2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1829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Téglalap 1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Kép 18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Téglalap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zövegdoboz 22">
            <a:extLst>
              <a:ext uri="{FF2B5EF4-FFF2-40B4-BE49-F238E27FC236}">
                <a16:creationId xmlns:a16="http://schemas.microsoft.com/office/drawing/2014/main" id="{A531BC3A-9EC6-4369-9402-4F1EF6BF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325" y="8975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8EC0C1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z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srgbClr val="8EC0C1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10866">
            <a:off x="8352800" y="307514"/>
            <a:ext cx="3382418" cy="760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hu-HU" sz="3100" dirty="0">
                <a:solidFill>
                  <a:schemeClr val="accent5">
                    <a:lumMod val="50000"/>
                  </a:schemeClr>
                </a:solidFill>
              </a:rPr>
              <a:t>Összegzés   </a:t>
            </a:r>
            <a:r>
              <a:rPr lang="hu-HU" sz="3100" dirty="0">
                <a:solidFill>
                  <a:schemeClr val="bg1"/>
                </a:solidFill>
              </a:rPr>
              <a:t/>
            </a:r>
            <a:br>
              <a:rPr lang="hu-HU" sz="3100" dirty="0">
                <a:solidFill>
                  <a:schemeClr val="bg1"/>
                </a:solidFill>
              </a:rPr>
            </a:br>
            <a:endParaRPr lang="hu-HU" sz="3100" dirty="0">
              <a:solidFill>
                <a:schemeClr val="bg1"/>
              </a:solidFill>
            </a:endParaRPr>
          </a:p>
        </p:txBody>
      </p:sp>
      <p:sp>
        <p:nvSpPr>
          <p:cNvPr id="31" name="Téglalap 2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706D8D5-A5E8-43C4-91BB-6378CAD563DC}"/>
              </a:ext>
            </a:extLst>
          </p:cNvPr>
          <p:cNvSpPr txBox="1"/>
          <p:nvPr/>
        </p:nvSpPr>
        <p:spPr>
          <a:xfrm>
            <a:off x="4994838" y="991674"/>
            <a:ext cx="6303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Az 1. és a 2. feladat eredményeit hasonlítsátok össze!</a:t>
            </a:r>
            <a:br>
              <a:rPr lang="hu-HU" dirty="0">
                <a:solidFill>
                  <a:prstClr val="black"/>
                </a:solidFill>
              </a:rPr>
            </a:br>
            <a:r>
              <a:rPr lang="hu-HU" dirty="0">
                <a:solidFill>
                  <a:prstClr val="black"/>
                </a:solidFill>
              </a:rPr>
              <a:t> </a:t>
            </a:r>
            <a:br>
              <a:rPr lang="hu-HU" dirty="0">
                <a:solidFill>
                  <a:prstClr val="black"/>
                </a:solidFill>
              </a:rPr>
            </a:br>
            <a:r>
              <a:rPr lang="hu-HU" dirty="0">
                <a:solidFill>
                  <a:prstClr val="black"/>
                </a:solidFill>
              </a:rPr>
              <a:t>Próbáljatok egységes következtetéseket levonni!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Mely jellemzők </a:t>
            </a:r>
            <a:r>
              <a:rPr lang="hu-HU" dirty="0" err="1">
                <a:solidFill>
                  <a:prstClr val="black"/>
                </a:solidFill>
              </a:rPr>
              <a:t>fontosak</a:t>
            </a:r>
            <a:r>
              <a:rPr lang="hu-HU" dirty="0">
                <a:solidFill>
                  <a:prstClr val="black"/>
                </a:solidFill>
              </a:rPr>
              <a:t> a lányoknak és a fiúnak is egyaránt. </a:t>
            </a:r>
            <a:br>
              <a:rPr lang="hu-HU" dirty="0">
                <a:solidFill>
                  <a:prstClr val="black"/>
                </a:solidFill>
              </a:rPr>
            </a:br>
            <a:endParaRPr lang="hu-HU" dirty="0">
              <a:solidFill>
                <a:prstClr val="black"/>
              </a:solidFill>
            </a:endParaRPr>
          </a:p>
          <a:p>
            <a:pPr lvl="0"/>
            <a:r>
              <a:rPr lang="hu-HU" dirty="0">
                <a:solidFill>
                  <a:prstClr val="black"/>
                </a:solidFill>
              </a:rPr>
              <a:t>Készítsetek erről gondolattérképet, plakátot vagy ábrát!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A9F29FE-C593-4A76-92FB-93AF9141C5C1}"/>
              </a:ext>
            </a:extLst>
          </p:cNvPr>
          <p:cNvSpPr txBox="1"/>
          <p:nvPr/>
        </p:nvSpPr>
        <p:spPr>
          <a:xfrm>
            <a:off x="6671437" y="3015993"/>
            <a:ext cx="289694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CDB75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8EC0C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…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37B01DF3-6BD2-498D-A90B-8D7FA03D9966}"/>
              </a:ext>
            </a:extLst>
          </p:cNvPr>
          <p:cNvSpPr/>
          <p:nvPr/>
        </p:nvSpPr>
        <p:spPr>
          <a:xfrm>
            <a:off x="998290" y="964734"/>
            <a:ext cx="337671" cy="254589"/>
          </a:xfrm>
          <a:prstGeom prst="ellipse">
            <a:avLst/>
          </a:prstGeom>
          <a:solidFill>
            <a:srgbClr val="1F2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588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A9BC7DC-5766-4453-B8A5-4021E3750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12192000" cy="6857999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693B69C-0B05-4F8C-82F9-4EE65BBB1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hu-HU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16" y="637119"/>
            <a:ext cx="3966212" cy="5130488"/>
          </a:xfrm>
        </p:spPr>
        <p:txBody>
          <a:bodyPr rtlCol="0">
            <a:normAutofit/>
          </a:bodyPr>
          <a:lstStyle/>
          <a:p>
            <a:pPr algn="ctr"/>
            <a:r>
              <a:rPr lang="hu-HU" dirty="0"/>
              <a:t>Isten mondja: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r>
              <a:rPr lang="hu-H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„Nem jó az embernek egyedül lenni, </a:t>
            </a:r>
            <a:r>
              <a:rPr lang="hu-H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alkotok </a:t>
            </a:r>
            <a:r>
              <a:rPr lang="hu-H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hozzáillő segítőtársat.”</a:t>
            </a:r>
            <a:r>
              <a:rPr lang="hu-HU" dirty="0"/>
              <a:t> </a:t>
            </a:r>
            <a:br>
              <a:rPr lang="hu-HU" dirty="0"/>
            </a:br>
            <a:r>
              <a:rPr lang="hu-HU" sz="2400" dirty="0"/>
              <a:t>1Móz 2,18</a:t>
            </a:r>
          </a:p>
        </p:txBody>
      </p:sp>
      <p:graphicFrame>
        <p:nvGraphicFramePr>
          <p:cNvPr id="4" name="Tartalom helye 3" descr="Hatszögű csillagdiagram">
            <a:extLst>
              <a:ext uri="{FF2B5EF4-FFF2-40B4-BE49-F238E27FC236}">
                <a16:creationId xmlns:a16="http://schemas.microsoft.com/office/drawing/2014/main" id="{3F8DCF81-C983-4B81-8243-8CA179CFB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567846"/>
              </p:ext>
            </p:extLst>
          </p:nvPr>
        </p:nvGraphicFramePr>
        <p:xfrm>
          <a:off x="5273233" y="228601"/>
          <a:ext cx="6558723" cy="645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219CB81E-E9C3-4BA6-A7B6-9355B68AC95B}"/>
              </a:ext>
            </a:extLst>
          </p:cNvPr>
          <p:cNvSpPr/>
          <p:nvPr/>
        </p:nvSpPr>
        <p:spPr>
          <a:xfrm>
            <a:off x="2312358" y="4465734"/>
            <a:ext cx="3243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Biztató dolog, </a:t>
            </a:r>
          </a:p>
          <a:p>
            <a:pPr algn="ctr"/>
            <a:r>
              <a:rPr lang="hu-HU" sz="2000" dirty="0"/>
              <a:t>hogy Istennek van elképzelése, terve nemcsak a személyes jövőnkről, </a:t>
            </a:r>
          </a:p>
          <a:p>
            <a:pPr algn="ctr"/>
            <a:r>
              <a:rPr lang="hu-HU" sz="2000" dirty="0"/>
              <a:t>hanem a társunkról is. 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C80FA38F-5708-4814-AB77-2B9CBD5F0304}"/>
              </a:ext>
            </a:extLst>
          </p:cNvPr>
          <p:cNvSpPr/>
          <p:nvPr/>
        </p:nvSpPr>
        <p:spPr>
          <a:xfrm>
            <a:off x="1417056" y="2715126"/>
            <a:ext cx="337671" cy="254589"/>
          </a:xfrm>
          <a:prstGeom prst="ellipse">
            <a:avLst/>
          </a:prstGeom>
          <a:solidFill>
            <a:srgbClr val="223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Csomag">
  <a:themeElements>
    <a:clrScheme name="Csomag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somag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soma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758F0-393B-4B1D-982C-AD52A38C8387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520C3BE9-B80F-42DD-B3CF-AC060017D1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53241-7E3B-42A5-BE0A-EDA7F3D10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Fitnesz – Madison elrendezés</Template>
  <TotalTime>0</TotalTime>
  <Words>1110</Words>
  <Application>Microsoft Office PowerPoint</Application>
  <PresentationFormat>Szélesvásznú</PresentationFormat>
  <Paragraphs>190</Paragraphs>
  <Slides>22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4</vt:i4>
      </vt:variant>
      <vt:variant>
        <vt:lpstr>Diacímek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MS Shell Dlg 2</vt:lpstr>
      <vt:lpstr>Tw Cen MT</vt:lpstr>
      <vt:lpstr>Wingdings</vt:lpstr>
      <vt:lpstr>Wingdings 3</vt:lpstr>
      <vt:lpstr>Madison</vt:lpstr>
      <vt:lpstr>Retrospektív</vt:lpstr>
      <vt:lpstr>Csomag</vt:lpstr>
      <vt:lpstr>Cseppecske</vt:lpstr>
      <vt:lpstr>V. Keresem az oldalbordám</vt:lpstr>
      <vt:lpstr>PowerPoint-bemutató</vt:lpstr>
      <vt:lpstr>PowerPoint-bemutató</vt:lpstr>
      <vt:lpstr>Beszélgessünk a mai ismerkedési trendekről a kérdések alapján!</vt:lpstr>
      <vt:lpstr>PowerPoint-bemutató</vt:lpstr>
      <vt:lpstr>Mit vársz?   </vt:lpstr>
      <vt:lpstr>Mit várnak tőled?   </vt:lpstr>
      <vt:lpstr>Összegzés    </vt:lpstr>
      <vt:lpstr>Isten mondja:   „Nem jó az embernek egyedül lenni, alkotok hozzáillő segítőtársat.”  1Móz 2,18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Szeretethimnusz (részlet)</vt:lpstr>
      <vt:lpstr>Játsszuk el!</vt:lpstr>
      <vt:lpstr>PowerPoint-bemutató</vt:lpstr>
      <vt:lpstr>Imádsággal készülünk! </vt:lpstr>
      <vt:lpstr>Énekeljünk!</vt:lpstr>
      <vt:lpstr>Képek elérhetőségei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2023-06-08T08:15:52Z</dcterms:created>
  <dcterms:modified xsi:type="dcterms:W3CDTF">2023-06-20T08:17:55Z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