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1" r:id="rId4"/>
    <p:sldId id="258" r:id="rId5"/>
    <p:sldId id="260" r:id="rId6"/>
    <p:sldId id="263" r:id="rId7"/>
    <p:sldId id="262" r:id="rId8"/>
    <p:sldId id="267" r:id="rId9"/>
    <p:sldId id="268" r:id="rId10"/>
    <p:sldId id="269" r:id="rId11"/>
    <p:sldId id="270" r:id="rId12"/>
    <p:sldId id="259" r:id="rId13"/>
    <p:sldId id="265" r:id="rId14"/>
    <p:sldId id="266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836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477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497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68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22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38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28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786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655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439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40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B46B1-6133-4024-9D83-BBCBF11EFC0C}" type="datetimeFigureOut">
              <a:rPr lang="hu-HU" smtClean="0"/>
              <a:t>2020. 04. 07.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57D22-78BB-418E-A4B1-5C1D8D1875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842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_SI8bcPQk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8WYs4s7QBX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5"/>
          <p:cNvSpPr txBox="1">
            <a:spLocks noChangeArrowheads="1"/>
          </p:cNvSpPr>
          <p:nvPr/>
        </p:nvSpPr>
        <p:spPr bwMode="auto">
          <a:xfrm>
            <a:off x="0" y="48768"/>
            <a:ext cx="12192000" cy="769937"/>
          </a:xfrm>
          <a:prstGeom prst="rect">
            <a:avLst/>
          </a:prstGeom>
          <a:gradFill>
            <a:gsLst>
              <a:gs pos="33000">
                <a:schemeClr val="accent4">
                  <a:lumMod val="20000"/>
                  <a:lumOff val="80000"/>
                </a:schemeClr>
              </a:gs>
              <a:gs pos="37000">
                <a:srgbClr val="CAEBFB"/>
              </a:gs>
              <a:gs pos="100000">
                <a:schemeClr val="accent1">
                  <a:lumMod val="45000"/>
                  <a:lumOff val="55000"/>
                </a:schemeClr>
              </a:gs>
              <a:gs pos="0">
                <a:schemeClr val="bg1">
                  <a:lumMod val="65000"/>
                </a:schemeClr>
              </a:gs>
              <a:gs pos="11000">
                <a:srgbClr val="BAC9D6"/>
              </a:gs>
              <a:gs pos="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44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Jézus csodát tesz: Lázár feltámasztása</a:t>
            </a:r>
          </a:p>
        </p:txBody>
      </p:sp>
      <p:sp>
        <p:nvSpPr>
          <p:cNvPr id="3" name="Ellipszis 2"/>
          <p:cNvSpPr/>
          <p:nvPr/>
        </p:nvSpPr>
        <p:spPr>
          <a:xfrm>
            <a:off x="339725" y="2130425"/>
            <a:ext cx="2949575" cy="28844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783919" y="957572"/>
            <a:ext cx="7627937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kapcsolat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Hangszóró vagy fülhallgató a 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hanganyaghoz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Ceruza, filctoll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Olló, ragasztó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Fehér cérna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A/4-es méretben vastagabb színes és fehér lapok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Kérem, hogy indítsák el a diavetítést!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linkekre így tudnak rákattintani!)</a:t>
            </a:r>
          </a:p>
        </p:txBody>
      </p:sp>
    </p:spTree>
    <p:extLst>
      <p:ext uri="{BB962C8B-B14F-4D97-AF65-F5344CB8AC3E}">
        <p14:creationId xmlns:p14="http://schemas.microsoft.com/office/powerpoint/2010/main" val="12574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8170" cy="169936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9368"/>
            <a:ext cx="1698170" cy="1690845"/>
          </a:xfrm>
          <a:prstGeom prst="rect">
            <a:avLst/>
          </a:prstGeom>
        </p:spPr>
      </p:pic>
      <p:sp>
        <p:nvSpPr>
          <p:cNvPr id="4" name="Szamárfül 3"/>
          <p:cNvSpPr/>
          <p:nvPr/>
        </p:nvSpPr>
        <p:spPr>
          <a:xfrm>
            <a:off x="2634342" y="447831"/>
            <a:ext cx="4775199" cy="2860934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mindent kivágtunk, kezdjük el összeállítani a szívet. </a:t>
            </a:r>
            <a:r>
              <a:rPr lang="hu-HU" sz="2000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Ragasszuk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rá a kivágott Lázár sírbarlangját (a felhajtott rész két végét is </a:t>
            </a:r>
            <a:r>
              <a:rPr lang="hu-HU" sz="2000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ragasszuk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be, így kapunk zsebet), helyezzük a bejárat elé az elkészült Lázár bábot, és „hengerítsük” a „követ” a bejárat elé. Írjuk a szívbe Jézus mondatát, a kőre pedig ez kerüljön: Lázár jöjj ki!</a:t>
            </a:r>
          </a:p>
        </p:txBody>
      </p:sp>
      <p:sp>
        <p:nvSpPr>
          <p:cNvPr id="5" name="Szamárfül 4"/>
          <p:cNvSpPr/>
          <p:nvPr/>
        </p:nvSpPr>
        <p:spPr>
          <a:xfrm>
            <a:off x="2634342" y="4209143"/>
            <a:ext cx="4775199" cy="1770743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képen az elhengerített kő, a bejáratnál a feltámadt, gyolcsba tekert Lázár látszik.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56" y="408643"/>
            <a:ext cx="3862715" cy="290012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57" y="3638812"/>
            <a:ext cx="3862715" cy="28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márfül 1"/>
          <p:cNvSpPr/>
          <p:nvPr/>
        </p:nvSpPr>
        <p:spPr>
          <a:xfrm>
            <a:off x="3674531" y="200926"/>
            <a:ext cx="5469469" cy="1244467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végeredmény:</a:t>
            </a:r>
            <a:endParaRPr lang="hu-HU" sz="2000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összehajtott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szív a fájdalom Igéjével könnycseppként.</a:t>
            </a:r>
          </a:p>
          <a:p>
            <a:pPr algn="ctr"/>
            <a:endParaRPr lang="hu-HU" sz="2000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amárfül 4"/>
          <p:cNvSpPr/>
          <p:nvPr/>
        </p:nvSpPr>
        <p:spPr>
          <a:xfrm>
            <a:off x="377372" y="4194629"/>
            <a:ext cx="4973558" cy="2306389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 kinyitott szív a feltámadt Lázárral, a feltámadás Igéjével. </a:t>
            </a: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Bíztató üzenetként megtarthatod, vagy el is ajándékozhatod valakinek, aki most épp fájdalmában még csak a könnycseppet látja, de megláthatja a szívet is, Isten szeretetével. 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sz="2000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7" y="342028"/>
            <a:ext cx="2653210" cy="35397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54" y="1772265"/>
            <a:ext cx="6028310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33993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2680815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Aranymondás</a:t>
            </a:r>
            <a:endParaRPr lang="hu-HU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217488" y="3935949"/>
            <a:ext cx="3582987" cy="2035175"/>
          </a:xfrm>
          <a:prstGeom prst="round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rgbClr val="CED2B3"/>
              </a:gs>
              <a:gs pos="100000">
                <a:srgbClr val="FFFF00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bg2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Tanuld meg ezt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Igét!</a:t>
            </a:r>
            <a:endParaRPr lang="hu-H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étágú csillag 4"/>
          <p:cNvSpPr/>
          <p:nvPr/>
        </p:nvSpPr>
        <p:spPr>
          <a:xfrm>
            <a:off x="4033838" y="133993"/>
            <a:ext cx="8158162" cy="6384925"/>
          </a:xfrm>
          <a:prstGeom prst="star7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„Én vagyok a feltámadás és az élet, aki hisz </a:t>
            </a:r>
            <a:r>
              <a:rPr lang="hu-HU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énbennem</a:t>
            </a:r>
            <a:r>
              <a:rPr lang="hu-H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 meghal is, él.” </a:t>
            </a:r>
            <a:endParaRPr lang="hu-H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 evangéliuma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fejezet, 25. </a:t>
            </a:r>
            <a:r>
              <a:rPr lang="hu-H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</a:p>
        </p:txBody>
      </p:sp>
    </p:spTree>
    <p:extLst>
      <p:ext uri="{BB962C8B-B14F-4D97-AF65-F5344CB8AC3E}">
        <p14:creationId xmlns:p14="http://schemas.microsoft.com/office/powerpoint/2010/main" val="16116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6832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501631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7443788" y="5611813"/>
            <a:ext cx="4626292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5444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4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srgbClr val="AE2E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sz="4000" dirty="0">
                <a:solidFill>
                  <a:srgbClr val="AE2E51"/>
                </a:solidFill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Kedves Szülők!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Köszönjük a segítségüket!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>
                <a:solidFill>
                  <a:srgbClr val="AE2E51"/>
                </a:solidFill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970674" y="2329543"/>
            <a:ext cx="55800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3600" dirty="0" smtClean="0">
                <a:solidFill>
                  <a:schemeClr val="accent6"/>
                </a:solidFill>
              </a:rPr>
              <a:t>„Te </a:t>
            </a:r>
            <a:r>
              <a:rPr lang="hu-HU" sz="3600" dirty="0">
                <a:solidFill>
                  <a:schemeClr val="accent6"/>
                </a:solidFill>
              </a:rPr>
              <a:t>vagy szabadító Istenem, mindig benned reménykedem</a:t>
            </a:r>
            <a:r>
              <a:rPr lang="hu-HU" sz="3600" dirty="0" smtClean="0">
                <a:solidFill>
                  <a:schemeClr val="accent6"/>
                </a:solidFill>
              </a:rPr>
              <a:t>.”</a:t>
            </a:r>
            <a:endParaRPr lang="hu-HU" sz="3600" dirty="0">
              <a:solidFill>
                <a:schemeClr val="accent6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800" dirty="0" smtClean="0">
                <a:solidFill>
                  <a:schemeClr val="accent6"/>
                </a:solidFill>
              </a:rPr>
              <a:t>Zsoltárok </a:t>
            </a:r>
            <a:r>
              <a:rPr lang="hu-HU" altLang="hu-HU" sz="2800" dirty="0">
                <a:solidFill>
                  <a:schemeClr val="accent6"/>
                </a:solidFill>
              </a:rPr>
              <a:t>könyve </a:t>
            </a:r>
            <a:r>
              <a:rPr lang="hu-HU" altLang="hu-HU" sz="2800" dirty="0" smtClean="0">
                <a:solidFill>
                  <a:schemeClr val="accent6"/>
                </a:solidFill>
              </a:rPr>
              <a:t>25,5</a:t>
            </a:r>
            <a:r>
              <a:rPr lang="hu-HU" altLang="hu-HU" sz="3600" dirty="0" smtClean="0">
                <a:solidFill>
                  <a:schemeClr val="accent6"/>
                </a:solidFill>
              </a:rPr>
              <a:t> </a:t>
            </a:r>
            <a:endParaRPr lang="hu-HU" altLang="hu-HU"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4" y="4801056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03367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8082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849168"/>
            <a:ext cx="5380037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847725" y="2633663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600" dirty="0" smtClean="0">
                <a:solidFill>
                  <a:srgbClr val="7030A0"/>
                </a:solidFill>
                <a:cs typeface="Arial" panose="020B0604020202020204" pitchFamily="34" charset="0"/>
              </a:rPr>
              <a:t>Áldás, békesség!</a:t>
            </a:r>
            <a:r>
              <a:rPr lang="hu-HU" altLang="hu-HU" sz="36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hu-HU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u-HU" altLang="hu-HU" sz="3200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</p:spTree>
    <p:extLst>
      <p:ext uri="{BB962C8B-B14F-4D97-AF65-F5344CB8AC3E}">
        <p14:creationId xmlns:p14="http://schemas.microsoft.com/office/powerpoint/2010/main" val="13210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030" y="-1"/>
            <a:ext cx="8334970" cy="6858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88900"/>
          </a:effectLst>
        </p:spPr>
      </p:pic>
      <p:sp>
        <p:nvSpPr>
          <p:cNvPr id="4" name="Téglalap 3"/>
          <p:cNvSpPr/>
          <p:nvPr/>
        </p:nvSpPr>
        <p:spPr>
          <a:xfrm>
            <a:off x="174171" y="1988457"/>
            <a:ext cx="3483430" cy="4622801"/>
          </a:xfrm>
          <a:prstGeom prst="rect">
            <a:avLst/>
          </a:prstGeom>
          <a:solidFill>
            <a:schemeClr val="accent6">
              <a:alpha val="7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Lázár feltámasztása történetének átismétlését kezdjük énekléssel, a megtanult ének gyakorlásával. </a:t>
            </a:r>
            <a:endParaRPr lang="hu-HU" sz="2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hu-H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 kattintva meghallgathatjuk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kotta és szöveg segítségével pedig próbáljuk meg elénekelni!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34" y="62412"/>
            <a:ext cx="1639752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kerekített téglalap 1"/>
          <p:cNvSpPr/>
          <p:nvPr/>
        </p:nvSpPr>
        <p:spPr>
          <a:xfrm>
            <a:off x="3091543" y="203200"/>
            <a:ext cx="8461828" cy="1930400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történet felelevenítéséhez nézzük meg újra a filmet! Figyeljük Lázár testvéreinek a reakcióit, érzéseit! 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 filmet itt megnézheted!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0"/>
            <a:ext cx="1548337" cy="165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5451"/>
            <a:ext cx="12107373" cy="40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8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929"/>
          <a:stretch/>
        </p:blipFill>
        <p:spPr>
          <a:xfrm>
            <a:off x="6066971" y="362857"/>
            <a:ext cx="5501309" cy="6153544"/>
          </a:xfrm>
          <a:prstGeom prst="rect">
            <a:avLst/>
          </a:prstGeom>
        </p:spPr>
      </p:pic>
      <p:sp>
        <p:nvSpPr>
          <p:cNvPr id="3" name="Szamárfül 2"/>
          <p:cNvSpPr/>
          <p:nvPr/>
        </p:nvSpPr>
        <p:spPr>
          <a:xfrm>
            <a:off x="622878" y="1770230"/>
            <a:ext cx="4630057" cy="4746171"/>
          </a:xfrm>
          <a:prstGeom prst="foldedCorner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Feladat: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 egy képeslapot Máriának és Mártának!</a:t>
            </a:r>
          </a:p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Megfigyeléseid alapján írj vigasztaló sorokat a Lázártól búcsúzó testvéreknek!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Díszítsd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képeslapot az alábbi, új életet és a feltámadást jelképező rajzok egyikével! </a:t>
            </a:r>
          </a:p>
          <a:p>
            <a:pPr algn="ctr"/>
            <a:endParaRPr lang="hu-HU" dirty="0" smtClean="0"/>
          </a:p>
          <a:p>
            <a:pPr algn="ctr"/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" y="0"/>
            <a:ext cx="1488481" cy="14933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400" y="12920"/>
            <a:ext cx="1489507" cy="14804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311" y="0"/>
            <a:ext cx="1489510" cy="148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9"/>
            <a:ext cx="1750470" cy="17562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858"/>
            <a:ext cx="1752360" cy="174171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0" y="5130834"/>
            <a:ext cx="1698170" cy="169084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0" y="3433699"/>
            <a:ext cx="1698170" cy="1699368"/>
          </a:xfrm>
          <a:prstGeom prst="rect">
            <a:avLst/>
          </a:prstGeom>
        </p:spPr>
      </p:pic>
      <p:sp>
        <p:nvSpPr>
          <p:cNvPr id="6" name="Szamárfül 5"/>
          <p:cNvSpPr/>
          <p:nvPr/>
        </p:nvSpPr>
        <p:spPr>
          <a:xfrm>
            <a:off x="2235200" y="420915"/>
            <a:ext cx="9506857" cy="2061029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Készítsünk el a </a:t>
            </a:r>
            <a:r>
              <a:rPr lang="hu-HU" sz="20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„Reménységünk szívét”!</a:t>
            </a: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Könnycsepp és szív egy alakzatban. Könnycseppként a fájdalmat, megfordítva szívként, viszont a reménységet, Isten szeretetét szimbolizálja. Ha kinyitjuk, a feltámadás csodáját, Lázár feltámadását láthatjuk, a sírból kilépő bepólyált </a:t>
            </a:r>
            <a:r>
              <a:rPr lang="hu-HU" sz="2000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feltámadottal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Emlékeztessen minket arra, hogy Jézus Krisztus úr a halál fölött, aki nagyon szeret minket!</a:t>
            </a:r>
            <a:endParaRPr lang="hu-HU" sz="20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1" y="2745376"/>
            <a:ext cx="5131794" cy="38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amárfül 2"/>
          <p:cNvSpPr/>
          <p:nvPr/>
        </p:nvSpPr>
        <p:spPr>
          <a:xfrm>
            <a:off x="2032001" y="270406"/>
            <a:ext cx="4847771" cy="2986164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Készítsük elő a következőket: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 vastagabb színes A/4-es papírlap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db A/4-es fehér papírlap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lló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agasztó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eruza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ilctoll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db papír zsebkendő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ehér cérna</a:t>
            </a:r>
          </a:p>
          <a:p>
            <a:pPr algn="ctr"/>
            <a:r>
              <a:rPr lang="hu-HU" sz="20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9"/>
            <a:ext cx="1750470" cy="1756228"/>
          </a:xfrm>
          <a:prstGeom prst="rect">
            <a:avLst/>
          </a:prstGeom>
        </p:spPr>
      </p:pic>
      <p:sp>
        <p:nvSpPr>
          <p:cNvPr id="7" name="Szamárfül 6"/>
          <p:cNvSpPr/>
          <p:nvPr/>
        </p:nvSpPr>
        <p:spPr>
          <a:xfrm>
            <a:off x="2017488" y="3522459"/>
            <a:ext cx="4847771" cy="2986164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Hajtsuk félbe az egyik fehér A/4-es papírlapot!</a:t>
            </a: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Majd rajzoljunk rá egy fél szív alakot, ami ugyanakkor egy könnycsepp forma is. Ez lesz a sablon. </a:t>
            </a: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Ügyeljünk arra, hogy a félszív belső része a hajtásnál legyen. Arra is figyeljünk, hogy a forma teljesen betöltse a félbehajtott lapot!</a:t>
            </a:r>
          </a:p>
          <a:p>
            <a:pPr algn="ctr"/>
            <a:r>
              <a:rPr lang="hu-HU" sz="20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03" y="231218"/>
            <a:ext cx="4032069" cy="298897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04" y="3561647"/>
            <a:ext cx="3927566" cy="2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0" y="1763487"/>
            <a:ext cx="1698170" cy="1699368"/>
          </a:xfrm>
          <a:prstGeom prst="rect">
            <a:avLst/>
          </a:prstGeom>
        </p:spPr>
      </p:pic>
      <p:sp>
        <p:nvSpPr>
          <p:cNvPr id="3" name="Szamárfül 2"/>
          <p:cNvSpPr/>
          <p:nvPr/>
        </p:nvSpPr>
        <p:spPr>
          <a:xfrm>
            <a:off x="2293256" y="465402"/>
            <a:ext cx="4847771" cy="2596167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sablon segítségével rajzoljuk rá a könnycsepp formát a vastagabb, félbehajtott színes A/4-es lapra. </a:t>
            </a:r>
          </a:p>
          <a:p>
            <a:pPr algn="ctr"/>
            <a:r>
              <a:rPr lang="hu-HU" sz="24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is ügyeljünk arra, hogy a félszív belső része a hajtásnál legyen.</a:t>
            </a:r>
          </a:p>
        </p:txBody>
      </p:sp>
      <p:sp>
        <p:nvSpPr>
          <p:cNvPr id="4" name="Szamárfül 3"/>
          <p:cNvSpPr/>
          <p:nvPr/>
        </p:nvSpPr>
        <p:spPr>
          <a:xfrm>
            <a:off x="2293255" y="4252685"/>
            <a:ext cx="4847772" cy="1696286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Ezt követően vágjuk ki a szív formát!</a:t>
            </a:r>
          </a:p>
          <a:p>
            <a:pPr algn="ctr"/>
            <a:endParaRPr lang="hu-HU" sz="20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9"/>
            <a:ext cx="1750470" cy="175622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822" y="268716"/>
            <a:ext cx="2203269" cy="294169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61" y="3737311"/>
            <a:ext cx="3634189" cy="27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márfül 1"/>
          <p:cNvSpPr/>
          <p:nvPr/>
        </p:nvSpPr>
        <p:spPr>
          <a:xfrm>
            <a:off x="2481942" y="420913"/>
            <a:ext cx="4775200" cy="2902859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Rajzoljuk meg Lázár sírbarlangját! Vágjuk ki. Figyeljünk arra, hogy alul hosszabbra hagyjuk meg, hogy vissza tudjunk hajtani egy zseb szerű fület. Ez fogja tartani a követ és Lázár bábját. Majd a vastagabb színes papírlapból (lehet más színű is, mint a szív) vágjuk ki az elhengerítésre váró kör alakú követ!</a:t>
            </a:r>
          </a:p>
          <a:p>
            <a:pPr algn="ctr"/>
            <a:endParaRPr lang="hu-HU" sz="20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amárfül 3"/>
          <p:cNvSpPr/>
          <p:nvPr/>
        </p:nvSpPr>
        <p:spPr>
          <a:xfrm>
            <a:off x="2481942" y="3634209"/>
            <a:ext cx="4775199" cy="2860934"/>
          </a:xfrm>
          <a:prstGeom prst="foldedCorner">
            <a:avLst/>
          </a:prstGeom>
          <a:solidFill>
            <a:schemeClr val="bg1">
              <a:lumMod val="8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Készítsük el Lázárt! Kb. egy akkora bábut vágjunk ki a vastagabb színes papírlapból, hogy a sír elé hengerített kő eltakarja majd. Vágjuk csíkokat a papírzsebkendőből. Ezzel tekerjük körbe a bábut, majd cérnával rögzítsük.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9"/>
            <a:ext cx="1750470" cy="17562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0" y="1763487"/>
            <a:ext cx="1698170" cy="16993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30" y="420913"/>
            <a:ext cx="3882600" cy="291042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30" y="3657454"/>
            <a:ext cx="3785573" cy="283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9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668</Words>
  <Application>Microsoft Office PowerPoint</Application>
  <PresentationFormat>Szélesvásznú</PresentationFormat>
  <Paragraphs>94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Times New Roman</vt:lpstr>
      <vt:lpstr>Wingdings</vt:lpstr>
      <vt:lpstr>Wingdings 3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26</cp:revision>
  <dcterms:created xsi:type="dcterms:W3CDTF">2020-04-06T22:11:01Z</dcterms:created>
  <dcterms:modified xsi:type="dcterms:W3CDTF">2020-04-07T13:14:29Z</dcterms:modified>
</cp:coreProperties>
</file>