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1" r:id="rId4"/>
    <p:sldId id="283" r:id="rId5"/>
    <p:sldId id="284" r:id="rId6"/>
    <p:sldId id="282" r:id="rId7"/>
    <p:sldId id="287" r:id="rId8"/>
    <p:sldId id="286" r:id="rId9"/>
    <p:sldId id="290" r:id="rId10"/>
    <p:sldId id="288" r:id="rId11"/>
    <p:sldId id="291" r:id="rId12"/>
    <p:sldId id="285" r:id="rId13"/>
    <p:sldId id="289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7D6"/>
    <a:srgbClr val="FDF7D5"/>
    <a:srgbClr val="E0BD7D"/>
    <a:srgbClr val="DFBE7A"/>
    <a:srgbClr val="D1D5EF"/>
    <a:srgbClr val="E0DBF7"/>
    <a:srgbClr val="C1EFFF"/>
    <a:srgbClr val="DCB979"/>
    <a:srgbClr val="F3E2C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00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93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88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65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4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3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8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9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977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2020. 06. 25.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4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7lXk1Dhr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hyperlink" Target="http://rpi-feladatbank.reformatus.hu/juoOIbg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pi-feladatbank.reformatus.hu/m2whCeCn" TargetMode="Externa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711921" y="1472033"/>
            <a:ext cx="2142309" cy="2012705"/>
          </a:xfrm>
          <a:prstGeom prst="ellipse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540034" y="1472033"/>
            <a:ext cx="8307251" cy="48936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F1DCA5"/>
              </a:gs>
              <a:gs pos="40000">
                <a:srgbClr val="FFFF99"/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füzet, vagy papír lap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23505"/>
            <a:ext cx="12192000" cy="769937"/>
          </a:xfrm>
          <a:prstGeom prst="rect">
            <a:avLst/>
          </a:prstGeom>
          <a:gradFill>
            <a:gsLst>
              <a:gs pos="0">
                <a:srgbClr val="FFFF99"/>
              </a:gs>
              <a:gs pos="29000">
                <a:srgbClr val="F1DCA5"/>
              </a:gs>
              <a:gs pos="83000">
                <a:srgbClr val="FBE1A8"/>
              </a:gs>
              <a:gs pos="96000">
                <a:schemeClr val="bg2">
                  <a:lumMod val="75000"/>
                </a:schemeClr>
              </a:gs>
            </a:gsLst>
            <a:lin ang="5400000" scaled="1"/>
          </a:gra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Isten</a:t>
            </a:r>
            <a:r>
              <a:rPr kumimoji="0" lang="hu-HU" altLang="hu-HU" sz="44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vezetőket ad: Gedeon története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13505" y="3753108"/>
            <a:ext cx="2939143" cy="26125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rgbClr val="FFFF99"/>
              </a:gs>
              <a:gs pos="71000">
                <a:srgbClr val="F2DCA5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" b="97746" l="2899" r="94493">
                        <a14:foregroundMark x1="80870" y1="85185" x2="80870" y2="85185"/>
                        <a14:foregroundMark x1="85797" y1="86473" x2="85797" y2="86473"/>
                        <a14:foregroundMark x1="80290" y1="82931" x2="80290" y2="82931"/>
                      </a14:backgroundRemoval>
                    </a14:imgEffect>
                  </a14:imgLayer>
                </a14:imgProps>
              </a:ext>
            </a:extLst>
          </a:blip>
          <a:srcRect l="8264" t="786" r="2959" b="5505"/>
          <a:stretch/>
        </p:blipFill>
        <p:spPr>
          <a:xfrm>
            <a:off x="10929257" y="0"/>
            <a:ext cx="740230" cy="140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562222" cy="153851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97313" y="306928"/>
            <a:ext cx="767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rgbClr val="0070C0"/>
                </a:solidFill>
              </a:rPr>
              <a:t>Gedeon egy Istentől rendelt vezető volt. Hiszen Ő hívta el erre a szolgálatra és mindvégig vele volt. </a:t>
            </a:r>
            <a:endParaRPr lang="hu-HU" sz="2200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95986" y="4582179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rgbClr val="FF0000"/>
                </a:solidFill>
              </a:rPr>
              <a:t>Nincs olyan vezető, akinek ne lennének negatív tulajdonságai, vagy aki nem hibázna.</a:t>
            </a:r>
            <a:endParaRPr lang="hu-HU" sz="2200" dirty="0">
              <a:solidFill>
                <a:srgbClr val="FF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08965" y="4582179"/>
            <a:ext cx="3831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200" dirty="0" smtClean="0">
                <a:solidFill>
                  <a:schemeClr val="accent6">
                    <a:lumMod val="75000"/>
                  </a:schemeClr>
                </a:solidFill>
              </a:rPr>
              <a:t>Az a jó vezető, aki Istenre hagyatkozik, mint </a:t>
            </a:r>
            <a:r>
              <a:rPr lang="hu-HU" sz="2200" dirty="0" smtClean="0">
                <a:solidFill>
                  <a:schemeClr val="accent6">
                    <a:lumMod val="75000"/>
                  </a:schemeClr>
                </a:solidFill>
              </a:rPr>
              <a:t>Gedeon.</a:t>
            </a:r>
            <a:endParaRPr lang="hu-HU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743200" y="1219493"/>
            <a:ext cx="91004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Így van ez azóta is. </a:t>
            </a:r>
          </a:p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Isten vezetőket ad, akik megtanítanak a jóra, és akik segítenek helyrehozni, ha valamit elrontottunk. </a:t>
            </a:r>
          </a:p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Ilyen vezetők a szüleink, nagyszüleink, tanítóink, tanáraink, lelkészeink.</a:t>
            </a:r>
            <a:endParaRPr lang="hu-H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9054" y1="16201" x2="29054" y2="16201"/>
                        <a14:foregroundMark x1="52027" y1="36313" x2="52027" y2="36313"/>
                        <a14:foregroundMark x1="72297" y1="19553" x2="72297" y2="19553"/>
                        <a14:foregroundMark x1="64865" y1="79330" x2="64865" y2="79330"/>
                        <a14:foregroundMark x1="30405" y1="50838" x2="30405" y2="50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6154" y="4486139"/>
            <a:ext cx="1409700" cy="1704975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721039" y="2999010"/>
            <a:ext cx="73220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7030A0"/>
                </a:solidFill>
              </a:rPr>
              <a:t>Te voltál már vezető?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7030A0"/>
                </a:solidFill>
              </a:rPr>
              <a:t>Mire figyeltél?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7030A0"/>
                </a:solidFill>
              </a:rPr>
              <a:t>Mit tettél?</a:t>
            </a:r>
            <a:endParaRPr lang="hu-HU" sz="2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8" grpId="1"/>
      <p:bldP spid="9" grpId="0"/>
      <p:bldP spid="9" grpId="1"/>
      <p:bldP spid="11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9974"/>
            <a:ext cx="1562223" cy="1567362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562222" cy="1538514"/>
          </a:xfrm>
          <a:prstGeom prst="rect">
            <a:avLst/>
          </a:prstGeom>
        </p:spPr>
      </p:pic>
      <p:sp>
        <p:nvSpPr>
          <p:cNvPr id="12" name="Lekerekített téglalap 11"/>
          <p:cNvSpPr/>
          <p:nvPr/>
        </p:nvSpPr>
        <p:spPr>
          <a:xfrm>
            <a:off x="1927569" y="854365"/>
            <a:ext cx="9855200" cy="58057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Kik a te vezetőid? Kikre nézel fel?</a:t>
            </a:r>
            <a:endParaRPr lang="hu-HU" sz="28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29980" y="3482442"/>
            <a:ext cx="48332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>
                    <a:lumMod val="50000"/>
                  </a:schemeClr>
                </a:solidFill>
              </a:rPr>
              <a:t>Válassz</a:t>
            </a: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 kettőt! Rajzold le őket a füzetedbe, írd alá a nevüket!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Milyen tulajdonságaik vannak? Írj jó tulajdonságokat róluk!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>
                    <a:lumMod val="50000"/>
                  </a:schemeClr>
                </a:solidFill>
              </a:rPr>
              <a:t>És mondj értük egy hálaadó imádságot!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054" y1="16201" x2="29054" y2="16201"/>
                        <a14:foregroundMark x1="52027" y1="36313" x2="52027" y2="36313"/>
                        <a14:foregroundMark x1="72297" y1="19553" x2="72297" y2="19553"/>
                        <a14:foregroundMark x1="64865" y1="79330" x2="64865" y2="79330"/>
                        <a14:foregroundMark x1="30405" y1="50838" x2="30405" y2="508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6154" y="4486139"/>
            <a:ext cx="1409700" cy="17049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6" b="97409" l="2581" r="954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34779" y="2149354"/>
            <a:ext cx="2551142" cy="31765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6" b="97409" l="2581" r="954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16403" y="2149354"/>
            <a:ext cx="2518957" cy="31126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74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832860" cy="18288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815772" y="391180"/>
            <a:ext cx="650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4">
                    <a:lumMod val="50000"/>
                  </a:schemeClr>
                </a:solidFill>
              </a:rPr>
              <a:t>Tanuld meg az aranymondást!</a:t>
            </a:r>
            <a:endParaRPr lang="hu-H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5" b="97746" l="2899" r="94493">
                        <a14:foregroundMark x1="80870" y1="85185" x2="80870" y2="85185"/>
                        <a14:foregroundMark x1="85797" y1="86473" x2="85797" y2="86473"/>
                        <a14:foregroundMark x1="80290" y1="82931" x2="80290" y2="82931"/>
                      </a14:backgroundRemoval>
                    </a14:imgEffect>
                  </a14:imgLayer>
                </a14:imgProps>
              </a:ext>
            </a:extLst>
          </a:blip>
          <a:srcRect l="8264" t="786" r="2959" b="5505"/>
          <a:stretch/>
        </p:blipFill>
        <p:spPr>
          <a:xfrm>
            <a:off x="9611653" y="2884424"/>
            <a:ext cx="1865469" cy="35443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750458" y="1422401"/>
            <a:ext cx="66330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000" dirty="0" smtClean="0">
                <a:solidFill>
                  <a:srgbClr val="0070C0"/>
                </a:solidFill>
              </a:rPr>
              <a:t>„Én nem uralkodom rajtatok. Az Úr uralkodjék rajtatok!” </a:t>
            </a:r>
            <a:r>
              <a:rPr lang="hu-HU" sz="2400" dirty="0" smtClean="0">
                <a:solidFill>
                  <a:srgbClr val="0070C0"/>
                </a:solidFill>
              </a:rPr>
              <a:t>(Bírák könyve 8,23)</a:t>
            </a:r>
            <a:endParaRPr lang="hu-HU" sz="2400" dirty="0">
              <a:solidFill>
                <a:srgbClr val="0070C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53142" y="3381829"/>
            <a:ext cx="80409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Én nem uralkodom – bal kézzel magunkra mutatunk és a mutató ujjunkkal nemet intünk.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ajtatok – bal kézzel a többiek felé mutatunk (ahogyan Gedeon a képen)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Az Úr uralkodjék – jobb kézzel felfelé mutatunk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r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ajtatok – jobb kezünket felfelé, bal kezünket az előttünk állók felé mozdítjuk,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nyomatékosítva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Gedeon mozdulatát.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134" y="0"/>
            <a:ext cx="7456163" cy="666205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59" y="0"/>
            <a:ext cx="1772053" cy="17707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786159" cy="1770743"/>
          </a:xfrm>
          <a:prstGeom prst="rect">
            <a:avLst/>
          </a:prstGeom>
        </p:spPr>
      </p:pic>
      <p:pic>
        <p:nvPicPr>
          <p:cNvPr id="2" name="Hárfahúron háladallam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7981" y="1963959"/>
            <a:ext cx="1276356" cy="1276356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406401" y="3570515"/>
            <a:ext cx="3151812" cy="2641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Ezzel az énekkel adjunk hálát Istennek áldásaiért, a Tőle kapott „vezetőinkért” és szeretetéért!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6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0"/>
            <a:ext cx="8391525" cy="6662057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56240" y="2124804"/>
            <a:ext cx="5647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„Én nem uralkodom rajtatok.</a:t>
            </a:r>
            <a:r>
              <a:rPr kumimoji="0" lang="hu-HU" sz="4000" b="0" i="1" u="none" strike="noStrike" kern="1200" cap="none" spc="0" normalizeH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Az Úr uralkodjék rajtatok</a:t>
            </a:r>
            <a:r>
              <a:rPr kumimoji="0" lang="hu-HU" sz="4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000" i="1" dirty="0" smtClean="0">
                <a:solidFill>
                  <a:srgbClr val="FFC000">
                    <a:lumMod val="50000"/>
                  </a:srgbClr>
                </a:solidFill>
                <a:latin typeface="Arial" panose="020B0604020202020204"/>
              </a:rPr>
              <a:t>Bírák könyve</a:t>
            </a:r>
            <a:r>
              <a:rPr kumimoji="0" lang="hu-H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8,23</a:t>
            </a:r>
            <a:endParaRPr kumimoji="0" lang="hu-HU" sz="2000" b="0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" y="25495"/>
            <a:ext cx="2073275" cy="193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65" y="1335900"/>
            <a:ext cx="4505325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zis 4"/>
          <p:cNvSpPr>
            <a:spLocks noChangeAspect="1"/>
          </p:cNvSpPr>
          <p:nvPr/>
        </p:nvSpPr>
        <p:spPr>
          <a:xfrm>
            <a:off x="7608404" y="1631657"/>
            <a:ext cx="3807792" cy="3807792"/>
          </a:xfrm>
          <a:prstGeom prst="ellipse">
            <a:avLst/>
          </a:prstGeom>
          <a:noFill/>
          <a:ln w="44450"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793831" y="2517775"/>
            <a:ext cx="343693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464299" y="5593142"/>
            <a:ext cx="6096000" cy="708025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4911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1" y="1982851"/>
            <a:ext cx="580887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 vagy az én erőm, rólad zeng énekem. Erős váram az Isten, az én hűséges </a:t>
            </a:r>
            <a:r>
              <a:rPr kumimoji="0" 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Istenem.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(Zsoltárok könyve 59,18)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3" y="4807550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7445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455839" y="2646726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76868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4" b="88664" l="9824" r="91184">
                        <a14:foregroundMark x1="58690" y1="51012" x2="58690" y2="51012"/>
                        <a14:foregroundMark x1="67758" y1="15587" x2="67758" y2="15587"/>
                        <a14:foregroundMark x1="57683" y1="81781" x2="57683" y2="81781"/>
                        <a14:foregroundMark x1="63224" y1="79555" x2="63224" y2="79555"/>
                        <a14:foregroundMark x1="64232" y1="72470" x2="64232" y2="72470"/>
                        <a14:foregroundMark x1="70025" y1="63968" x2="70025" y2="63968"/>
                        <a14:foregroundMark x1="60453" y1="62753" x2="60453" y2="62753"/>
                        <a14:foregroundMark x1="57683" y1="54656" x2="57683" y2="54656"/>
                        <a14:foregroundMark x1="58690" y1="42915" x2="58690" y2="42915"/>
                        <a14:foregroundMark x1="56171" y1="37045" x2="56171" y2="37045"/>
                        <a14:foregroundMark x1="69018" y1="22267" x2="69018" y2="22267"/>
                        <a14:foregroundMark x1="59194" y1="5668" x2="59194" y2="5668"/>
                        <a14:foregroundMark x1="58690" y1="9109" x2="58690" y2="9109"/>
                        <a14:foregroundMark x1="64232" y1="9312" x2="64232" y2="9312"/>
                        <a14:foregroundMark x1="68262" y1="4453" x2="68262" y2="4453"/>
                        <a14:foregroundMark x1="68262" y1="9717" x2="68262" y2="9717"/>
                        <a14:foregroundMark x1="61713" y1="17611" x2="61713" y2="17611"/>
                        <a14:foregroundMark x1="64232" y1="28138" x2="64232" y2="28138"/>
                        <a14:foregroundMark x1="61965" y1="39879" x2="61965" y2="39879"/>
                        <a14:foregroundMark x1="61965" y1="47166" x2="61965" y2="47166"/>
                        <a14:foregroundMark x1="62720" y1="51417" x2="62720" y2="51417"/>
                        <a14:foregroundMark x1="65239" y1="59514" x2="65239" y2="59514"/>
                        <a14:foregroundMark x1="65995" y1="44534" x2="65995" y2="44534"/>
                        <a14:foregroundMark x1="75567" y1="44534" x2="75567" y2="44534"/>
                        <a14:foregroundMark x1="81108" y1="53036" x2="81108" y2="53036"/>
                        <a14:foregroundMark x1="81612" y1="58907" x2="81612" y2="58907"/>
                        <a14:foregroundMark x1="83123" y1="80972" x2="83123" y2="80972"/>
                        <a14:foregroundMark x1="83123" y1="79150" x2="83123" y2="79150"/>
                        <a14:foregroundMark x1="87154" y1="81579" x2="87154" y2="815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967" y="1799770"/>
            <a:ext cx="3338489" cy="37162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538514" cy="152106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437" y="1001485"/>
            <a:ext cx="8010591" cy="47042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5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" b="97746" l="2899" r="94493">
                        <a14:foregroundMark x1="80870" y1="85185" x2="80870" y2="85185"/>
                        <a14:foregroundMark x1="85797" y1="86473" x2="85797" y2="86473"/>
                        <a14:foregroundMark x1="80290" y1="82931" x2="80290" y2="82931"/>
                      </a14:backgroundRemoval>
                    </a14:imgEffect>
                  </a14:imgLayer>
                </a14:imgProps>
              </a:ext>
            </a:extLst>
          </a:blip>
          <a:srcRect l="8264" t="786" r="2959" b="5505"/>
          <a:stretch/>
        </p:blipFill>
        <p:spPr>
          <a:xfrm>
            <a:off x="4261854" y="145143"/>
            <a:ext cx="3401690" cy="64632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514" y="-3932"/>
            <a:ext cx="1509486" cy="149236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95942" y="742252"/>
            <a:ext cx="467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Nehéz idők jártak Izráelre. </a:t>
            </a:r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Egy ellenséges rablónép, a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midjániták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szállták meg az országot. Kifosztották a magtárakat, elhajtották a juhokat, Izráel fiai pedig nincstelen földönfutókká lettek saját hazájukban. </a:t>
            </a:r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Nem véletlenül.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5770" y="4538952"/>
            <a:ext cx="451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 nép elfordult Istenétől, elfeledkeztek Józsué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szavairól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, idegen isteneket tiszteltek. De Ő nem feledkezett meg róluk.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663544" y="512525"/>
            <a:ext cx="286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Egy Gedeon nevű fiatalembert szólított meg, legyen vezére a nyomorúságba jutott népnek.  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801428" y="2994298"/>
            <a:ext cx="3826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Isten bátorítására szembeszállt az ellenséggel. 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779657" y="4354286"/>
            <a:ext cx="3869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Először bálványukat,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Baalt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döntötte le. Majd oltárt épített Istennek. Ezután sereget kezdett gyűjteni, hogy legyőzze a betolakodókat.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" b="97746" l="2899" r="94493">
                        <a14:foregroundMark x1="80870" y1="85185" x2="80870" y2="85185"/>
                        <a14:foregroundMark x1="85797" y1="86473" x2="85797" y2="86473"/>
                        <a14:foregroundMark x1="80290" y1="82931" x2="80290" y2="82931"/>
                      </a14:backgroundRemoval>
                    </a14:imgEffect>
                  </a14:imgLayer>
                </a14:imgProps>
              </a:ext>
            </a:extLst>
          </a:blip>
          <a:srcRect l="8264" t="786" r="2959" b="5505"/>
          <a:stretch/>
        </p:blipFill>
        <p:spPr>
          <a:xfrm>
            <a:off x="4804229" y="2090058"/>
            <a:ext cx="2293258" cy="43571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Szövegdoboz 2"/>
          <p:cNvSpPr txBox="1"/>
          <p:nvPr/>
        </p:nvSpPr>
        <p:spPr>
          <a:xfrm>
            <a:off x="377373" y="3062514"/>
            <a:ext cx="3672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Több ezer </a:t>
            </a:r>
            <a:r>
              <a:rPr lang="hu-HU" sz="2000" dirty="0" err="1" smtClean="0">
                <a:solidFill>
                  <a:schemeClr val="accent4">
                    <a:lumMod val="50000"/>
                  </a:schemeClr>
                </a:solidFill>
              </a:rPr>
              <a:t>izráelita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 gyűlt össze a hívó szóra. Isten azonban így szólt Gedeonhoz: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llipszis buborék 3"/>
          <p:cNvSpPr/>
          <p:nvPr/>
        </p:nvSpPr>
        <p:spPr>
          <a:xfrm>
            <a:off x="609600" y="551543"/>
            <a:ext cx="4194629" cy="1857829"/>
          </a:xfrm>
          <a:prstGeom prst="wedgeEllipseCallout">
            <a:avLst>
              <a:gd name="adj1" fmla="val -35119"/>
              <a:gd name="adj2" fmla="val -7656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Állj! Túl sok ez a nép! Azt akarom, hogy Izráel bennem bízzon, ne a saját erejében! Küldj haza belőlük!</a:t>
            </a:r>
            <a:endParaRPr lang="hu-HU" sz="2000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20915" y="4412104"/>
            <a:ext cx="3483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Gedeon engedelmeskedett a furcsa parancsnak: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Ellipszis buborék 5"/>
          <p:cNvSpPr/>
          <p:nvPr/>
        </p:nvSpPr>
        <p:spPr>
          <a:xfrm>
            <a:off x="7097487" y="2409372"/>
            <a:ext cx="4063999" cy="1668805"/>
          </a:xfrm>
          <a:prstGeom prst="wedgeEllipseCallout">
            <a:avLst>
              <a:gd name="adj1" fmla="val -75653"/>
              <a:gd name="adj2" fmla="val -2421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/>
              <a:t>Aki fél, inkább most menjen haza a csata előtt! 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– mondta Gedeon az embereknek.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098973" y="4177455"/>
            <a:ext cx="386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El is széledt a tábor nagy része.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Ellipszis buborék 7"/>
          <p:cNvSpPr/>
          <p:nvPr/>
        </p:nvSpPr>
        <p:spPr>
          <a:xfrm>
            <a:off x="5442857" y="377372"/>
            <a:ext cx="6342743" cy="1930399"/>
          </a:xfrm>
          <a:prstGeom prst="wedgeEllipseCallout">
            <a:avLst>
              <a:gd name="adj1" fmla="val -107898"/>
              <a:gd name="adj2" fmla="val -6631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0070C0"/>
                </a:solidFill>
              </a:rPr>
              <a:t>Még mindig sokan vannak </a:t>
            </a:r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– mondta az Úr Gedeonnak.</a:t>
            </a:r>
            <a:r>
              <a:rPr lang="hu-HU" sz="2000" dirty="0" smtClean="0">
                <a:solidFill>
                  <a:srgbClr val="0070C0"/>
                </a:solidFill>
              </a:rPr>
              <a:t> Küldd le őket a vízhez inni, és csak azokat </a:t>
            </a:r>
            <a:r>
              <a:rPr lang="hu-HU" sz="2000" dirty="0" err="1" smtClean="0">
                <a:solidFill>
                  <a:srgbClr val="0070C0"/>
                </a:solidFill>
              </a:rPr>
              <a:t>válaszd</a:t>
            </a:r>
            <a:r>
              <a:rPr lang="hu-HU" sz="2000" dirty="0" smtClean="0">
                <a:solidFill>
                  <a:srgbClr val="0070C0"/>
                </a:solidFill>
              </a:rPr>
              <a:t> ki magadnak, akik a tenyerükből isznak, a többit hagyd itt a táborban!</a:t>
            </a:r>
            <a:endParaRPr lang="hu-HU" sz="2000" dirty="0">
              <a:solidFill>
                <a:srgbClr val="0070C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7707086" y="4517094"/>
            <a:ext cx="4078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Gedeon így tett. Mindössze háromszázan maradtak az ellenség sokezres seregével szemben. </a:t>
            </a:r>
          </a:p>
          <a:p>
            <a:pPr algn="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Gedeon és emberei mégsem féltek. Tudták: Istennek terve van a győzelemre.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azetta 2"/>
          <p:cNvSpPr/>
          <p:nvPr/>
        </p:nvSpPr>
        <p:spPr>
          <a:xfrm>
            <a:off x="4075611" y="444137"/>
            <a:ext cx="7837715" cy="6035040"/>
          </a:xfrm>
          <a:prstGeom prst="bevel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81" y="1192387"/>
            <a:ext cx="6328973" cy="453854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829981" y="1192387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hlinkClick r:id="rId3"/>
              </a:rPr>
              <a:t>Gedeon harcol Istenért</a:t>
            </a:r>
            <a:endParaRPr lang="hu-HU" dirty="0"/>
          </a:p>
        </p:txBody>
      </p:sp>
      <p:sp>
        <p:nvSpPr>
          <p:cNvPr id="5" name="Balra nyíl 4"/>
          <p:cNvSpPr/>
          <p:nvPr/>
        </p:nvSpPr>
        <p:spPr>
          <a:xfrm>
            <a:off x="7424389" y="1192387"/>
            <a:ext cx="798286" cy="369332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3564"/>
          <a:stretch>
            <a:fillRect/>
          </a:stretch>
        </p:blipFill>
        <p:spPr bwMode="auto">
          <a:xfrm>
            <a:off x="0" y="0"/>
            <a:ext cx="1886857" cy="201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75772" y="2728686"/>
            <a:ext cx="3294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Hogy mi történt ezután, hogyan alakult a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midjániták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elleni ütközet, nézd meg ebben a feldolgozásban! </a:t>
            </a:r>
          </a:p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Ha a címre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kattintasz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, azonnal kezdődik a film.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0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77" l="3000" r="99250">
                        <a14:foregroundMark x1="29250" y1="15385" x2="29250" y2="15385"/>
                        <a14:foregroundMark x1="24000" y1="14154" x2="24000" y2="14154"/>
                        <a14:foregroundMark x1="21750" y1="12000" x2="21750" y2="12000"/>
                        <a14:foregroundMark x1="20750" y1="33846" x2="20750" y2="33846"/>
                        <a14:foregroundMark x1="58750" y1="49231" x2="58750" y2="49231"/>
                        <a14:foregroundMark x1="23250" y1="65231" x2="23250" y2="65231"/>
                        <a14:foregroundMark x1="7000" y1="57538" x2="7000" y2="57538"/>
                        <a14:foregroundMark x1="9500" y1="57538" x2="9500" y2="57538"/>
                        <a14:foregroundMark x1="11000" y1="70769" x2="11000" y2="70769"/>
                        <a14:foregroundMark x1="15250" y1="77231" x2="15250" y2="77231"/>
                        <a14:foregroundMark x1="36000" y1="79385" x2="36000" y2="79385"/>
                        <a14:foregroundMark x1="40250" y1="75385" x2="40250" y2="75385"/>
                        <a14:foregroundMark x1="46500" y1="77231" x2="46500" y2="77231"/>
                        <a14:foregroundMark x1="67250" y1="67385" x2="67250" y2="67385"/>
                        <a14:foregroundMark x1="59250" y1="70462" x2="59250" y2="70462"/>
                        <a14:foregroundMark x1="62250" y1="64923" x2="62250" y2="64923"/>
                        <a14:foregroundMark x1="65500" y1="62154" x2="65500" y2="62154"/>
                        <a14:foregroundMark x1="57500" y1="73538" x2="57500" y2="73538"/>
                        <a14:foregroundMark x1="55500" y1="77231" x2="55500" y2="77231"/>
                        <a14:foregroundMark x1="59750" y1="76000" x2="59750" y2="76000"/>
                        <a14:foregroundMark x1="56750" y1="81231" x2="56750" y2="81231"/>
                        <a14:foregroundMark x1="53500" y1="81231" x2="53500" y2="81231"/>
                        <a14:foregroundMark x1="51000" y1="84308" x2="51000" y2="843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491" y="2482851"/>
            <a:ext cx="5384800" cy="43751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6" b="89831" l="0" r="97545">
                        <a14:foregroundMark x1="75223" y1="16271" x2="75223" y2="16271"/>
                        <a14:foregroundMark x1="84375" y1="64407" x2="84375" y2="64407"/>
                        <a14:foregroundMark x1="80580" y1="67797" x2="80580" y2="67797"/>
                        <a14:foregroundMark x1="91071" y1="64746" x2="91071" y2="64746"/>
                        <a14:foregroundMark x1="84375" y1="69492" x2="84375" y2="69492"/>
                        <a14:foregroundMark x1="87054" y1="70169" x2="87054" y2="70169"/>
                        <a14:foregroundMark x1="70982" y1="73559" x2="70982" y2="73559"/>
                        <a14:foregroundMark x1="93973" y1="64746" x2="93973" y2="64746"/>
                        <a14:foregroundMark x1="90179" y1="67797" x2="90179" y2="67797"/>
                        <a14:foregroundMark x1="44643" y1="71525" x2="44643" y2="71525"/>
                        <a14:foregroundMark x1="42188" y1="46102" x2="42188" y2="46102"/>
                        <a14:foregroundMark x1="31027" y1="56949" x2="31027" y2="56949"/>
                        <a14:foregroundMark x1="35045" y1="65424" x2="35045" y2="65424"/>
                        <a14:foregroundMark x1="41518" y1="58644" x2="41518" y2="58644"/>
                        <a14:foregroundMark x1="47991" y1="62712" x2="47991" y2="62712"/>
                        <a14:foregroundMark x1="40179" y1="74237" x2="40179" y2="74237"/>
                        <a14:foregroundMark x1="35045" y1="71186" x2="35045" y2="71186"/>
                        <a14:foregroundMark x1="27902" y1="70169" x2="27902" y2="70169"/>
                        <a14:foregroundMark x1="22098" y1="71525" x2="22098" y2="71525"/>
                        <a14:foregroundMark x1="13616" y1="64746" x2="13616" y2="64746"/>
                        <a14:foregroundMark x1="15402" y1="58644" x2="15402" y2="58644"/>
                        <a14:foregroundMark x1="16964" y1="62712" x2="16964" y2="62712"/>
                        <a14:foregroundMark x1="5804" y1="60339" x2="5804" y2="60339"/>
                        <a14:foregroundMark x1="3348" y1="58305" x2="3348" y2="58305"/>
                        <a14:foregroundMark x1="27902" y1="76610" x2="27902" y2="76610"/>
                        <a14:foregroundMark x1="37500" y1="76610" x2="37500" y2="76610"/>
                        <a14:foregroundMark x1="30357" y1="78644" x2="30357" y2="78644"/>
                        <a14:foregroundMark x1="24107" y1="78644" x2="24107" y2="78644"/>
                        <a14:foregroundMark x1="52679" y1="84068" x2="52679" y2="84068"/>
                        <a14:foregroundMark x1="67411" y1="86102" x2="67411" y2="86102"/>
                        <a14:foregroundMark x1="58929" y1="87119" x2="58929" y2="871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400" y="2142946"/>
            <a:ext cx="4350896" cy="2864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1" b="98454" l="1220" r="98476">
                        <a14:backgroundMark x1="29878" y1="32990" x2="29878" y2="32990"/>
                        <a14:backgroundMark x1="29878" y1="58247" x2="29878" y2="582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885" y="439931"/>
            <a:ext cx="3890659" cy="23011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772061" cy="174171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502400" y="566057"/>
            <a:ext cx="51525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Mi az amire emlékszel Gedeon történetével és a győztes csatával kapcsolatban? 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313714" y="5007933"/>
            <a:ext cx="552994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Ellenőrizd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</a:rPr>
              <a:t>le 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tudásodat! </a:t>
            </a:r>
          </a:p>
          <a:p>
            <a:pPr algn="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Válaszd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</a:rPr>
              <a:t>ki a helyes válaszokat </a:t>
            </a:r>
            <a:endParaRPr lang="hu-HU" sz="2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hlinkClick r:id="rId9"/>
              </a:rPr>
              <a:t>a következő feladatokban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!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518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2061" cy="17417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" b="92683" l="0" r="99658">
                        <a14:foregroundMark x1="63014" y1="10366" x2="63014" y2="10366"/>
                        <a14:foregroundMark x1="64726" y1="30793" x2="64726" y2="30793"/>
                        <a14:foregroundMark x1="13356" y1="44817" x2="13356" y2="44817"/>
                        <a14:foregroundMark x1="65753" y1="40549" x2="65753" y2="40549"/>
                        <a14:foregroundMark x1="41781" y1="40244" x2="41781" y2="40244"/>
                        <a14:foregroundMark x1="45205" y1="49390" x2="45205" y2="49390"/>
                        <a14:foregroundMark x1="48288" y1="55793" x2="48288" y2="55793"/>
                        <a14:foregroundMark x1="38014" y1="56707" x2="38014" y2="56707"/>
                        <a14:foregroundMark x1="78082" y1="56402" x2="78082" y2="56402"/>
                        <a14:foregroundMark x1="83562" y1="58232" x2="83562" y2="58232"/>
                        <a14:foregroundMark x1="72945" y1="58232" x2="72945" y2="58232"/>
                        <a14:foregroundMark x1="64726" y1="58232" x2="64726" y2="58232"/>
                        <a14:foregroundMark x1="57877" y1="57927" x2="57877" y2="57927"/>
                        <a14:foregroundMark x1="15411" y1="57927" x2="15411" y2="57927"/>
                        <a14:foregroundMark x1="29795" y1="57927" x2="29795" y2="57927"/>
                      </a14:backgroundRemoval>
                    </a14:imgEffect>
                  </a14:imgLayer>
                </a14:imgProps>
              </a:ext>
            </a:extLst>
          </a:blip>
          <a:srcRect b="42219"/>
          <a:stretch/>
        </p:blipFill>
        <p:spPr>
          <a:xfrm>
            <a:off x="7250414" y="2065364"/>
            <a:ext cx="4583793" cy="29751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2064063" y="396812"/>
            <a:ext cx="65024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>
                <a:solidFill>
                  <a:schemeClr val="bg1"/>
                </a:solidFill>
              </a:rPr>
              <a:t>Gedeon egy </a:t>
            </a:r>
            <a:r>
              <a:rPr lang="hu-HU" sz="2200" dirty="0" err="1" smtClean="0">
                <a:solidFill>
                  <a:schemeClr val="bg1"/>
                </a:solidFill>
              </a:rPr>
              <a:t>bíra</a:t>
            </a:r>
            <a:r>
              <a:rPr lang="hu-HU" sz="2200" dirty="0" smtClean="0">
                <a:solidFill>
                  <a:schemeClr val="bg1"/>
                </a:solidFill>
              </a:rPr>
              <a:t> volt. Olyan tisztségviselő, aki kettős feladatot látott el. </a:t>
            </a:r>
          </a:p>
          <a:p>
            <a:r>
              <a:rPr lang="hu-HU" sz="2200" dirty="0" smtClean="0">
                <a:solidFill>
                  <a:schemeClr val="bg1"/>
                </a:solidFill>
              </a:rPr>
              <a:t>Békeidőben, a honfoglalás után egy közösség vezetése és a peres ügyekben való eljárás volt a feladata. Háborúban pedig hadvezér volt. </a:t>
            </a:r>
            <a:endParaRPr lang="hu-HU" sz="22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90749" y="4811996"/>
            <a:ext cx="1012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Nézz utána a peres ügy kifejezésnek! 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52053" y="2952766"/>
            <a:ext cx="68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Isten népe királlyá is akarta őt tenni. Gedeon azonban nem engedte, hiszen Istent tartotta egyedüli Úrnak!</a:t>
            </a:r>
            <a:endParaRPr lang="hu-HU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BD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72061" cy="174171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" b="92683" l="0" r="99658">
                        <a14:foregroundMark x1="63014" y1="10366" x2="63014" y2="10366"/>
                        <a14:foregroundMark x1="64726" y1="30793" x2="64726" y2="30793"/>
                        <a14:foregroundMark x1="13356" y1="44817" x2="13356" y2="44817"/>
                        <a14:foregroundMark x1="65753" y1="40549" x2="65753" y2="40549"/>
                        <a14:foregroundMark x1="41781" y1="40244" x2="41781" y2="40244"/>
                        <a14:foregroundMark x1="45205" y1="49390" x2="45205" y2="49390"/>
                        <a14:foregroundMark x1="48288" y1="55793" x2="48288" y2="55793"/>
                        <a14:foregroundMark x1="38014" y1="56707" x2="38014" y2="56707"/>
                        <a14:foregroundMark x1="78082" y1="56402" x2="78082" y2="56402"/>
                        <a14:foregroundMark x1="83562" y1="58232" x2="83562" y2="58232"/>
                        <a14:foregroundMark x1="72945" y1="58232" x2="72945" y2="58232"/>
                        <a14:foregroundMark x1="64726" y1="58232" x2="64726" y2="58232"/>
                        <a14:foregroundMark x1="57877" y1="57927" x2="57877" y2="57927"/>
                        <a14:foregroundMark x1="15411" y1="57927" x2="15411" y2="57927"/>
                        <a14:foregroundMark x1="29795" y1="57927" x2="29795" y2="57927"/>
                      </a14:backgroundRemoval>
                    </a14:imgEffect>
                  </a14:imgLayer>
                </a14:imgProps>
              </a:ext>
            </a:extLst>
          </a:blip>
          <a:srcRect b="42219"/>
          <a:stretch/>
        </p:blipFill>
        <p:spPr>
          <a:xfrm>
            <a:off x="7400042" y="3516241"/>
            <a:ext cx="4583793" cy="29751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1998222" y="469318"/>
            <a:ext cx="791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 a bírók szolgáltatnak peres ügyekben igazságot.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14153" y="2068795"/>
            <a:ext cx="7580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Szerinted milyen feladatai vannak egy bírónak ma?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 fejez ki a viselete, a talár, vagy a bírói kalapács?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Miben hasonlítanak, vagy különböznek egymástól a bibliai kor bírái és a mai kor bírói, szerinted?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Milyen a jó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bíra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/bíró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?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Gyűjtsd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 ki a szókeresőben található 6 tulajdonságot!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Majd 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gyűjts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továbbiakat is, ha tudsz! 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832</Words>
  <Application>Microsoft Office PowerPoint</Application>
  <PresentationFormat>Szélesvásznú</PresentationFormat>
  <Paragraphs>88</Paragraphs>
  <Slides>16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Times New Roman</vt:lpstr>
      <vt:lpstr>Wingdings 3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Szászi Andrea</cp:lastModifiedBy>
  <cp:revision>88</cp:revision>
  <dcterms:created xsi:type="dcterms:W3CDTF">2020-06-21T20:29:14Z</dcterms:created>
  <dcterms:modified xsi:type="dcterms:W3CDTF">2020-06-25T09:05:27Z</dcterms:modified>
</cp:coreProperties>
</file>