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7" r:id="rId4"/>
    <p:sldId id="268" r:id="rId5"/>
    <p:sldId id="264" r:id="rId6"/>
    <p:sldId id="260" r:id="rId7"/>
    <p:sldId id="261" r:id="rId8"/>
    <p:sldId id="262" r:id="rId9"/>
    <p:sldId id="263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9C5C"/>
    <a:srgbClr val="D04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32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8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36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2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3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82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8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964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98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3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37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pi-feladatbank.reformatus.hu/4WKbG3rP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hyperlink" Target="http://rpi-feladatbank.reformatus.hu/afJIpnI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feasmama.com/9-creative-crafts-for-the-olympics/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rgbClr val="FFFF99"/>
              </a:gs>
              <a:gs pos="29000">
                <a:srgbClr val="F1DCA5"/>
              </a:gs>
              <a:gs pos="83000">
                <a:srgbClr val="FBE1A8"/>
              </a:gs>
              <a:gs pos="96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1DCA5"/>
              </a:gs>
              <a:gs pos="40000">
                <a:srgbClr val="FFFF99"/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223505"/>
            <a:ext cx="12192000" cy="769937"/>
          </a:xfrm>
          <a:prstGeom prst="rect">
            <a:avLst/>
          </a:prstGeom>
          <a:gradFill>
            <a:gsLst>
              <a:gs pos="0">
                <a:srgbClr val="FFFF99"/>
              </a:gs>
              <a:gs pos="29000">
                <a:srgbClr val="F1DCA5"/>
              </a:gs>
              <a:gs pos="83000">
                <a:srgbClr val="FBE1A8"/>
              </a:gs>
              <a:gs pos="96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vezetőket ad: </a:t>
            </a:r>
            <a:r>
              <a:rPr kumimoji="0" lang="hu-HU" altLang="hu-H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Gedeon </a:t>
            </a:r>
            <a:r>
              <a:rPr kumimoji="0" lang="hu-HU" altLang="hu-HU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története 2.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rgbClr val="FFFF99"/>
              </a:gs>
              <a:gs pos="71000">
                <a:srgbClr val="F2DCA5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" b="97746" l="2899" r="94493">
                        <a14:foregroundMark x1="80870" y1="85185" x2="80870" y2="85185"/>
                        <a14:foregroundMark x1="85797" y1="86473" x2="85797" y2="86473"/>
                        <a14:foregroundMark x1="80290" y1="82931" x2="80290" y2="82931"/>
                      </a14:backgroundRemoval>
                    </a14:imgEffect>
                  </a14:imgLayer>
                </a14:imgProps>
              </a:ext>
            </a:extLst>
          </a:blip>
          <a:srcRect l="8264" t="786" r="2959" b="5505"/>
          <a:stretch/>
        </p:blipFill>
        <p:spPr>
          <a:xfrm>
            <a:off x="10929257" y="0"/>
            <a:ext cx="740230" cy="14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134" y="0"/>
            <a:ext cx="7456163" cy="666205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159" y="0"/>
            <a:ext cx="1772053" cy="17707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86159" cy="1770743"/>
          </a:xfrm>
          <a:prstGeom prst="rect">
            <a:avLst/>
          </a:prstGeom>
        </p:spPr>
      </p:pic>
      <p:pic>
        <p:nvPicPr>
          <p:cNvPr id="2" name="Hárfahúron háladallam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981" y="1963959"/>
            <a:ext cx="1276356" cy="1276356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406401" y="3570515"/>
            <a:ext cx="3151812" cy="2641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 ma is hálát Isten áldásaiért, a Tőle kapott „vezetőinkért” és szeretetéért!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1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056240" y="2124804"/>
            <a:ext cx="56477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„Én nem uralkodom rajtatok. Az Úr uralkodjék rajtatok.”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Bírák könyve 8,23</a:t>
            </a:r>
            <a:endParaRPr kumimoji="0" lang="hu-HU" sz="20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" y="25495"/>
            <a:ext cx="2073275" cy="193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65" y="1335900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42297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624037" y="1736630"/>
            <a:ext cx="5808878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lang="hu-HU" dirty="0"/>
              <a:t> </a:t>
            </a:r>
            <a:r>
              <a:rPr lang="hu-HU" sz="4000" dirty="0">
                <a:solidFill>
                  <a:schemeClr val="accent6"/>
                </a:solidFill>
              </a:rPr>
              <a:t>Az Úrra tekintek szüntelen, nem tántorodom meg, mert a jobbomon </a:t>
            </a:r>
            <a:r>
              <a:rPr lang="hu-HU" sz="4000" dirty="0" smtClean="0">
                <a:solidFill>
                  <a:schemeClr val="accent6"/>
                </a:solidFill>
              </a:rPr>
              <a:t>van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(Zsoltárok könyve 16,8)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1390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8862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" b="97746" l="2899" r="94493">
                        <a14:foregroundMark x1="80870" y1="85185" x2="80870" y2="85185"/>
                        <a14:foregroundMark x1="85797" y1="86473" x2="85797" y2="86473"/>
                        <a14:foregroundMark x1="80290" y1="82931" x2="80290" y2="82931"/>
                      </a14:backgroundRemoval>
                    </a14:imgEffect>
                  </a14:imgLayer>
                </a14:imgProps>
              </a:ext>
            </a:extLst>
          </a:blip>
          <a:srcRect l="8264" t="786" r="2959" b="5505"/>
          <a:stretch/>
        </p:blipFill>
        <p:spPr>
          <a:xfrm>
            <a:off x="7680530" y="159657"/>
            <a:ext cx="3401690" cy="6463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547484" cy="1524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524000"/>
            <a:ext cx="1550554" cy="15240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2206171" y="3696063"/>
            <a:ext cx="4818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>
                <a:solidFill>
                  <a:srgbClr val="002060"/>
                </a:solidFill>
              </a:rPr>
              <a:t>Elevenítsd</a:t>
            </a:r>
            <a:r>
              <a:rPr lang="hu-HU" sz="2800" dirty="0" smtClean="0">
                <a:solidFill>
                  <a:srgbClr val="002060"/>
                </a:solidFill>
              </a:rPr>
              <a:t> fel Gedeon és Isten népe győztes csatájának történetét!</a:t>
            </a:r>
          </a:p>
          <a:p>
            <a:pPr algn="ctr"/>
            <a:r>
              <a:rPr lang="it-IT" sz="2800" dirty="0" smtClean="0">
                <a:solidFill>
                  <a:srgbClr val="002060"/>
                </a:solidFill>
                <a:hlinkClick r:id="rId6"/>
              </a:rPr>
              <a:t>Tedd időrendi sorrendbe az eseményeket!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028951" y="1007408"/>
            <a:ext cx="51731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00B050"/>
                </a:solidFill>
              </a:rPr>
              <a:t>Emlékszel, hogy a honfoglaló nép a letelepedés után milyen gyorsan elfeledkezett Istenről? </a:t>
            </a:r>
          </a:p>
          <a:p>
            <a:pPr algn="ctr"/>
            <a:r>
              <a:rPr lang="hu-HU" sz="2800" dirty="0" smtClean="0">
                <a:solidFill>
                  <a:srgbClr val="00B050"/>
                </a:solidFill>
              </a:rPr>
              <a:t>És arra is, hogy ennek mi lett a következménye?</a:t>
            </a:r>
            <a:endParaRPr lang="hu-H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9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7" l="3000" r="99250">
                        <a14:foregroundMark x1="29250" y1="15385" x2="29250" y2="15385"/>
                        <a14:foregroundMark x1="24000" y1="14154" x2="24000" y2="14154"/>
                        <a14:foregroundMark x1="21750" y1="12000" x2="21750" y2="12000"/>
                        <a14:foregroundMark x1="20750" y1="33846" x2="20750" y2="33846"/>
                        <a14:foregroundMark x1="58750" y1="49231" x2="58750" y2="49231"/>
                        <a14:foregroundMark x1="23250" y1="65231" x2="23250" y2="65231"/>
                        <a14:foregroundMark x1="7000" y1="57538" x2="7000" y2="57538"/>
                        <a14:foregroundMark x1="9500" y1="57538" x2="9500" y2="57538"/>
                        <a14:foregroundMark x1="11000" y1="70769" x2="11000" y2="70769"/>
                        <a14:foregroundMark x1="15250" y1="77231" x2="15250" y2="77231"/>
                        <a14:foregroundMark x1="36000" y1="79385" x2="36000" y2="79385"/>
                        <a14:foregroundMark x1="40250" y1="75385" x2="40250" y2="75385"/>
                        <a14:foregroundMark x1="46500" y1="77231" x2="46500" y2="77231"/>
                        <a14:foregroundMark x1="67250" y1="67385" x2="67250" y2="67385"/>
                        <a14:foregroundMark x1="59250" y1="70462" x2="59250" y2="70462"/>
                        <a14:foregroundMark x1="62250" y1="64923" x2="62250" y2="64923"/>
                        <a14:foregroundMark x1="65500" y1="62154" x2="65500" y2="62154"/>
                        <a14:foregroundMark x1="57500" y1="73538" x2="57500" y2="73538"/>
                        <a14:foregroundMark x1="55500" y1="77231" x2="55500" y2="77231"/>
                        <a14:foregroundMark x1="59750" y1="76000" x2="59750" y2="76000"/>
                        <a14:foregroundMark x1="56750" y1="81231" x2="56750" y2="81231"/>
                        <a14:foregroundMark x1="53500" y1="81231" x2="53500" y2="81231"/>
                        <a14:foregroundMark x1="51000" y1="84308" x2="51000" y2="8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0222"/>
            <a:ext cx="4920343" cy="3997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6" b="89831" l="0" r="97545">
                        <a14:foregroundMark x1="75223" y1="16271" x2="75223" y2="16271"/>
                        <a14:foregroundMark x1="84375" y1="64407" x2="84375" y2="64407"/>
                        <a14:foregroundMark x1="80580" y1="67797" x2="80580" y2="67797"/>
                        <a14:foregroundMark x1="91071" y1="64746" x2="91071" y2="64746"/>
                        <a14:foregroundMark x1="84375" y1="69492" x2="84375" y2="69492"/>
                        <a14:foregroundMark x1="87054" y1="70169" x2="87054" y2="70169"/>
                        <a14:foregroundMark x1="70982" y1="73559" x2="70982" y2="73559"/>
                        <a14:foregroundMark x1="93973" y1="64746" x2="93973" y2="64746"/>
                        <a14:foregroundMark x1="90179" y1="67797" x2="90179" y2="67797"/>
                        <a14:foregroundMark x1="44643" y1="71525" x2="44643" y2="71525"/>
                        <a14:foregroundMark x1="42188" y1="46102" x2="42188" y2="46102"/>
                        <a14:foregroundMark x1="31027" y1="56949" x2="31027" y2="56949"/>
                        <a14:foregroundMark x1="35045" y1="65424" x2="35045" y2="65424"/>
                        <a14:foregroundMark x1="41518" y1="58644" x2="41518" y2="58644"/>
                        <a14:foregroundMark x1="47991" y1="62712" x2="47991" y2="62712"/>
                        <a14:foregroundMark x1="40179" y1="74237" x2="40179" y2="74237"/>
                        <a14:foregroundMark x1="35045" y1="71186" x2="35045" y2="71186"/>
                        <a14:foregroundMark x1="27902" y1="70169" x2="27902" y2="70169"/>
                        <a14:foregroundMark x1="22098" y1="71525" x2="22098" y2="71525"/>
                        <a14:foregroundMark x1="13616" y1="64746" x2="13616" y2="64746"/>
                        <a14:foregroundMark x1="15402" y1="58644" x2="15402" y2="58644"/>
                        <a14:foregroundMark x1="16964" y1="62712" x2="16964" y2="62712"/>
                        <a14:foregroundMark x1="5804" y1="60339" x2="5804" y2="60339"/>
                        <a14:foregroundMark x1="3348" y1="58305" x2="3348" y2="58305"/>
                        <a14:foregroundMark x1="27902" y1="76610" x2="27902" y2="76610"/>
                        <a14:foregroundMark x1="37500" y1="76610" x2="37500" y2="76610"/>
                        <a14:foregroundMark x1="30357" y1="78644" x2="30357" y2="78644"/>
                        <a14:foregroundMark x1="24107" y1="78644" x2="24107" y2="78644"/>
                        <a14:foregroundMark x1="52679" y1="84068" x2="52679" y2="84068"/>
                        <a14:foregroundMark x1="67411" y1="86102" x2="67411" y2="86102"/>
                        <a14:foregroundMark x1="58929" y1="87119" x2="58929" y2="871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2400" y="1590522"/>
            <a:ext cx="4350896" cy="2864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" b="98454" l="1220" r="98476">
                        <a14:backgroundMark x1="29878" y1="32990" x2="29878" y2="32990"/>
                        <a14:backgroundMark x1="29878" y1="58247" x2="29878" y2="582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1341" y="663775"/>
            <a:ext cx="3890659" cy="2301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772061" cy="174171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400800" y="590249"/>
            <a:ext cx="5152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E</a:t>
            </a: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mlékszel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még hogyan zajlott Gedeonék győztes csatája?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152572" y="4501675"/>
            <a:ext cx="6660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Elevenítsd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 a múlt órán tanult történetet és segíts bekeríteni Gedeonnak az ellenség táborát</a:t>
            </a:r>
            <a:r>
              <a:rPr lang="hu-HU" sz="2800" dirty="0">
                <a:solidFill>
                  <a:srgbClr val="FFC000">
                    <a:lumMod val="50000"/>
                  </a:srgbClr>
                </a:solidFill>
              </a:rPr>
              <a:t>! </a:t>
            </a:r>
            <a:endParaRPr lang="hu-HU" sz="2800" dirty="0" smtClean="0">
              <a:solidFill>
                <a:srgbClr val="FFC000">
                  <a:lumMod val="50000"/>
                </a:srgbClr>
              </a:solidFill>
            </a:endParaRPr>
          </a:p>
          <a:p>
            <a:pPr lvl="0" algn="r"/>
            <a:r>
              <a:rPr lang="hu-HU" sz="2800" dirty="0" smtClean="0">
                <a:solidFill>
                  <a:srgbClr val="FFC000">
                    <a:lumMod val="50000"/>
                  </a:srgbClr>
                </a:solidFill>
                <a:hlinkClick r:id="rId9"/>
              </a:rPr>
              <a:t>Kattints ide és találd meg a helyes irányt!</a:t>
            </a:r>
            <a:r>
              <a:rPr lang="hu-HU" sz="2800" dirty="0" smtClean="0">
                <a:solidFill>
                  <a:srgbClr val="FFC000">
                    <a:lumMod val="50000"/>
                  </a:srgbClr>
                </a:solidFill>
              </a:rPr>
              <a:t> </a:t>
            </a: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2316589" y="232590"/>
            <a:ext cx="4140925" cy="1669144"/>
          </a:xfrm>
          <a:prstGeom prst="rightArrow">
            <a:avLst/>
          </a:prstGeom>
          <a:effectLst>
            <a:outerShdw blurRad="50800" dist="177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Készítsd el Gedeon fáklyáját!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4260" t="1683" r="2774"/>
          <a:stretch/>
        </p:blipFill>
        <p:spPr>
          <a:xfrm>
            <a:off x="6786881" y="688460"/>
            <a:ext cx="3997234" cy="5640638"/>
          </a:xfrm>
          <a:prstGeom prst="rect">
            <a:avLst/>
          </a:prstGeom>
          <a:effectLst>
            <a:outerShdw blurRad="63500" dist="152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77" l="3000" r="99250">
                        <a14:foregroundMark x1="29250" y1="15385" x2="29250" y2="15385"/>
                        <a14:foregroundMark x1="24000" y1="14154" x2="24000" y2="14154"/>
                        <a14:foregroundMark x1="21750" y1="12000" x2="21750" y2="12000"/>
                        <a14:foregroundMark x1="20750" y1="33846" x2="20750" y2="33846"/>
                        <a14:foregroundMark x1="58750" y1="49231" x2="58750" y2="49231"/>
                        <a14:foregroundMark x1="23250" y1="65231" x2="23250" y2="65231"/>
                        <a14:foregroundMark x1="7000" y1="57538" x2="7000" y2="57538"/>
                        <a14:foregroundMark x1="9500" y1="57538" x2="9500" y2="57538"/>
                        <a14:foregroundMark x1="11000" y1="70769" x2="11000" y2="70769"/>
                        <a14:foregroundMark x1="15250" y1="77231" x2="15250" y2="77231"/>
                        <a14:foregroundMark x1="36000" y1="79385" x2="36000" y2="79385"/>
                        <a14:foregroundMark x1="40250" y1="75385" x2="40250" y2="75385"/>
                        <a14:foregroundMark x1="46500" y1="77231" x2="46500" y2="77231"/>
                        <a14:foregroundMark x1="67250" y1="67385" x2="67250" y2="67385"/>
                        <a14:foregroundMark x1="59250" y1="70462" x2="59250" y2="70462"/>
                        <a14:foregroundMark x1="62250" y1="64923" x2="62250" y2="64923"/>
                        <a14:foregroundMark x1="65500" y1="62154" x2="65500" y2="62154"/>
                        <a14:foregroundMark x1="57500" y1="73538" x2="57500" y2="73538"/>
                        <a14:foregroundMark x1="55500" y1="77231" x2="55500" y2="77231"/>
                        <a14:foregroundMark x1="59750" y1="76000" x2="59750" y2="76000"/>
                        <a14:foregroundMark x1="56750" y1="81231" x2="56750" y2="81231"/>
                        <a14:foregroundMark x1="53500" y1="81231" x2="53500" y2="81231"/>
                        <a14:foregroundMark x1="51000" y1="84308" x2="51000" y2="84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16383"/>
            <a:ext cx="3866606" cy="3141617"/>
          </a:xfrm>
          <a:prstGeom prst="rect">
            <a:avLst/>
          </a:prstGeom>
          <a:effectLst>
            <a:outerShdw blurRad="63500" dist="50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54992" cy="1756229"/>
          </a:xfrm>
          <a:prstGeom prst="rect">
            <a:avLst/>
          </a:prstGeom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Lefelé nyíl 6"/>
          <p:cNvSpPr/>
          <p:nvPr/>
        </p:nvSpPr>
        <p:spPr>
          <a:xfrm>
            <a:off x="116114" y="2075543"/>
            <a:ext cx="6341400" cy="2394857"/>
          </a:xfrm>
          <a:prstGeom prst="downArrow">
            <a:avLst/>
          </a:prstGeom>
          <a:effectLst>
            <a:outerShdw blurRad="63500" dist="1524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 smtClean="0"/>
          </a:p>
          <a:p>
            <a:pPr algn="ctr"/>
            <a:r>
              <a:rPr lang="hu-HU" dirty="0" smtClean="0"/>
              <a:t>Gedeon és emberei az éj leple alatt bekerítették a </a:t>
            </a:r>
            <a:r>
              <a:rPr lang="hu-HU" dirty="0" err="1" smtClean="0"/>
              <a:t>midjániták</a:t>
            </a:r>
            <a:r>
              <a:rPr lang="hu-HU" dirty="0" smtClean="0"/>
              <a:t> alvó táborát, majd hirtelen, egy adott jelre, mindenki fáklyát gyújtott, és kiáltozni kezdett: - Az Úrért és Gedeonért!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6154057" y="6081486"/>
            <a:ext cx="5399314" cy="595085"/>
          </a:xfrm>
          <a:prstGeom prst="rect">
            <a:avLst/>
          </a:prstGeom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jó vezető Isten fényével világít.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280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184" y="1422400"/>
            <a:ext cx="6079235" cy="4557485"/>
          </a:xfrm>
          <a:prstGeom prst="rect">
            <a:avLst/>
          </a:prstGeom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amárfül 1"/>
          <p:cNvSpPr/>
          <p:nvPr/>
        </p:nvSpPr>
        <p:spPr>
          <a:xfrm>
            <a:off x="401053" y="406401"/>
            <a:ext cx="4664432" cy="6154056"/>
          </a:xfrm>
          <a:prstGeom prst="foldedCorner">
            <a:avLst/>
          </a:prstGeom>
          <a:ln w="63500"/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b="1" dirty="0" smtClean="0">
              <a:solidFill>
                <a:srgbClr val="00B050"/>
              </a:solidFill>
            </a:endParaRPr>
          </a:p>
          <a:p>
            <a:pPr algn="ctr"/>
            <a:r>
              <a:rPr lang="hu-HU" sz="2400" b="1" dirty="0" smtClean="0">
                <a:solidFill>
                  <a:srgbClr val="00B050"/>
                </a:solidFill>
              </a:rPr>
              <a:t>Szükséges kellékek:</a:t>
            </a:r>
          </a:p>
          <a:p>
            <a:pPr algn="ctr"/>
            <a:endParaRPr lang="hu-HU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00B050"/>
                </a:solidFill>
              </a:rPr>
              <a:t>Sötét színű (barna, arany), kb. A/4-es méretű kartonlap (1db)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00B050"/>
                </a:solidFill>
              </a:rPr>
              <a:t>Vékonyabb csomagolópapír, vagy színes lapok a tűz színeiben (piros, narancssárga, citromsárga)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00B050"/>
                </a:solidFill>
              </a:rPr>
              <a:t>Milton kapocs (néhány darab)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00B050"/>
                </a:solidFill>
              </a:rPr>
              <a:t>Olló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00B050"/>
                </a:solidFill>
              </a:rPr>
              <a:t>Cellux ragasztó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00B050"/>
                </a:solidFill>
              </a:rPr>
              <a:t>Ha szükséges ceruza (a lángnyelvek megrajzolásához)</a:t>
            </a:r>
            <a:endParaRPr lang="hu-H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8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146" y="442481"/>
            <a:ext cx="3377477" cy="4724809"/>
          </a:xfrm>
          <a:prstGeom prst="rect">
            <a:avLst/>
          </a:prstGeom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421" y="1081108"/>
            <a:ext cx="3576418" cy="4724809"/>
          </a:xfrm>
          <a:prstGeom prst="rect">
            <a:avLst/>
          </a:prstGeom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zamárfül 3"/>
          <p:cNvSpPr/>
          <p:nvPr/>
        </p:nvSpPr>
        <p:spPr>
          <a:xfrm>
            <a:off x="401184" y="2032000"/>
            <a:ext cx="3270930" cy="4470603"/>
          </a:xfrm>
          <a:prstGeom prst="foldedCorner">
            <a:avLst/>
          </a:prstGeom>
          <a:ln w="63500"/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endParaRPr lang="hu-HU" sz="2800" dirty="0" smtClean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rgbClr val="00B050"/>
                </a:solidFill>
              </a:rPr>
              <a:t>Csavarjuk fel a sötét színű kartont tölcsér alakúra!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rgbClr val="00B050"/>
                </a:solidFill>
              </a:rPr>
              <a:t>Majd Milton kapoccsal rögzítsük!</a:t>
            </a:r>
          </a:p>
        </p:txBody>
      </p:sp>
    </p:spTree>
    <p:extLst>
      <p:ext uri="{BB962C8B-B14F-4D97-AF65-F5344CB8AC3E}">
        <p14:creationId xmlns:p14="http://schemas.microsoft.com/office/powerpoint/2010/main" val="27803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7010" b="4262"/>
          <a:stretch/>
        </p:blipFill>
        <p:spPr>
          <a:xfrm>
            <a:off x="6330631" y="525417"/>
            <a:ext cx="3566469" cy="4219303"/>
          </a:xfrm>
          <a:prstGeom prst="rect">
            <a:avLst/>
          </a:prstGeom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t="5033" b="7788"/>
          <a:stretch/>
        </p:blipFill>
        <p:spPr>
          <a:xfrm rot="16200000">
            <a:off x="2027643" y="830868"/>
            <a:ext cx="3624223" cy="4203480"/>
          </a:xfrm>
          <a:prstGeom prst="rect">
            <a:avLst/>
          </a:prstGeom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zamárfül 3"/>
          <p:cNvSpPr/>
          <p:nvPr/>
        </p:nvSpPr>
        <p:spPr>
          <a:xfrm>
            <a:off x="798286" y="5123543"/>
            <a:ext cx="10305143" cy="1364546"/>
          </a:xfrm>
          <a:prstGeom prst="foldedCorner">
            <a:avLst/>
          </a:prstGeom>
          <a:ln w="63500"/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rgbClr val="00B050"/>
                </a:solidFill>
              </a:rPr>
              <a:t>Vágjunk ki lángnyelveket a színes, vékony lapokból!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rgbClr val="00B050"/>
                </a:solidFill>
              </a:rPr>
              <a:t>Fogjuk csokorba, majd cellux segítségével </a:t>
            </a:r>
            <a:r>
              <a:rPr lang="hu-HU" sz="2800" dirty="0" err="1" smtClean="0">
                <a:solidFill>
                  <a:srgbClr val="00B050"/>
                </a:solidFill>
              </a:rPr>
              <a:t>ragasszuk</a:t>
            </a:r>
            <a:r>
              <a:rPr lang="hu-HU" sz="2800" dirty="0" smtClean="0">
                <a:solidFill>
                  <a:srgbClr val="00B050"/>
                </a:solidFill>
              </a:rPr>
              <a:t> össze!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3"/>
            <a:ext cx="1348878" cy="1349829"/>
          </a:xfrm>
          <a:prstGeom prst="rect">
            <a:avLst/>
          </a:prstGeom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2995" y="2903"/>
            <a:ext cx="1359005" cy="1353143"/>
          </a:xfrm>
          <a:prstGeom prst="rect">
            <a:avLst/>
          </a:prstGeom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4010" t="1444" r="3798"/>
          <a:stretch/>
        </p:blipFill>
        <p:spPr>
          <a:xfrm>
            <a:off x="381726" y="1014448"/>
            <a:ext cx="3421017" cy="48726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886" y="890031"/>
            <a:ext cx="3875315" cy="5121442"/>
          </a:xfrm>
          <a:prstGeom prst="rect">
            <a:avLst/>
          </a:prstGeom>
        </p:spPr>
      </p:pic>
      <p:sp>
        <p:nvSpPr>
          <p:cNvPr id="4" name="Szamárfül 3"/>
          <p:cNvSpPr/>
          <p:nvPr/>
        </p:nvSpPr>
        <p:spPr>
          <a:xfrm>
            <a:off x="4271849" y="580570"/>
            <a:ext cx="3270930" cy="5660573"/>
          </a:xfrm>
          <a:prstGeom prst="foldedCorner">
            <a:avLst/>
          </a:prstGeom>
          <a:ln w="63500"/>
          <a:effectLst>
            <a:outerShdw blurRad="635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endParaRPr lang="hu-HU" sz="2800" dirty="0" smtClean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00B050"/>
                </a:solidFill>
              </a:rPr>
              <a:t>Helyezzük a lángnyelveket a fáklyába! Ragasztóval rögzíthetjük 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00B050"/>
                </a:solidFill>
              </a:rPr>
              <a:t>Végezetül a markolatra ráírhatjuk a Jézusra utaló Igét: „Én vagyok a világ világossága.” (János 8,12), vagy aranymondásunkat. </a:t>
            </a:r>
          </a:p>
        </p:txBody>
      </p:sp>
      <p:sp>
        <p:nvSpPr>
          <p:cNvPr id="3" name="Téglalap 2"/>
          <p:cNvSpPr/>
          <p:nvPr/>
        </p:nvSpPr>
        <p:spPr>
          <a:xfrm>
            <a:off x="381726" y="6241143"/>
            <a:ext cx="1654629" cy="4789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00B050"/>
                </a:solidFill>
                <a:hlinkClick r:id="rId5"/>
              </a:rPr>
              <a:t>Eredeti ötlet</a:t>
            </a:r>
            <a:endParaRPr lang="hu-H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438</Words>
  <Application>Microsoft Office PowerPoint</Application>
  <PresentationFormat>Szélesvásznú</PresentationFormat>
  <Paragraphs>67</Paragraphs>
  <Slides>13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21</cp:revision>
  <dcterms:created xsi:type="dcterms:W3CDTF">2020-06-25T18:41:42Z</dcterms:created>
  <dcterms:modified xsi:type="dcterms:W3CDTF">2020-06-25T22:05:49Z</dcterms:modified>
</cp:coreProperties>
</file>