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1" r:id="rId4"/>
    <p:sldId id="268" r:id="rId5"/>
    <p:sldId id="267" r:id="rId6"/>
    <p:sldId id="264" r:id="rId7"/>
    <p:sldId id="273" r:id="rId8"/>
    <p:sldId id="272" r:id="rId9"/>
    <p:sldId id="275" r:id="rId10"/>
    <p:sldId id="274" r:id="rId11"/>
    <p:sldId id="276" r:id="rId12"/>
    <p:sldId id="277" r:id="rId13"/>
    <p:sldId id="285" r:id="rId14"/>
    <p:sldId id="282" r:id="rId15"/>
    <p:sldId id="280" r:id="rId16"/>
    <p:sldId id="286" r:id="rId17"/>
    <p:sldId id="283" r:id="rId18"/>
    <p:sldId id="288" r:id="rId19"/>
    <p:sldId id="287" r:id="rId20"/>
    <p:sldId id="261" r:id="rId21"/>
    <p:sldId id="262" r:id="rId22"/>
    <p:sldId id="263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E51"/>
    <a:srgbClr val="ECD89E"/>
    <a:srgbClr val="EFDB9F"/>
    <a:srgbClr val="E0BB7D"/>
    <a:srgbClr val="F9E7A6"/>
    <a:srgbClr val="484129"/>
    <a:srgbClr val="E2C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1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54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63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7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2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4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1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5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22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1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40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2020. 10. 09.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99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pi-feladatbank.reformatus.hu/OSBz4jc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chemeClr val="bg1"/>
              </a:gs>
              <a:gs pos="44000">
                <a:schemeClr val="accent1">
                  <a:lumMod val="20000"/>
                  <a:lumOff val="80000"/>
                </a:schemeClr>
              </a:gs>
              <a:gs pos="72000">
                <a:srgbClr val="FBE1A8"/>
              </a:gs>
              <a:gs pos="99000">
                <a:srgbClr val="E0BB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</a:schemeClr>
              </a:gs>
              <a:gs pos="81000">
                <a:srgbClr val="ECD89E"/>
              </a:gs>
              <a:gs pos="46000">
                <a:schemeClr val="accent1">
                  <a:lumMod val="20000"/>
                  <a:lumOff val="80000"/>
                </a:schemeClr>
              </a:gs>
              <a:gs pos="100000">
                <a:srgbClr val="E0BB7D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toll, színes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ceruzák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105940"/>
            <a:ext cx="12192000" cy="769937"/>
          </a:xfrm>
          <a:prstGeom prst="rect">
            <a:avLst/>
          </a:prstGeom>
          <a:gradFill>
            <a:gsLst>
              <a:gs pos="48000">
                <a:schemeClr val="bg1"/>
              </a:gs>
              <a:gs pos="2000">
                <a:schemeClr val="accent1">
                  <a:lumMod val="20000"/>
                  <a:lumOff val="80000"/>
                </a:schemeClr>
              </a:gs>
              <a:gs pos="68000">
                <a:srgbClr val="FBE1A8"/>
              </a:gs>
              <a:gs pos="87000">
                <a:srgbClr val="E0BB7D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Ruth</a:t>
            </a: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története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75000">
                <a:srgbClr val="ECD89E"/>
              </a:gs>
              <a:gs pos="100000">
                <a:srgbClr val="E0BB7D"/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21041777">
            <a:off x="1976899" y="74816"/>
            <a:ext cx="1967794" cy="77993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/>
          <a:srcRect b="1722"/>
          <a:stretch/>
        </p:blipFill>
        <p:spPr>
          <a:xfrm>
            <a:off x="10543523" y="2259"/>
            <a:ext cx="1292496" cy="14181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1228329">
            <a:off x="825535" y="451553"/>
            <a:ext cx="926645" cy="62277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396886">
            <a:off x="503675" y="339113"/>
            <a:ext cx="926645" cy="6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41639" b="12678"/>
          <a:stretch/>
        </p:blipFill>
        <p:spPr>
          <a:xfrm>
            <a:off x="0" y="0"/>
            <a:ext cx="12192000" cy="686836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86561" cy="1667435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4004132" y="3399446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522034" y="2458093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098974" y="2603236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8614229" y="2726607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9129484" y="3013264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9448799" y="3397894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9593941" y="3911600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9419769" y="4425306"/>
            <a:ext cx="319315" cy="2946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7094762" y="2363223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6667491" y="2312950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6224806" y="2320207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778489" y="2430615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335804" y="2575758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4976579" y="2735416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4631869" y="2893522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4287160" y="3165141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832412" y="3778894"/>
            <a:ext cx="271509" cy="2552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8263043" y="1736834"/>
            <a:ext cx="362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5" l="5345" r="95345"/>
                    </a14:imgEffect>
                  </a14:imgLayer>
                </a14:imgProps>
              </a:ext>
            </a:extLst>
          </a:blip>
          <a:srcRect l="7475"/>
          <a:stretch/>
        </p:blipFill>
        <p:spPr>
          <a:xfrm>
            <a:off x="9784437" y="3688180"/>
            <a:ext cx="1999778" cy="289544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5" l="5345" r="95345"/>
                    </a14:imgEffect>
                  </a14:imgLayer>
                </a14:imgProps>
              </a:ext>
            </a:extLst>
          </a:blip>
          <a:srcRect l="7475"/>
          <a:stretch/>
        </p:blipFill>
        <p:spPr>
          <a:xfrm flipH="1">
            <a:off x="1686561" y="3778894"/>
            <a:ext cx="1473363" cy="2133259"/>
          </a:xfrm>
          <a:prstGeom prst="rect">
            <a:avLst/>
          </a:prstGeom>
        </p:spPr>
      </p:pic>
      <p:sp>
        <p:nvSpPr>
          <p:cNvPr id="29" name="Tekercs vízszintesen 28"/>
          <p:cNvSpPr/>
          <p:nvPr/>
        </p:nvSpPr>
        <p:spPr>
          <a:xfrm>
            <a:off x="1910081" y="74498"/>
            <a:ext cx="10058399" cy="2336801"/>
          </a:xfrm>
          <a:prstGeom prst="horizontalScroll">
            <a:avLst/>
          </a:prstGeom>
          <a:solidFill>
            <a:srgbClr val="EFDB9F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Így történt, hogy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Naomi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Ruthtal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költözött vissza Betlehembe. Bizony, keserű hazaérkezés volt ez! Férjével és két fiával ment el, most özvegyként, egy idegen leánnyal az oldalán tért vissza. 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az Úr nem hagyta őt gondoskodás nélkül!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1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0BB7D"/>
            </a:gs>
            <a:gs pos="0">
              <a:schemeClr val="bg1"/>
            </a:gs>
            <a:gs pos="23000">
              <a:srgbClr val="F9E7A6"/>
            </a:gs>
            <a:gs pos="12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5369" t="4656" r="45486" b="26113"/>
          <a:stretch/>
        </p:blipFill>
        <p:spPr>
          <a:xfrm>
            <a:off x="218854" y="1955806"/>
            <a:ext cx="1229680" cy="24819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538514" cy="15210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</a14:backgroundRemoval>
                    </a14:imgEffect>
                  </a14:imgLayer>
                </a14:imgProps>
              </a:ext>
            </a:extLst>
          </a:blip>
          <a:srcRect l="25369" t="4656" r="24406" b="26113"/>
          <a:stretch/>
        </p:blipFill>
        <p:spPr>
          <a:xfrm>
            <a:off x="1454181" y="441758"/>
            <a:ext cx="2119086" cy="24819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89796" l="193" r="96339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7308" t="5136" r="3592" b="405"/>
          <a:stretch/>
        </p:blipFill>
        <p:spPr>
          <a:xfrm>
            <a:off x="9247877" y="214543"/>
            <a:ext cx="2900718" cy="26130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9847547">
            <a:off x="3001604" y="3838146"/>
            <a:ext cx="926645" cy="62277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21389615">
            <a:off x="9664313" y="2564001"/>
            <a:ext cx="1612313" cy="63903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20851904">
            <a:off x="3606635" y="5888636"/>
            <a:ext cx="2264058" cy="77993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7871526">
            <a:off x="10152715" y="4161361"/>
            <a:ext cx="1967794" cy="77993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1054518">
            <a:off x="3416532" y="5475123"/>
            <a:ext cx="1967794" cy="7799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829668">
            <a:off x="1863512" y="3007992"/>
            <a:ext cx="1967794" cy="77993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19868913">
            <a:off x="10045560" y="3567802"/>
            <a:ext cx="1967794" cy="77993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>
            <a:off x="2886753" y="5548540"/>
            <a:ext cx="1967794" cy="77993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809037">
            <a:off x="9826282" y="5627972"/>
            <a:ext cx="1967794" cy="77993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7664" t="4656" r="45486" b="35862"/>
          <a:stretch/>
        </p:blipFill>
        <p:spPr>
          <a:xfrm>
            <a:off x="25954" y="3528511"/>
            <a:ext cx="1704075" cy="3207657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6552" t="4656" r="45486" b="35593"/>
          <a:stretch/>
        </p:blipFill>
        <p:spPr>
          <a:xfrm>
            <a:off x="1057421" y="3549902"/>
            <a:ext cx="1781762" cy="323514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0633887">
            <a:off x="2826080" y="3721781"/>
            <a:ext cx="926645" cy="622773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2730839" y="4150240"/>
            <a:ext cx="926645" cy="62277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16502">
            <a:off x="994915" y="3244491"/>
            <a:ext cx="926645" cy="622773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8853915">
            <a:off x="10684770" y="5104812"/>
            <a:ext cx="926645" cy="622773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1100632">
            <a:off x="10628946" y="2913962"/>
            <a:ext cx="926645" cy="622773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97209">
            <a:off x="10779220" y="3203792"/>
            <a:ext cx="926645" cy="622773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9490068">
            <a:off x="1657429" y="2978502"/>
            <a:ext cx="926645" cy="622773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2200581" y="2633704"/>
            <a:ext cx="926645" cy="622773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1301043" y="2525459"/>
            <a:ext cx="926645" cy="622773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1228329">
            <a:off x="10900344" y="2993379"/>
            <a:ext cx="926645" cy="622773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1085741">
            <a:off x="5055551" y="6169654"/>
            <a:ext cx="926645" cy="622773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2274978" y="2806803"/>
            <a:ext cx="926645" cy="622773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830" r="9595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68188" b="10057"/>
          <a:stretch/>
        </p:blipFill>
        <p:spPr>
          <a:xfrm rot="19868913">
            <a:off x="10197960" y="3720202"/>
            <a:ext cx="1967794" cy="77993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9"/>
          <a:srcRect b="1722"/>
          <a:stretch/>
        </p:blipFill>
        <p:spPr>
          <a:xfrm>
            <a:off x="6414635" y="2788645"/>
            <a:ext cx="3722852" cy="408489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839183" y="381579"/>
            <a:ext cx="575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Ruth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 nem csak hűséges, de kedves és szorgalmas teremtés is volt. 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3269954" y="1317465"/>
            <a:ext cx="6120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Egyik nap, amikor az aratók után a lehullott kalászt szedegette, hogy legyen mit enniük, megismerkedett </a:t>
            </a:r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Bóázzal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, a föld gazdájával.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10"/>
          <a:srcRect b="12548"/>
          <a:stretch/>
        </p:blipFill>
        <p:spPr>
          <a:xfrm>
            <a:off x="2560605" y="2177543"/>
            <a:ext cx="4251243" cy="46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0BB7D"/>
            </a:gs>
            <a:gs pos="0">
              <a:schemeClr val="bg1"/>
            </a:gs>
            <a:gs pos="23000">
              <a:srgbClr val="F9E7A6"/>
            </a:gs>
            <a:gs pos="12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5369" t="4656" r="45486" b="26113"/>
          <a:stretch/>
        </p:blipFill>
        <p:spPr>
          <a:xfrm>
            <a:off x="218854" y="1955806"/>
            <a:ext cx="1229680" cy="24819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538514" cy="15210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</a14:backgroundRemoval>
                    </a14:imgEffect>
                  </a14:imgLayer>
                </a14:imgProps>
              </a:ext>
            </a:extLst>
          </a:blip>
          <a:srcRect l="25369" t="4656" r="24406" b="26113"/>
          <a:stretch/>
        </p:blipFill>
        <p:spPr>
          <a:xfrm>
            <a:off x="1454181" y="441758"/>
            <a:ext cx="2119086" cy="24819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89796" l="193" r="96339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7308" t="5136" r="3592" b="25918"/>
          <a:stretch/>
        </p:blipFill>
        <p:spPr>
          <a:xfrm>
            <a:off x="9459993" y="142856"/>
            <a:ext cx="2665477" cy="175261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9847547">
            <a:off x="1364059" y="2978500"/>
            <a:ext cx="926645" cy="622773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7664" t="4656" r="45486" b="35862"/>
          <a:stretch/>
        </p:blipFill>
        <p:spPr>
          <a:xfrm>
            <a:off x="359014" y="3605495"/>
            <a:ext cx="1704075" cy="320765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0633887">
            <a:off x="1401126" y="2714699"/>
            <a:ext cx="926645" cy="622773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1175182" y="3026086"/>
            <a:ext cx="926645" cy="62277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16502">
            <a:off x="994915" y="3244491"/>
            <a:ext cx="926645" cy="622773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9490068">
            <a:off x="1657429" y="2978501"/>
            <a:ext cx="926645" cy="622773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2200581" y="2633704"/>
            <a:ext cx="926645" cy="622773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2274978" y="2806802"/>
            <a:ext cx="926645" cy="62277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93" b="96024" l="9503" r="97408">
                        <a14:backgroundMark x1="47300" y1="7753" x2="47300" y2="7753"/>
                        <a14:backgroundMark x1="47732" y1="14314" x2="47732" y2="14314"/>
                        <a14:backgroundMark x1="63931" y1="11730" x2="63931" y2="11730"/>
                        <a14:backgroundMark x1="78834" y1="13519" x2="78834" y2="13519"/>
                        <a14:backgroundMark x1="71706" y1="32604" x2="71706" y2="32604"/>
                        <a14:backgroundMark x1="66307" y1="37575" x2="66307" y2="37575"/>
                        <a14:backgroundMark x1="93089" y1="20080" x2="93089" y2="20080"/>
                        <a14:backgroundMark x1="86825" y1="16103" x2="86825" y2="16103"/>
                        <a14:backgroundMark x1="82505" y1="8151" x2="82505" y2="8151"/>
                        <a14:backgroundMark x1="48380" y1="26640" x2="48380" y2="26640"/>
                        <a14:backgroundMark x1="42981" y1="21272" x2="42981" y2="21272"/>
                        <a14:backgroundMark x1="43629" y1="13917" x2="43629" y2="13917"/>
                        <a14:backgroundMark x1="40821" y1="4175" x2="40821" y2="4175"/>
                        <a14:backgroundMark x1="52052" y1="9145" x2="52052" y2="9145"/>
                        <a14:backgroundMark x1="48812" y1="5169" x2="48812" y2="5169"/>
                        <a14:backgroundMark x1="91145" y1="24056" x2="91145" y2="24056"/>
                      </a14:backgroundRemoval>
                    </a14:imgEffect>
                  </a14:imgLayer>
                </a14:imgProps>
              </a:ext>
            </a:extLst>
          </a:blip>
          <a:srcRect l="8827" b="2063"/>
          <a:stretch/>
        </p:blipFill>
        <p:spPr>
          <a:xfrm>
            <a:off x="2581031" y="1562541"/>
            <a:ext cx="4537686" cy="529545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884595" y="418999"/>
            <a:ext cx="612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Bóáz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 hamar megkedvelte a jólelkű lányt, és amikor kiderült, hogy anyósával, </a:t>
            </a:r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Naomival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 közeli rokonok, nagyon megörült. 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747657" y="2237608"/>
            <a:ext cx="624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Hamarosan </a:t>
            </a:r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Bóáz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 és </a:t>
            </a:r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Ruth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 összeházasodtak, és új családot alapítottak Betlehemben.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744561" y="3150508"/>
            <a:ext cx="445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Gyermekük is született, </a:t>
            </a:r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Óbéd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675030" y="3690593"/>
            <a:ext cx="431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err="1" smtClean="0">
                <a:solidFill>
                  <a:schemeClr val="accent5">
                    <a:lumMod val="50000"/>
                  </a:schemeClr>
                </a:solidFill>
              </a:rPr>
              <a:t>Naomi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 is újra otthon érezhette magát szülőfalujában.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10"/>
          <a:srcRect r="18972" b="12548"/>
          <a:stretch/>
        </p:blipFill>
        <p:spPr>
          <a:xfrm>
            <a:off x="1977095" y="1247605"/>
            <a:ext cx="4149385" cy="563886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655041" y="4836526"/>
            <a:ext cx="5334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>
                <a:solidFill>
                  <a:srgbClr val="CE5E51"/>
                </a:solidFill>
              </a:rPr>
              <a:t>Istennek nagy terve volt </a:t>
            </a:r>
            <a:r>
              <a:rPr lang="hu-HU" sz="2800" b="1" dirty="0" err="1">
                <a:solidFill>
                  <a:srgbClr val="CE5E51"/>
                </a:solidFill>
              </a:rPr>
              <a:t>Ruth</a:t>
            </a:r>
            <a:r>
              <a:rPr lang="hu-HU" sz="2800" b="1" dirty="0">
                <a:solidFill>
                  <a:srgbClr val="CE5E51"/>
                </a:solidFill>
              </a:rPr>
              <a:t> és </a:t>
            </a:r>
            <a:r>
              <a:rPr lang="hu-HU" sz="2800" b="1" dirty="0" err="1">
                <a:solidFill>
                  <a:srgbClr val="CE5E51"/>
                </a:solidFill>
              </a:rPr>
              <a:t>Bóáz</a:t>
            </a:r>
            <a:r>
              <a:rPr lang="hu-HU" sz="2800" b="1" dirty="0">
                <a:solidFill>
                  <a:srgbClr val="CE5E51"/>
                </a:solidFill>
              </a:rPr>
              <a:t> családjával. Az ő leszármazottja lett </a:t>
            </a:r>
            <a:r>
              <a:rPr lang="hu-HU" sz="2800" b="1" dirty="0" smtClean="0">
                <a:solidFill>
                  <a:srgbClr val="CE5E51"/>
                </a:solidFill>
              </a:rPr>
              <a:t>Dávid </a:t>
            </a:r>
            <a:r>
              <a:rPr lang="hu-HU" sz="2800" b="1" dirty="0">
                <a:solidFill>
                  <a:srgbClr val="CE5E51"/>
                </a:solidFill>
              </a:rPr>
              <a:t>király és </a:t>
            </a:r>
            <a:r>
              <a:rPr lang="hu-HU" sz="2800" b="1" dirty="0" smtClean="0">
                <a:solidFill>
                  <a:srgbClr val="CE5E51"/>
                </a:solidFill>
              </a:rPr>
              <a:t>Jézus Krisztus!</a:t>
            </a:r>
            <a:endParaRPr lang="hu-HU" sz="2800" b="1" dirty="0" smtClean="0">
              <a:solidFill>
                <a:srgbClr val="CE5E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0BB7D"/>
            </a:gs>
            <a:gs pos="0">
              <a:schemeClr val="bg1"/>
            </a:gs>
            <a:gs pos="23000">
              <a:srgbClr val="F9E7A6"/>
            </a:gs>
            <a:gs pos="12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5369" t="4656" r="45486" b="26113"/>
          <a:stretch/>
        </p:blipFill>
        <p:spPr>
          <a:xfrm>
            <a:off x="11278637" y="3951274"/>
            <a:ext cx="475673" cy="16011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2378146" y="3847070"/>
            <a:ext cx="1279728" cy="660152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69615" l="193" r="75337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51252" y1="37868" x2="51252" y2="37868"/>
                        <a14:backgroundMark x1="52408" y1="56463" x2="52408" y2="56463"/>
                      </a14:backgroundRemoval>
                    </a14:imgEffect>
                  </a14:imgLayer>
                </a14:imgProps>
              </a:ext>
            </a:extLst>
          </a:blip>
          <a:srcRect l="27664" t="4060" r="45486" b="64012"/>
          <a:stretch/>
        </p:blipFill>
        <p:spPr>
          <a:xfrm>
            <a:off x="11317551" y="5405370"/>
            <a:ext cx="397843" cy="32040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21388030">
            <a:off x="761043" y="4756373"/>
            <a:ext cx="926645" cy="622773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7681384">
            <a:off x="3372406" y="4914855"/>
            <a:ext cx="926645" cy="622773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4068542">
            <a:off x="3018928" y="4919321"/>
            <a:ext cx="926645" cy="622773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6932654">
            <a:off x="2994893" y="4152234"/>
            <a:ext cx="926645" cy="743763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4426469">
            <a:off x="3390171" y="4171690"/>
            <a:ext cx="926645" cy="622773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208292" y="1909279"/>
            <a:ext cx="1785307" cy="88040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2201051" y="1978977"/>
            <a:ext cx="1785307" cy="880402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4011590">
            <a:off x="639421" y="4499348"/>
            <a:ext cx="1785307" cy="880402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6582038">
            <a:off x="121611" y="4432368"/>
            <a:ext cx="1785307" cy="880402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1533936" y="1980240"/>
            <a:ext cx="1785307" cy="880402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4608928" y="3887120"/>
            <a:ext cx="1272329" cy="670332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4351404" y="4473172"/>
            <a:ext cx="1785307" cy="880402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3387855" y="4445707"/>
            <a:ext cx="1785307" cy="880402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2123983" y="4439220"/>
            <a:ext cx="1785307" cy="880402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4426469">
            <a:off x="4246178" y="4898660"/>
            <a:ext cx="1017107" cy="622773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5750601" y="5226241"/>
            <a:ext cx="769780" cy="622773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8525707">
            <a:off x="7031060" y="2538389"/>
            <a:ext cx="877156" cy="622773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5991566">
            <a:off x="7189525" y="2124613"/>
            <a:ext cx="926645" cy="622773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3351437">
            <a:off x="4125766" y="4022985"/>
            <a:ext cx="926645" cy="622773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9050971">
            <a:off x="4077113" y="4518126"/>
            <a:ext cx="926645" cy="622773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4198291">
            <a:off x="6089668" y="4419382"/>
            <a:ext cx="1785307" cy="880402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6359003" y="4454148"/>
            <a:ext cx="1785307" cy="880402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5793880" y="4454149"/>
            <a:ext cx="1785307" cy="880402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4948733" y="4473170"/>
            <a:ext cx="1785307" cy="880402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6108199" y="2784843"/>
            <a:ext cx="855521" cy="622773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8139018">
            <a:off x="6016481" y="3529329"/>
            <a:ext cx="511263" cy="622773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3476532">
            <a:off x="6985047" y="1669688"/>
            <a:ext cx="855521" cy="622773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8801667" y="2357778"/>
            <a:ext cx="855521" cy="622773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2650722">
            <a:off x="1536735" y="1466227"/>
            <a:ext cx="775592" cy="622773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5762636" y="3986762"/>
            <a:ext cx="769780" cy="622773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5721952" y="4625968"/>
            <a:ext cx="769780" cy="622773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7419175" y="4641196"/>
            <a:ext cx="769780" cy="622773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7469813" y="5255092"/>
            <a:ext cx="769780" cy="622773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7449996" y="3992520"/>
            <a:ext cx="769780" cy="622773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3372909" y="3598825"/>
            <a:ext cx="300640" cy="622773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6694725" y="4478986"/>
            <a:ext cx="1785307" cy="880402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7731201" y="4478986"/>
            <a:ext cx="1785307" cy="880402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8059463" y="3910591"/>
            <a:ext cx="1207267" cy="622773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9886953" y="3947197"/>
            <a:ext cx="1150498" cy="622773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9562312" y="4512382"/>
            <a:ext cx="1785307" cy="880402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8349215" y="4444973"/>
            <a:ext cx="1785307" cy="880402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9117173" y="4653677"/>
            <a:ext cx="769780" cy="622773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9160881" y="5238593"/>
            <a:ext cx="769780" cy="622773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9191077" y="4006006"/>
            <a:ext cx="769780" cy="622773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3754795" y="3566608"/>
            <a:ext cx="318685" cy="660153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817744">
            <a:off x="1226104" y="2620881"/>
            <a:ext cx="775592" cy="622773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3165052">
            <a:off x="1289460" y="1995827"/>
            <a:ext cx="1041031" cy="62277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8968231">
            <a:off x="1603866" y="2545299"/>
            <a:ext cx="775592" cy="622773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7605394">
            <a:off x="1157243" y="1517534"/>
            <a:ext cx="775592" cy="622773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2513181" y="2010848"/>
            <a:ext cx="1785307" cy="880402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4376837" y="2034529"/>
            <a:ext cx="1785307" cy="880402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5289564" y="2034531"/>
            <a:ext cx="1785307" cy="880402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3683763" y="2010889"/>
            <a:ext cx="1785307" cy="880402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7949881">
            <a:off x="2560428" y="1634234"/>
            <a:ext cx="775592" cy="622773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4114711">
            <a:off x="2248961" y="1569982"/>
            <a:ext cx="775592" cy="622773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3319680" y="2778235"/>
            <a:ext cx="769780" cy="622773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3289508" y="2213061"/>
            <a:ext cx="769780" cy="622773"/>
          </a:xfrm>
          <a:prstGeom prst="rect">
            <a:avLst/>
          </a:prstGeom>
        </p:spPr>
      </p:pic>
      <p:pic>
        <p:nvPicPr>
          <p:cNvPr id="89" name="Kép 8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3289508" y="1559438"/>
            <a:ext cx="769780" cy="622773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8139018">
            <a:off x="3570852" y="1112560"/>
            <a:ext cx="511263" cy="622773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4012504" y="1466228"/>
            <a:ext cx="1207267" cy="622773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5212029" y="2787757"/>
            <a:ext cx="769780" cy="622773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5171380" y="2222479"/>
            <a:ext cx="769780" cy="622773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5212029" y="1522845"/>
            <a:ext cx="769780" cy="622773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6223666" y="2010410"/>
            <a:ext cx="1785307" cy="880402"/>
          </a:xfrm>
          <a:prstGeom prst="rect">
            <a:avLst/>
          </a:prstGeom>
        </p:spPr>
      </p:pic>
      <p:pic>
        <p:nvPicPr>
          <p:cNvPr id="96" name="Kép 9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6655519">
            <a:off x="8120154" y="2093663"/>
            <a:ext cx="1785307" cy="880402"/>
          </a:xfrm>
          <a:prstGeom prst="rect">
            <a:avLst/>
          </a:prstGeom>
        </p:spPr>
      </p:pic>
      <p:pic>
        <p:nvPicPr>
          <p:cNvPr id="97" name="Kép 9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4011590">
            <a:off x="8725696" y="2155461"/>
            <a:ext cx="1785307" cy="778471"/>
          </a:xfrm>
          <a:prstGeom prst="rect">
            <a:avLst/>
          </a:prstGeom>
        </p:spPr>
      </p:pic>
      <p:pic>
        <p:nvPicPr>
          <p:cNvPr id="98" name="Kép 9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18139018">
            <a:off x="9136475" y="1143855"/>
            <a:ext cx="511263" cy="622773"/>
          </a:xfrm>
          <a:prstGeom prst="rect">
            <a:avLst/>
          </a:prstGeom>
        </p:spPr>
      </p:pic>
      <p:pic>
        <p:nvPicPr>
          <p:cNvPr id="99" name="Kép 9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 rot="5400000">
            <a:off x="9533311" y="2084246"/>
            <a:ext cx="1785307" cy="880402"/>
          </a:xfrm>
          <a:prstGeom prst="rect">
            <a:avLst/>
          </a:prstGeom>
        </p:spPr>
      </p:pic>
      <p:pic>
        <p:nvPicPr>
          <p:cNvPr id="100" name="Kép 9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30" b="89796" l="51638" r="74374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</a14:backgroundRemoval>
                    </a14:imgEffect>
                  </a14:imgLayer>
                </a14:imgProps>
              </a:ext>
            </a:extLst>
          </a:blip>
          <a:srcRect l="53360" t="72572" r="24663" b="10057"/>
          <a:stretch/>
        </p:blipFill>
        <p:spPr>
          <a:xfrm>
            <a:off x="9848618" y="1557954"/>
            <a:ext cx="1207267" cy="6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25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75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25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25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750"/>
                            </p:stCondLst>
                            <p:childTnLst>
                              <p:par>
                                <p:cTn id="1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250"/>
                            </p:stCondLst>
                            <p:childTnLst>
                              <p:par>
                                <p:cTn id="2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500"/>
                            </p:stCondLst>
                            <p:childTnLst>
                              <p:par>
                                <p:cTn id="2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750"/>
                            </p:stCondLst>
                            <p:childTnLst>
                              <p:par>
                                <p:cTn id="2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9500"/>
                            </p:stCondLst>
                            <p:childTnLst>
                              <p:par>
                                <p:cTn id="2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9750"/>
                            </p:stCondLst>
                            <p:childTnLst>
                              <p:par>
                                <p:cTn id="2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750"/>
                            </p:stCondLst>
                            <p:childTnLst>
                              <p:par>
                                <p:cTn id="2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4250"/>
                            </p:stCondLst>
                            <p:childTnLst>
                              <p:par>
                                <p:cTn id="3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5750"/>
                            </p:stCondLst>
                            <p:childTnLst>
                              <p:par>
                                <p:cTn id="3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6250"/>
                            </p:stCondLst>
                            <p:childTnLst>
                              <p:par>
                                <p:cTn id="3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8" b="100000" l="3257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25" y="195787"/>
            <a:ext cx="2960917" cy="2951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2670459" y="381544"/>
            <a:ext cx="3297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A történet 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elején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egy istenfélő zsidó családot találunk két fiúval.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998262" y="4872035"/>
            <a:ext cx="5565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végén egy anyóst, </a:t>
            </a:r>
            <a:endParaRPr lang="hu-H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egy </a:t>
            </a:r>
            <a:r>
              <a:rPr lang="hu-HU" sz="2800" dirty="0" err="1">
                <a:solidFill>
                  <a:schemeClr val="accent2">
                    <a:lumMod val="50000"/>
                  </a:schemeClr>
                </a:solidFill>
              </a:rPr>
              <a:t>moábi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 idegen asszonyt, egy sógorházasságot és egy unokát.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5" l="5345" r="95345"/>
                    </a14:imgEffect>
                  </a14:imgLayer>
                </a14:imgProps>
              </a:ext>
            </a:extLst>
          </a:blip>
          <a:srcRect l="7475"/>
          <a:stretch/>
        </p:blipFill>
        <p:spPr>
          <a:xfrm>
            <a:off x="9362260" y="1665152"/>
            <a:ext cx="2201878" cy="31880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6" b="89796" l="193" r="96339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92678" y1="67574" x2="92678" y2="6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936" y="1316825"/>
            <a:ext cx="3696222" cy="314072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/>
          <a:srcRect l="6942" r="3706"/>
          <a:stretch/>
        </p:blipFill>
        <p:spPr>
          <a:xfrm>
            <a:off x="3874322" y="2765121"/>
            <a:ext cx="2738245" cy="1351116"/>
          </a:xfrm>
          <a:prstGeom prst="rect">
            <a:avLst/>
          </a:prstGeom>
          <a:effectLst/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93" b="96024" l="9503" r="97408">
                        <a14:backgroundMark x1="47300" y1="7753" x2="47300" y2="7753"/>
                        <a14:backgroundMark x1="47732" y1="14314" x2="47732" y2="14314"/>
                        <a14:backgroundMark x1="63931" y1="11730" x2="63931" y2="11730"/>
                        <a14:backgroundMark x1="78834" y1="13519" x2="78834" y2="13519"/>
                        <a14:backgroundMark x1="71706" y1="32604" x2="71706" y2="32604"/>
                        <a14:backgroundMark x1="66307" y1="37575" x2="66307" y2="37575"/>
                        <a14:backgroundMark x1="93089" y1="20080" x2="93089" y2="20080"/>
                        <a14:backgroundMark x1="86825" y1="16103" x2="86825" y2="16103"/>
                        <a14:backgroundMark x1="82505" y1="8151" x2="82505" y2="8151"/>
                        <a14:backgroundMark x1="48380" y1="26640" x2="48380" y2="26640"/>
                        <a14:backgroundMark x1="42981" y1="21272" x2="42981" y2="21272"/>
                        <a14:backgroundMark x1="43629" y1="13917" x2="43629" y2="13917"/>
                        <a14:backgroundMark x1="40821" y1="4175" x2="40821" y2="4175"/>
                        <a14:backgroundMark x1="52052" y1="9145" x2="52052" y2="9145"/>
                        <a14:backgroundMark x1="48812" y1="5169" x2="48812" y2="5169"/>
                        <a14:backgroundMark x1="91145" y1="24056" x2="91145" y2="24056"/>
                      </a14:backgroundRemoval>
                    </a14:imgEffect>
                  </a14:imgLayer>
                </a14:imgProps>
              </a:ext>
            </a:extLst>
          </a:blip>
          <a:srcRect l="8827" b="2063"/>
          <a:stretch/>
        </p:blipFill>
        <p:spPr>
          <a:xfrm>
            <a:off x="3049967" y="3158766"/>
            <a:ext cx="3198769" cy="37329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Szövegdoboz 17"/>
          <p:cNvSpPr txBox="1"/>
          <p:nvPr/>
        </p:nvSpPr>
        <p:spPr>
          <a:xfrm>
            <a:off x="8338012" y="403022"/>
            <a:ext cx="355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NEHÉZSÉGEKET</a:t>
            </a:r>
            <a:endParaRPr lang="hu-HU" sz="32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634514" y="1007096"/>
            <a:ext cx="425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SZOMORÚSÁGOKAT</a:t>
            </a:r>
            <a:endParaRPr lang="hu-HU" sz="32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75880" y="5046680"/>
            <a:ext cx="296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6"/>
                </a:solidFill>
              </a:rPr>
              <a:t>ÁLDÁSOKAT</a:t>
            </a:r>
            <a:endParaRPr lang="hu-HU" sz="3600" dirty="0">
              <a:solidFill>
                <a:schemeClr val="accent6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61367" y="5655615"/>
            <a:ext cx="29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6"/>
                </a:solidFill>
              </a:rPr>
              <a:t>ÖRÖMÖKET</a:t>
            </a:r>
            <a:endParaRPr lang="hu-HU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6" y="145296"/>
            <a:ext cx="7571374" cy="657481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colorTemperature colorTemp="112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2005" y="860017"/>
            <a:ext cx="5380735" cy="586009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731663" cy="17373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662" y="0"/>
            <a:ext cx="1747984" cy="173736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8616" y="1841242"/>
            <a:ext cx="50801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Fel tudod idézni a nehézségeket és az örömöket </a:t>
            </a:r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</a:rPr>
              <a:t>Naomi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 életében?</a:t>
            </a:r>
          </a:p>
          <a:p>
            <a:endParaRPr lang="hu-H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Rajzolj egy hasonló térképet!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Írd be a Betlehemben és </a:t>
            </a:r>
            <a:r>
              <a:rPr lang="hu-H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Móáb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földjén megélt próbákat és áldásokat!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</a:t>
            </a: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róbákat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és </a:t>
            </a:r>
            <a:r>
              <a:rPr lang="hu-HU" sz="2400" dirty="0" smtClean="0">
                <a:solidFill>
                  <a:schemeClr val="accent6"/>
                </a:solidFill>
              </a:rPr>
              <a:t>az áldásokat</a:t>
            </a:r>
            <a:r>
              <a:rPr lang="hu-H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más-más színnel is jelölheted.</a:t>
            </a:r>
          </a:p>
        </p:txBody>
      </p:sp>
    </p:spTree>
    <p:extLst>
      <p:ext uri="{BB962C8B-B14F-4D97-AF65-F5344CB8AC3E}">
        <p14:creationId xmlns:p14="http://schemas.microsoft.com/office/powerpoint/2010/main" val="3605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89796" l="193" r="96339">
                        <a14:foregroundMark x1="84200" y1="59184" x2="84200" y2="59184"/>
                        <a14:foregroundMark x1="90173" y1="58730" x2="90173" y2="58730"/>
                        <a14:foregroundMark x1="62235" y1="50567" x2="62235" y2="50567"/>
                        <a14:foregroundMark x1="67630" y1="54195" x2="67630" y2="54195"/>
                        <a14:backgroundMark x1="92678" y1="67574" x2="92678" y2="67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955088" cy="251097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3" b="96024" l="9503" r="97408">
                        <a14:backgroundMark x1="47300" y1="7753" x2="47300" y2="7753"/>
                        <a14:backgroundMark x1="47732" y1="14314" x2="47732" y2="14314"/>
                        <a14:backgroundMark x1="63931" y1="11730" x2="63931" y2="11730"/>
                        <a14:backgroundMark x1="78834" y1="13519" x2="78834" y2="13519"/>
                        <a14:backgroundMark x1="71706" y1="32604" x2="71706" y2="32604"/>
                        <a14:backgroundMark x1="66307" y1="37575" x2="66307" y2="37575"/>
                        <a14:backgroundMark x1="93089" y1="20080" x2="93089" y2="20080"/>
                        <a14:backgroundMark x1="86825" y1="16103" x2="86825" y2="16103"/>
                        <a14:backgroundMark x1="82505" y1="8151" x2="82505" y2="8151"/>
                        <a14:backgroundMark x1="48380" y1="26640" x2="48380" y2="26640"/>
                        <a14:backgroundMark x1="42981" y1="21272" x2="42981" y2="21272"/>
                        <a14:backgroundMark x1="43629" y1="13917" x2="43629" y2="13917"/>
                        <a14:backgroundMark x1="40821" y1="4175" x2="40821" y2="4175"/>
                        <a14:backgroundMark x1="52052" y1="9145" x2="52052" y2="9145"/>
                        <a14:backgroundMark x1="48812" y1="5169" x2="48812" y2="5169"/>
                        <a14:backgroundMark x1="91145" y1="24056" x2="91145" y2="24056"/>
                      </a14:backgroundRemoval>
                    </a14:imgEffect>
                  </a14:imgLayer>
                </a14:imgProps>
              </a:ext>
            </a:extLst>
          </a:blip>
          <a:srcRect l="8827" b="2063"/>
          <a:stretch/>
        </p:blipFill>
        <p:spPr>
          <a:xfrm>
            <a:off x="0" y="3148555"/>
            <a:ext cx="3178629" cy="3709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88" b="100000" l="3257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1083" y="68999"/>
            <a:ext cx="2960917" cy="2951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85" l="5345" r="95345"/>
                    </a14:imgEffect>
                  </a14:imgLayer>
                </a14:imgProps>
              </a:ext>
            </a:extLst>
          </a:blip>
          <a:srcRect l="7475"/>
          <a:stretch/>
        </p:blipFill>
        <p:spPr>
          <a:xfrm>
            <a:off x="9658900" y="3190365"/>
            <a:ext cx="2533100" cy="3667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10"/>
          <a:srcRect l="6942" r="3706"/>
          <a:stretch/>
        </p:blipFill>
        <p:spPr>
          <a:xfrm>
            <a:off x="825394" y="1553028"/>
            <a:ext cx="2353235" cy="1161143"/>
          </a:xfrm>
          <a:prstGeom prst="rect">
            <a:avLst/>
          </a:prstGeom>
          <a:effectLst/>
        </p:spPr>
      </p:pic>
      <p:sp>
        <p:nvSpPr>
          <p:cNvPr id="2" name="Szövegdoboz 1"/>
          <p:cNvSpPr txBox="1"/>
          <p:nvPr/>
        </p:nvSpPr>
        <p:spPr>
          <a:xfrm>
            <a:off x="3780482" y="1417403"/>
            <a:ext cx="497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</a:rPr>
              <a:t>Sokminden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 változott és történt az életükben. 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140893" y="2967034"/>
            <a:ext cx="6257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</a:rPr>
              <a:t>De volt egy biztos pont:</a:t>
            </a:r>
            <a:endParaRPr lang="hu-H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569669" y="4176055"/>
            <a:ext cx="5828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dirty="0" smtClean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ISTEN</a:t>
            </a:r>
            <a:endParaRPr lang="hu-HU" sz="9600" dirty="0">
              <a:solidFill>
                <a:schemeClr val="accent2">
                  <a:lumMod val="50000"/>
                </a:schemeClr>
              </a:solidFill>
              <a:latin typeface="Maiandra GD" panose="020E0502030308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460687" y="483326"/>
            <a:ext cx="561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Ha elkészült a térképed, akkor láthatod: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69" y="57363"/>
            <a:ext cx="4775200" cy="680063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16363" cy="178525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20916" y="2093129"/>
            <a:ext cx="662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484129"/>
                </a:solidFill>
              </a:rPr>
              <a:t>Ruth</a:t>
            </a:r>
            <a:r>
              <a:rPr lang="hu-HU" sz="2400" dirty="0" smtClean="0">
                <a:solidFill>
                  <a:srgbClr val="484129"/>
                </a:solidFill>
              </a:rPr>
              <a:t> is megismerte közben Istent, tapasztalta áldásait és ragaszkodni akart Hozzá.</a:t>
            </a:r>
            <a:endParaRPr lang="hu-HU" sz="2400" dirty="0">
              <a:solidFill>
                <a:srgbClr val="484129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0916" y="2969153"/>
            <a:ext cx="552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E5E51"/>
                </a:solidFill>
              </a:rPr>
              <a:t>Emlékszel hogyan fogalmazta meg ezt </a:t>
            </a:r>
            <a:r>
              <a:rPr lang="hu-HU" sz="2400" dirty="0" err="1" smtClean="0">
                <a:solidFill>
                  <a:srgbClr val="CE5E51"/>
                </a:solidFill>
              </a:rPr>
              <a:t>Naominak</a:t>
            </a:r>
            <a:r>
              <a:rPr lang="hu-HU" sz="2400" dirty="0" smtClean="0">
                <a:solidFill>
                  <a:srgbClr val="CE5E51"/>
                </a:solidFill>
              </a:rPr>
              <a:t>?</a:t>
            </a:r>
            <a:endParaRPr lang="hu-HU" sz="2400" dirty="0">
              <a:solidFill>
                <a:srgbClr val="CE5E51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1816363" y="3800150"/>
            <a:ext cx="5228555" cy="2277739"/>
          </a:xfrm>
          <a:prstGeom prst="wedgeEllipseCallout">
            <a:avLst>
              <a:gd name="adj1" fmla="val 105092"/>
              <a:gd name="adj2" fmla="val -14638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002060"/>
                </a:solidFill>
              </a:rPr>
              <a:t>Ha </a:t>
            </a:r>
            <a:r>
              <a:rPr lang="hu-HU" sz="2800" dirty="0" smtClean="0">
                <a:solidFill>
                  <a:srgbClr val="002060"/>
                </a:solidFill>
                <a:hlinkClick r:id="rId4"/>
              </a:rPr>
              <a:t>ide </a:t>
            </a:r>
            <a:r>
              <a:rPr lang="hu-HU" sz="2800" dirty="0" err="1" smtClean="0">
                <a:solidFill>
                  <a:srgbClr val="002060"/>
                </a:solidFill>
                <a:hlinkClick r:id="rId4"/>
              </a:rPr>
              <a:t>kattintasz</a:t>
            </a:r>
            <a:r>
              <a:rPr lang="hu-HU" sz="2800" dirty="0" smtClean="0">
                <a:solidFill>
                  <a:srgbClr val="002060"/>
                </a:solidFill>
              </a:rPr>
              <a:t>, kirakhatod a megadott szavakból </a:t>
            </a:r>
            <a:r>
              <a:rPr lang="hu-HU" sz="2800" dirty="0" err="1" smtClean="0">
                <a:solidFill>
                  <a:srgbClr val="002060"/>
                </a:solidFill>
              </a:rPr>
              <a:t>Ruth</a:t>
            </a:r>
            <a:r>
              <a:rPr lang="hu-HU" sz="2800" dirty="0" smtClean="0">
                <a:solidFill>
                  <a:srgbClr val="002060"/>
                </a:solidFill>
              </a:rPr>
              <a:t> mondatait!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92563" y="424050"/>
            <a:ext cx="6101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Isten a veszteségek és nehézségek idején is gondot viselt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</a:rPr>
              <a:t>Naomiról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. A szomorúságban is mindig ott volt vigasztaló szeretetével.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81000">
              <a:schemeClr val="accent4">
                <a:lumMod val="60000"/>
                <a:lumOff val="40000"/>
              </a:schemeClr>
            </a:gs>
            <a:gs pos="100000">
              <a:srgbClr val="E0BB7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33372" y="2193099"/>
            <a:ext cx="4484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9600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  <a:cs typeface="Calibri" panose="020F0502020204030204" pitchFamily="34" charset="0"/>
              </a:rPr>
              <a:t>ISTEN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4171" y="1306053"/>
            <a:ext cx="1200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De a te életedben és családod életében is ilyen biztos pont lehet: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22987" y="737802"/>
            <a:ext cx="950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Sok minden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változhat, történhet a mi életünkben is. 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982684" y="4059428"/>
            <a:ext cx="638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Nála találhatunk igazi biztonságot! 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25713" y="4940872"/>
            <a:ext cx="1090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A kérdés, hogy </a:t>
            </a:r>
            <a:r>
              <a:rPr lang="hu-HU" sz="3200" dirty="0" err="1" smtClean="0">
                <a:solidFill>
                  <a:schemeClr val="accent2">
                    <a:lumMod val="50000"/>
                  </a:schemeClr>
                </a:solidFill>
              </a:rPr>
              <a:t>Naomihoz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 hasonlóan, mi is Istennel járjuk-e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az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utunkat,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és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az Ő </a:t>
            </a:r>
            <a:r>
              <a:rPr lang="hu-HU" sz="3200" dirty="0">
                <a:solidFill>
                  <a:schemeClr val="accent2">
                    <a:lumMod val="50000"/>
                  </a:schemeClr>
                </a:solidFill>
              </a:rPr>
              <a:t>gondviselő szeretetét 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</a:rPr>
              <a:t>keressük-e? </a:t>
            </a:r>
            <a:endParaRPr lang="hu-H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>
                <a:lumMod val="5000"/>
                <a:lumOff val="95000"/>
              </a:schemeClr>
            </a:gs>
            <a:gs pos="37000">
              <a:schemeClr val="accent1">
                <a:lumMod val="20000"/>
                <a:lumOff val="80000"/>
              </a:schemeClr>
            </a:gs>
            <a:gs pos="67000">
              <a:schemeClr val="accent4">
                <a:lumMod val="60000"/>
                <a:lumOff val="40000"/>
              </a:schemeClr>
            </a:gs>
            <a:gs pos="100000">
              <a:srgbClr val="E0BB7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59" y="0"/>
            <a:ext cx="1772053" cy="17707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86159" cy="1770743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145143" y="3570515"/>
            <a:ext cx="3628518" cy="2641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Ezzel az énekkel kérjük Isten áldását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életünkre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, </a:t>
            </a: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</a:rPr>
              <a:t>családunk és barátaink életére is!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7" name="Áldjon meg tége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5658" y="1967031"/>
            <a:ext cx="1374884" cy="13748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886" y="493971"/>
            <a:ext cx="7958372" cy="5823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5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18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F9E7A6"/>
            </a:gs>
            <a:gs pos="100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892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91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820194" y="2244078"/>
            <a:ext cx="595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„</a:t>
            </a:r>
            <a:r>
              <a:rPr lang="hu-HU" sz="4000" dirty="0">
                <a:solidFill>
                  <a:schemeClr val="accent4">
                    <a:lumMod val="50000"/>
                  </a:schemeClr>
                </a:solidFill>
              </a:rPr>
              <a:t>Mert aki kér, mind kap, aki keres, talál, és a zörgetőnek </a:t>
            </a:r>
            <a:r>
              <a:rPr lang="hu-HU" sz="4000" dirty="0" err="1">
                <a:solidFill>
                  <a:schemeClr val="accent4">
                    <a:lumMod val="50000"/>
                  </a:schemeClr>
                </a:solidFill>
              </a:rPr>
              <a:t>megnyittatik</a:t>
            </a:r>
            <a:r>
              <a:rPr lang="hu-HU" sz="4000" dirty="0">
                <a:solidFill>
                  <a:schemeClr val="accent4">
                    <a:lumMod val="50000"/>
                  </a:schemeClr>
                </a:solidFill>
              </a:rPr>
              <a:t>.” 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hu-H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Máté evangéliuma 7,8)</a:t>
            </a:r>
          </a:p>
        </p:txBody>
      </p:sp>
    </p:spTree>
    <p:extLst>
      <p:ext uri="{BB962C8B-B14F-4D97-AF65-F5344CB8AC3E}">
        <p14:creationId xmlns:p14="http://schemas.microsoft.com/office/powerpoint/2010/main" val="2937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65000">
              <a:srgbClr val="F9E7A6"/>
            </a:gs>
            <a:gs pos="92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25495"/>
            <a:ext cx="1761592" cy="16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4633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18000">
              <a:schemeClr val="accent1">
                <a:lumMod val="20000"/>
                <a:lumOff val="80000"/>
              </a:schemeClr>
            </a:gs>
            <a:gs pos="90000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accent1">
                    <a:lumMod val="45000"/>
                    <a:lumOff val="55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40709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65000">
              <a:srgbClr val="F9E7A6"/>
            </a:gs>
            <a:gs pos="92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982" t="1807" r="2076" b="2612"/>
          <a:stretch/>
        </p:blipFill>
        <p:spPr>
          <a:xfrm>
            <a:off x="2924781" y="871160"/>
            <a:ext cx="6328074" cy="5404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8" b="75978" l="22906" r="75123">
                        <a14:backgroundMark x1="24631" y1="47486" x2="24631" y2="47486"/>
                      </a14:backgroundRemoval>
                    </a14:imgEffect>
                  </a14:imgLayer>
                </a14:imgProps>
              </a:ext>
            </a:extLst>
          </a:blip>
          <a:srcRect l="24684" t="4131" r="23956" b="22462"/>
          <a:stretch/>
        </p:blipFill>
        <p:spPr>
          <a:xfrm>
            <a:off x="2881161" y="2038377"/>
            <a:ext cx="6415314" cy="404252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512609" y="4059640"/>
            <a:ext cx="523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solidFill>
                  <a:schemeClr val="bg1">
                    <a:lumMod val="50000"/>
                  </a:schemeClr>
                </a:solidFill>
              </a:rPr>
              <a:t>BETLEHEM</a:t>
            </a:r>
            <a:endParaRPr lang="hu-HU" sz="7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9177" y="5259969"/>
            <a:ext cx="11739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bg1"/>
                </a:solidFill>
              </a:rPr>
              <a:t>JELENTÉSE:</a:t>
            </a:r>
            <a:r>
              <a:rPr lang="hu-HU" sz="6000" b="1" dirty="0" smtClean="0">
                <a:solidFill>
                  <a:schemeClr val="bg1">
                    <a:lumMod val="50000"/>
                  </a:schemeClr>
                </a:solidFill>
              </a:rPr>
              <a:t> A KENYÉR HÁZA</a:t>
            </a:r>
            <a:endParaRPr lang="hu-H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5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00442 -0.495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5000">
              <a:srgbClr val="F9E7A6"/>
            </a:gs>
            <a:gs pos="100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71" y="1741714"/>
            <a:ext cx="7191974" cy="45848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761692" cy="174171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983933" y="661716"/>
            <a:ext cx="2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accent2">
                    <a:lumMod val="50000"/>
                  </a:schemeClr>
                </a:solidFill>
              </a:rPr>
              <a:t>Tudod-e</a:t>
            </a:r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847773" y="661113"/>
            <a:ext cx="690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Betlehem egy több mint háromezer éves város. A Bibliában több helyen is szerepel.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5756" y="2362828"/>
            <a:ext cx="4418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Nem csak mai történetünk egyik színhelye, de Jézus születésének helye is.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5756" y="4305204"/>
            <a:ext cx="43397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Mikeás próféta már 700 évvel Jézus születése előtt megjövendölte, hogy ez így lesz. 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487886" y="6257433"/>
            <a:ext cx="509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rgbClr val="002060"/>
                </a:solidFill>
              </a:rPr>
              <a:t>Betlehem látképe napjainkban</a:t>
            </a:r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1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41639" b="12678"/>
          <a:stretch/>
        </p:blipFill>
        <p:spPr>
          <a:xfrm>
            <a:off x="0" y="0"/>
            <a:ext cx="12192000" cy="686836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86561" cy="1667435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1626156" y="3972063"/>
            <a:ext cx="2070847" cy="591670"/>
          </a:xfrm>
          <a:prstGeom prst="rightArrow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kercs vízszintesen 6"/>
          <p:cNvSpPr/>
          <p:nvPr/>
        </p:nvSpPr>
        <p:spPr>
          <a:xfrm>
            <a:off x="2040709" y="261256"/>
            <a:ext cx="9797143" cy="2336801"/>
          </a:xfrm>
          <a:prstGeom prst="horizontalScroll">
            <a:avLst/>
          </a:prstGeom>
          <a:solidFill>
            <a:srgbClr val="EFDB9F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</a:rPr>
              <a:t>„kenyér házában”, Betlehemben is voltak ínséges évek, amikor azért kellett elindulnia egy családnak távoli vidékre, mert nem volt mit enni.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50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0415" cy="17997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8" b="100000" l="3257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1587" y="0"/>
            <a:ext cx="6880413" cy="6858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017485" y="422831"/>
            <a:ext cx="423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E5E51"/>
                </a:solidFill>
              </a:rPr>
              <a:t>Mai történetünk szereplői egy betlehemi család.</a:t>
            </a:r>
            <a:endParaRPr lang="hu-HU" sz="2800" dirty="0">
              <a:solidFill>
                <a:srgbClr val="CE5E5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1886" y="2033505"/>
            <a:ext cx="5109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chemeClr val="bg1">
                    <a:lumMod val="50000"/>
                  </a:schemeClr>
                </a:solidFill>
              </a:rPr>
              <a:t>Naomi</a:t>
            </a: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</a:rPr>
              <a:t> szerencsés asszonynak mondhatta magát: hűséges férje volt, </a:t>
            </a:r>
            <a:r>
              <a:rPr lang="hu-HU" sz="2800" dirty="0" err="1" smtClean="0">
                <a:solidFill>
                  <a:schemeClr val="bg1">
                    <a:lumMod val="50000"/>
                  </a:schemeClr>
                </a:solidFill>
              </a:rPr>
              <a:t>Elímelek</a:t>
            </a: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</a:rPr>
              <a:t>, és két szép fiúval is megáldotta őt az Úr. </a:t>
            </a:r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1886" y="4230309"/>
            <a:ext cx="5109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</a:rPr>
              <a:t>A boldog évek után azonban szűk esztendők következtek. Éhínség lett az országban, és a családnak el kellett költöznie Betlehemből.</a:t>
            </a:r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t="41639" b="12678"/>
          <a:stretch/>
        </p:blipFill>
        <p:spPr>
          <a:xfrm>
            <a:off x="0" y="0"/>
            <a:ext cx="12192000" cy="686836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86561" cy="1667435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4004132" y="3399446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522034" y="2458093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098974" y="2603236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8614229" y="2726607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9129484" y="3013264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9448799" y="3397894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9593941" y="3911600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9448799" y="4426858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7094762" y="2363223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6667491" y="2312950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6224806" y="2320207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778489" y="2430615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335804" y="2575758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4976579" y="2735416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4631869" y="2893522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4287160" y="3165141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813636" y="3778894"/>
            <a:ext cx="290285" cy="290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8" b="100000" l="3257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040" y="2684089"/>
            <a:ext cx="2111719" cy="210484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8" b="100000" l="3257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8799" y="4056743"/>
            <a:ext cx="2368363" cy="236064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389259" y="210490"/>
            <a:ext cx="3486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Egy idegen országban,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Móáb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földjén telepedtek le.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263043" y="1736834"/>
            <a:ext cx="3620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Az ott töltött idő alatt megszokták, sőt megszerették új lakóhelyüket.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34" b="100000" l="9913" r="95627"/>
                    </a14:imgEffect>
                  </a14:imgLayer>
                </a14:imgProps>
              </a:ext>
            </a:extLst>
          </a:blip>
          <a:srcRect l="20642" t="13534"/>
          <a:stretch/>
        </p:blipFill>
        <p:spPr>
          <a:xfrm>
            <a:off x="6293157" y="889413"/>
            <a:ext cx="5493928" cy="59685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538514" cy="15210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88" b="100000" l="3257" r="967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7772" y="-58711"/>
            <a:ext cx="6939314" cy="69167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20493" y="1857771"/>
            <a:ext cx="51499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Az apa sajnos korán meghalt</a:t>
            </a:r>
            <a:r>
              <a:rPr lang="hu-HU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Amikor a fiúk felnőttek, egy-egy </a:t>
            </a:r>
            <a:r>
              <a:rPr lang="hu-HU" sz="3200" dirty="0" err="1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</a:rPr>
              <a:t>óábi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lányt választottak feleségüknek: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</a:rPr>
              <a:t>Orpát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 és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</a:rPr>
              <a:t>Ruthot</a:t>
            </a:r>
            <a:r>
              <a:rPr lang="hu-HU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3200" dirty="0">
                <a:solidFill>
                  <a:schemeClr val="bg1">
                    <a:lumMod val="50000"/>
                  </a:schemeClr>
                </a:solidFill>
              </a:rPr>
              <a:t>Í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gy alapítottak új családot.</a:t>
            </a:r>
            <a:endParaRPr lang="hu-H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38514" cy="152106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748805" y="320738"/>
            <a:ext cx="525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Nemsokára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Naomi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fiai is meghaltak, csupán a két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óábita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lánnyal maradt, a két menye lett a családja. 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5" b="98476" l="2377" r="64346"/>
                    </a14:imgEffect>
                  </a14:imgLayer>
                </a14:imgProps>
              </a:ext>
            </a:extLst>
          </a:blip>
          <a:srcRect r="33803"/>
          <a:stretch/>
        </p:blipFill>
        <p:spPr>
          <a:xfrm>
            <a:off x="6999379" y="-44863"/>
            <a:ext cx="3134760" cy="685800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16116" y="1755228"/>
            <a:ext cx="622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Pedig abban az időben az asszonyoknak szinte lehetetlen volt egyedül, kenyérkereső férfi nélkül eltartani magukat.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2797845" y="2955557"/>
            <a:ext cx="4535285" cy="1867989"/>
          </a:xfrm>
          <a:prstGeom prst="wedgeEllipseCallout">
            <a:avLst>
              <a:gd name="adj1" fmla="val 57855"/>
              <a:gd name="adj2" fmla="val -11403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Hazamegyek! Menjetek Ti is haza a családotokhoz, könnyebb lesz nektek ott új életet </a:t>
            </a:r>
            <a:r>
              <a:rPr lang="hu-HU" sz="2000" dirty="0" err="1" smtClean="0">
                <a:solidFill>
                  <a:srgbClr val="002060"/>
                </a:solidFill>
              </a:rPr>
              <a:t>kezdenetek</a:t>
            </a:r>
            <a:r>
              <a:rPr lang="hu-HU" sz="2000" dirty="0" smtClean="0">
                <a:solidFill>
                  <a:srgbClr val="002060"/>
                </a:solidFill>
              </a:rPr>
              <a:t>!</a:t>
            </a: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85" l="5345" r="95345"/>
                    </a14:imgEffect>
                  </a14:imgLayer>
                </a14:imgProps>
              </a:ext>
            </a:extLst>
          </a:blip>
          <a:srcRect l="7475"/>
          <a:stretch/>
        </p:blipFill>
        <p:spPr>
          <a:xfrm>
            <a:off x="6999379" y="-44863"/>
            <a:ext cx="4706601" cy="6814612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67873" y="5427039"/>
            <a:ext cx="686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Orpá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el is búcsúzott tőlük,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Ruth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azonban nem volt hajlandó, mert nagyon megszerette anyósát: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8316931" y="2955556"/>
            <a:ext cx="3276387" cy="1867989"/>
          </a:xfrm>
          <a:prstGeom prst="wedgeEllipseCallout">
            <a:avLst>
              <a:gd name="adj1" fmla="val -3279"/>
              <a:gd name="adj2" fmla="val -13579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Ahova te mész, oda megyek én is, néped az én népem, Istened az én Istenem.</a:t>
            </a:r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815</Words>
  <Application>Microsoft Office PowerPoint</Application>
  <PresentationFormat>Szélesvásznú</PresentationFormat>
  <Paragraphs>94</Paragraphs>
  <Slides>22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Maiandra GD</vt:lpstr>
      <vt:lpstr>Times New Roman</vt:lpstr>
      <vt:lpstr>Wingdings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103</cp:revision>
  <dcterms:created xsi:type="dcterms:W3CDTF">2020-10-01T09:17:20Z</dcterms:created>
  <dcterms:modified xsi:type="dcterms:W3CDTF">2020-10-09T14:31:17Z</dcterms:modified>
</cp:coreProperties>
</file>