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74" r:id="rId3"/>
    <p:sldId id="271" r:id="rId4"/>
    <p:sldId id="272" r:id="rId5"/>
    <p:sldId id="263" r:id="rId6"/>
    <p:sldId id="265" r:id="rId7"/>
    <p:sldId id="268" r:id="rId8"/>
    <p:sldId id="279" r:id="rId9"/>
    <p:sldId id="264" r:id="rId10"/>
    <p:sldId id="269" r:id="rId11"/>
    <p:sldId id="270" r:id="rId12"/>
    <p:sldId id="280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6C2C"/>
    <a:srgbClr val="DEB452"/>
    <a:srgbClr val="9AB3C2"/>
    <a:srgbClr val="89C5E7"/>
    <a:srgbClr val="93A4A6"/>
    <a:srgbClr val="A9AD86"/>
    <a:srgbClr val="D4A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39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2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85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5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76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93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92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47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67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2020. 10. 09.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4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hyperlink" Target="http://rpi-feladatbank.reformatus.hu/tm5PhZjS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esus-without-language.net/wp-content/cache/page_enhanced/www.jesus-without-language.net/ruth-ruth-2-make-2/_index.html_gzip" TargetMode="Externa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05940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Ruth</a:t>
            </a: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története – 2.óra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30" b="89796" l="51830" r="95954">
                        <a14:foregroundMark x1="84200" y1="59184" x2="84200" y2="59184"/>
                        <a14:foregroundMark x1="90173" y1="58730" x2="90173" y2="58730"/>
                        <a14:foregroundMark x1="62235" y1="50567" x2="62235" y2="50567"/>
                        <a14:foregroundMark x1="67630" y1="54195" x2="67630" y2="54195"/>
                      </a14:backgroundRemoval>
                    </a14:imgEffect>
                  </a14:imgLayer>
                </a14:imgProps>
              </a:ext>
            </a:extLst>
          </a:blip>
          <a:srcRect l="53360" t="68188" b="10057"/>
          <a:stretch/>
        </p:blipFill>
        <p:spPr>
          <a:xfrm rot="21041777">
            <a:off x="1513209" y="188638"/>
            <a:ext cx="1967794" cy="77993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5"/>
          <a:srcRect b="1722"/>
          <a:stretch/>
        </p:blipFill>
        <p:spPr>
          <a:xfrm>
            <a:off x="10543523" y="2259"/>
            <a:ext cx="1292496" cy="1418188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30" b="89796" l="51638" r="74374">
                        <a14:foregroundMark x1="84200" y1="59184" x2="84200" y2="59184"/>
                        <a14:foregroundMark x1="90173" y1="58730" x2="90173" y2="58730"/>
                        <a14:foregroundMark x1="62235" y1="50567" x2="62235" y2="50567"/>
                        <a14:foregroundMark x1="67630" y1="54195" x2="67630" y2="54195"/>
                      </a14:backgroundRemoval>
                    </a14:imgEffect>
                  </a14:imgLayer>
                </a14:imgProps>
              </a:ext>
            </a:extLst>
          </a:blip>
          <a:srcRect l="53360" t="72572" r="24663" b="10057"/>
          <a:stretch/>
        </p:blipFill>
        <p:spPr>
          <a:xfrm rot="21228329">
            <a:off x="825535" y="451553"/>
            <a:ext cx="926645" cy="622773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30" b="89796" l="51638" r="74374">
                        <a14:foregroundMark x1="84200" y1="59184" x2="84200" y2="59184"/>
                        <a14:foregroundMark x1="90173" y1="58730" x2="90173" y2="58730"/>
                        <a14:foregroundMark x1="62235" y1="50567" x2="62235" y2="50567"/>
                        <a14:foregroundMark x1="67630" y1="54195" x2="67630" y2="54195"/>
                      </a14:backgroundRemoval>
                    </a14:imgEffect>
                  </a14:imgLayer>
                </a14:imgProps>
              </a:ext>
            </a:extLst>
          </a:blip>
          <a:srcRect l="53360" t="72572" r="24663" b="10057"/>
          <a:stretch/>
        </p:blipFill>
        <p:spPr>
          <a:xfrm rot="396886">
            <a:off x="503675" y="339113"/>
            <a:ext cx="926645" cy="62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7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48" y="492120"/>
            <a:ext cx="4950153" cy="3716809"/>
          </a:xfrm>
          <a:prstGeom prst="rect">
            <a:avLst/>
          </a:prstGeom>
          <a:effectLst>
            <a:outerShdw blurRad="5080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228" y="492120"/>
            <a:ext cx="4115752" cy="5491821"/>
          </a:xfrm>
          <a:prstGeom prst="rect">
            <a:avLst/>
          </a:prstGeom>
          <a:effectLst>
            <a:outerShdw blurRad="5080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533919" y="4415206"/>
            <a:ext cx="6767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</a:rPr>
              <a:t>6. lépés:</a:t>
            </a:r>
          </a:p>
          <a:p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K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ezdd el befűzni a selyemszalagot a sablonodba! A legalsó lyuknál kezd, átlósan haladj egyre följebb a kalász egyik oldalán, majd a másik oldalán érj vissza a kiindulóponthoz!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81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73" y="1586757"/>
            <a:ext cx="3597941" cy="4804069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162" y="1586756"/>
            <a:ext cx="3596935" cy="4804069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l="14681" t="2500" r="19477"/>
          <a:stretch/>
        </p:blipFill>
        <p:spPr>
          <a:xfrm>
            <a:off x="4947518" y="1586756"/>
            <a:ext cx="2433106" cy="4804069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4746750" y="954784"/>
            <a:ext cx="283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A végeredmény!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688811" y="954784"/>
            <a:ext cx="138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Elölről.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110983" y="954784"/>
            <a:ext cx="1515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Hátulról.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08069" y="261257"/>
            <a:ext cx="7145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Végül ilyen kalászt kell, hogy kapj:</a:t>
            </a:r>
            <a:endParaRPr lang="hu-H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4" b="85165" l="29304" r="67216">
                        <a14:backgroundMark x1="44872" y1="37500" x2="44872" y2="37500"/>
                        <a14:backgroundMark x1="46703" y1="44918" x2="46703" y2="44918"/>
                        <a14:backgroundMark x1="46337" y1="51923" x2="46337" y2="51923"/>
                        <a14:backgroundMark x1="46337" y1="59890" x2="46337" y2="59890"/>
                        <a14:backgroundMark x1="50733" y1="57692" x2="50733" y2="57692"/>
                        <a14:backgroundMark x1="50183" y1="49725" x2="50183" y2="49725"/>
                        <a14:backgroundMark x1="58791" y1="47253" x2="58791" y2="47253"/>
                        <a14:backgroundMark x1="50183" y1="42445" x2="50183" y2="42445"/>
                        <a14:backgroundMark x1="50183" y1="35577" x2="50183" y2="35577"/>
                        <a14:backgroundMark x1="50549" y1="27610" x2="50549" y2="27610"/>
                        <a14:backgroundMark x1="54945" y1="48214" x2="54945" y2="48214"/>
                        <a14:backgroundMark x1="52564" y1="48901" x2="52564" y2="48901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4840" t="3255" r="27708" b="5534"/>
          <a:stretch/>
        </p:blipFill>
        <p:spPr>
          <a:xfrm>
            <a:off x="5230075" y="1586756"/>
            <a:ext cx="1867989" cy="4787496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896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4840" t="3255" r="27708" b="5534"/>
          <a:stretch/>
        </p:blipFill>
        <p:spPr>
          <a:xfrm rot="5400000">
            <a:off x="3839172" y="-1427535"/>
            <a:ext cx="4446363" cy="11425459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églalap 2"/>
          <p:cNvSpPr/>
          <p:nvPr/>
        </p:nvSpPr>
        <p:spPr>
          <a:xfrm>
            <a:off x="470650" y="2724253"/>
            <a:ext cx="38189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„Mert aki kér, mind kap, aki keres, talál, és a zörgetőnek </a:t>
            </a:r>
            <a:r>
              <a:rPr lang="hu-HU" sz="24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megnyittatik</a:t>
            </a:r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</a:p>
          <a:p>
            <a:pPr lvl="0">
              <a:defRPr/>
            </a:pPr>
            <a:endParaRPr lang="hu-HU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(Máté evangéliuma 7,8)</a:t>
            </a:r>
            <a:endParaRPr lang="hu-HU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079814" y="489148"/>
            <a:ext cx="8740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</a:rPr>
              <a:t>Utolsó lépésként: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Aranymondásunkat is ráírhatod a „kalászos könyvjelzőnkre”.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79176" cy="147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1">
                <a:lumMod val="5000"/>
                <a:lumOff val="95000"/>
              </a:schemeClr>
            </a:gs>
            <a:gs pos="37000">
              <a:schemeClr val="accent1">
                <a:lumMod val="20000"/>
                <a:lumOff val="80000"/>
              </a:schemeClr>
            </a:gs>
            <a:gs pos="67000">
              <a:schemeClr val="accent4">
                <a:lumMod val="60000"/>
                <a:lumOff val="40000"/>
              </a:schemeClr>
            </a:gs>
            <a:gs pos="100000">
              <a:srgbClr val="E0BB7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159" y="0"/>
            <a:ext cx="1772053" cy="17707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86159" cy="1770743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45143" y="3570515"/>
            <a:ext cx="3628518" cy="2746828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kérjük Isten áldását életünkre, családunk és barátaink életére is!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Áldjon meg téged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5658" y="1967031"/>
            <a:ext cx="1374884" cy="137488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886" y="493971"/>
            <a:ext cx="7958372" cy="5823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5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18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820194" y="2244078"/>
            <a:ext cx="59566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aki kér, mind kap, aki keres, talál, és a zörgetőnek </a:t>
            </a:r>
            <a:r>
              <a:rPr kumimoji="0" lang="hu-H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megnyittatik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.” </a:t>
            </a:r>
            <a:endParaRPr kumimoji="0" lang="hu-H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Máté evangéliuma 7,8)</a:t>
            </a:r>
          </a:p>
        </p:txBody>
      </p:sp>
    </p:spTree>
    <p:extLst>
      <p:ext uri="{BB962C8B-B14F-4D97-AF65-F5344CB8AC3E}">
        <p14:creationId xmlns:p14="http://schemas.microsoft.com/office/powerpoint/2010/main" val="300246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42682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12731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647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1557" y="2050893"/>
            <a:ext cx="3857887" cy="327808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3" b="96024" l="9503" r="97408">
                        <a14:backgroundMark x1="47300" y1="7753" x2="47300" y2="7753"/>
                        <a14:backgroundMark x1="47732" y1="14314" x2="47732" y2="14314"/>
                        <a14:backgroundMark x1="63931" y1="11730" x2="63931" y2="11730"/>
                        <a14:backgroundMark x1="78834" y1="13519" x2="78834" y2="13519"/>
                        <a14:backgroundMark x1="71706" y1="32604" x2="71706" y2="32604"/>
                        <a14:backgroundMark x1="66307" y1="37575" x2="66307" y2="37575"/>
                        <a14:backgroundMark x1="93089" y1="20080" x2="93089" y2="20080"/>
                        <a14:backgroundMark x1="86825" y1="16103" x2="86825" y2="16103"/>
                        <a14:backgroundMark x1="82505" y1="8151" x2="82505" y2="8151"/>
                        <a14:backgroundMark x1="48380" y1="26640" x2="48380" y2="26640"/>
                        <a14:backgroundMark x1="42981" y1="21272" x2="42981" y2="21272"/>
                        <a14:backgroundMark x1="43629" y1="13917" x2="43629" y2="13917"/>
                        <a14:backgroundMark x1="40821" y1="4175" x2="40821" y2="4175"/>
                        <a14:backgroundMark x1="52052" y1="9145" x2="52052" y2="9145"/>
                        <a14:backgroundMark x1="48812" y1="5169" x2="48812" y2="5169"/>
                        <a14:backgroundMark x1="91145" y1="24056" x2="91145" y2="24056"/>
                      </a14:backgroundRemoval>
                    </a14:imgEffect>
                  </a14:imgLayer>
                </a14:imgProps>
              </a:ext>
            </a:extLst>
          </a:blip>
          <a:srcRect l="8827" b="2063"/>
          <a:stretch/>
        </p:blipFill>
        <p:spPr>
          <a:xfrm>
            <a:off x="435239" y="2189815"/>
            <a:ext cx="3857888" cy="45021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8" b="100000" l="3257" r="967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5251" y="172802"/>
            <a:ext cx="2491428" cy="2483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85" l="5345" r="95345"/>
                    </a14:imgEffect>
                  </a14:imgLayer>
                </a14:imgProps>
              </a:ext>
            </a:extLst>
          </a:blip>
          <a:srcRect l="7475"/>
          <a:stretch/>
        </p:blipFill>
        <p:spPr>
          <a:xfrm>
            <a:off x="6942151" y="2516224"/>
            <a:ext cx="2884020" cy="41757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9"/>
          <a:srcRect l="6942" r="3706"/>
          <a:stretch/>
        </p:blipFill>
        <p:spPr>
          <a:xfrm>
            <a:off x="4793568" y="4134658"/>
            <a:ext cx="2353235" cy="1161143"/>
          </a:xfrm>
          <a:prstGeom prst="rect">
            <a:avLst/>
          </a:prstGeom>
          <a:effectLst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0"/>
            <a:ext cx="1860664" cy="18288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791557" y="432563"/>
            <a:ext cx="6683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rgbClr val="002060"/>
                </a:solidFill>
              </a:rPr>
              <a:t>Elevenítsd</a:t>
            </a:r>
            <a:r>
              <a:rPr lang="hu-HU" sz="2800" dirty="0" smtClean="0">
                <a:solidFill>
                  <a:srgbClr val="002060"/>
                </a:solidFill>
              </a:rPr>
              <a:t> fel </a:t>
            </a:r>
            <a:r>
              <a:rPr lang="hu-HU" sz="2800" dirty="0" err="1" smtClean="0">
                <a:solidFill>
                  <a:srgbClr val="002060"/>
                </a:solidFill>
              </a:rPr>
              <a:t>Ruth</a:t>
            </a:r>
            <a:r>
              <a:rPr lang="hu-HU" sz="2800" dirty="0" smtClean="0">
                <a:solidFill>
                  <a:srgbClr val="002060"/>
                </a:solidFill>
              </a:rPr>
              <a:t> történetét! Tedd időrendi sorrendbe az eseményeket és válaszolj helyesen a kvíz kérdésekre! 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858612" y="1905281"/>
            <a:ext cx="2407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5"/>
                </a:solidFill>
                <a:hlinkClick r:id="rId11"/>
              </a:rPr>
              <a:t>Kattints ide!</a:t>
            </a:r>
            <a:endParaRPr lang="hu-HU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8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0BB7D"/>
            </a:gs>
            <a:gs pos="0">
              <a:schemeClr val="bg1"/>
            </a:gs>
            <a:gs pos="23000">
              <a:srgbClr val="F9E7A6"/>
            </a:gs>
            <a:gs pos="12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/>
          </a:blip>
          <a:srcRect l="25369" t="4656" r="24406" b="26113"/>
          <a:stretch/>
        </p:blipFill>
        <p:spPr>
          <a:xfrm>
            <a:off x="658566" y="223525"/>
            <a:ext cx="2119086" cy="2481942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3">
            <a:extLst/>
          </a:blip>
          <a:srcRect l="25369" t="4656" r="45486" b="26113"/>
          <a:stretch/>
        </p:blipFill>
        <p:spPr>
          <a:xfrm>
            <a:off x="218854" y="1955806"/>
            <a:ext cx="1229680" cy="248194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/>
          </a:blip>
          <a:srcRect l="7308" t="5136" r="3592" b="405"/>
          <a:stretch/>
        </p:blipFill>
        <p:spPr>
          <a:xfrm>
            <a:off x="9247877" y="214543"/>
            <a:ext cx="2900718" cy="26130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 rot="19847547">
            <a:off x="3001604" y="3838146"/>
            <a:ext cx="926645" cy="62277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6">
            <a:extLst/>
          </a:blip>
          <a:srcRect l="53360" t="68188" b="10057"/>
          <a:stretch/>
        </p:blipFill>
        <p:spPr>
          <a:xfrm rot="21389615">
            <a:off x="9664313" y="2564001"/>
            <a:ext cx="1612313" cy="63903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6">
            <a:extLst/>
          </a:blip>
          <a:srcRect l="53360" t="68188" b="10057"/>
          <a:stretch/>
        </p:blipFill>
        <p:spPr>
          <a:xfrm rot="20851904">
            <a:off x="3606635" y="5888636"/>
            <a:ext cx="2264058" cy="77993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>
            <a:extLst/>
          </a:blip>
          <a:srcRect l="53360" t="68188" b="10057"/>
          <a:stretch/>
        </p:blipFill>
        <p:spPr>
          <a:xfrm rot="7871526">
            <a:off x="10152715" y="4161361"/>
            <a:ext cx="1967794" cy="77993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6">
            <a:extLst/>
          </a:blip>
          <a:srcRect l="53360" t="68188" b="10057"/>
          <a:stretch/>
        </p:blipFill>
        <p:spPr>
          <a:xfrm rot="1054518">
            <a:off x="3416532" y="5475123"/>
            <a:ext cx="1967794" cy="77993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>
            <a:extLst/>
          </a:blip>
          <a:srcRect l="53360" t="68188" b="10057"/>
          <a:stretch/>
        </p:blipFill>
        <p:spPr>
          <a:xfrm rot="829668">
            <a:off x="1863512" y="3007992"/>
            <a:ext cx="1967794" cy="77993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6">
            <a:extLst/>
          </a:blip>
          <a:srcRect l="53360" t="68188" b="10057"/>
          <a:stretch/>
        </p:blipFill>
        <p:spPr>
          <a:xfrm rot="19868913">
            <a:off x="10045560" y="3567802"/>
            <a:ext cx="1967794" cy="77993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6">
            <a:extLst/>
          </a:blip>
          <a:srcRect l="53360" t="68188" b="10057"/>
          <a:stretch/>
        </p:blipFill>
        <p:spPr>
          <a:xfrm>
            <a:off x="2886753" y="5548540"/>
            <a:ext cx="1967794" cy="77993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6">
            <a:extLst/>
          </a:blip>
          <a:srcRect l="53360" t="68188" b="10057"/>
          <a:stretch/>
        </p:blipFill>
        <p:spPr>
          <a:xfrm rot="809037">
            <a:off x="9826282" y="5627972"/>
            <a:ext cx="1967794" cy="77993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3">
            <a:extLst/>
          </a:blip>
          <a:srcRect l="27664" t="4656" r="45486" b="35862"/>
          <a:stretch/>
        </p:blipFill>
        <p:spPr>
          <a:xfrm>
            <a:off x="25954" y="3528511"/>
            <a:ext cx="1704075" cy="3207657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3">
            <a:extLst/>
          </a:blip>
          <a:srcRect l="26552" t="4656" r="45486" b="35593"/>
          <a:stretch/>
        </p:blipFill>
        <p:spPr>
          <a:xfrm>
            <a:off x="1057421" y="3549902"/>
            <a:ext cx="1781762" cy="3235146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 rot="20633887">
            <a:off x="2826080" y="3721781"/>
            <a:ext cx="926645" cy="622773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>
            <a:off x="2730839" y="4150240"/>
            <a:ext cx="926645" cy="622773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 rot="516502">
            <a:off x="994915" y="3244491"/>
            <a:ext cx="926645" cy="622773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 rot="8853915">
            <a:off x="10684770" y="5104812"/>
            <a:ext cx="926645" cy="622773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 rot="21100632">
            <a:off x="10628946" y="2913962"/>
            <a:ext cx="926645" cy="622773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 rot="297209">
            <a:off x="10779220" y="3203792"/>
            <a:ext cx="926645" cy="622773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 rot="9490068">
            <a:off x="1657429" y="2978502"/>
            <a:ext cx="926645" cy="622773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>
            <a:off x="2200581" y="2633704"/>
            <a:ext cx="926645" cy="622773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>
            <a:off x="1301043" y="2525459"/>
            <a:ext cx="926645" cy="622773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 rot="21228329">
            <a:off x="10900344" y="2993379"/>
            <a:ext cx="926645" cy="622773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 rot="21085741">
            <a:off x="5055551" y="6169654"/>
            <a:ext cx="926645" cy="622773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5">
            <a:extLst/>
          </a:blip>
          <a:srcRect l="53360" t="72572" r="24663" b="10057"/>
          <a:stretch/>
        </p:blipFill>
        <p:spPr>
          <a:xfrm>
            <a:off x="2274978" y="2806803"/>
            <a:ext cx="926645" cy="622773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6">
            <a:extLst/>
          </a:blip>
          <a:srcRect l="53360" t="68188" b="10057"/>
          <a:stretch/>
        </p:blipFill>
        <p:spPr>
          <a:xfrm rot="19868913">
            <a:off x="10197960" y="3720202"/>
            <a:ext cx="1967794" cy="77993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54" b="85165" l="29304" r="67216">
                        <a14:backgroundMark x1="44872" y1="37500" x2="44872" y2="37500"/>
                        <a14:backgroundMark x1="46703" y1="44918" x2="46703" y2="44918"/>
                        <a14:backgroundMark x1="46337" y1="51923" x2="46337" y2="51923"/>
                        <a14:backgroundMark x1="46337" y1="59890" x2="46337" y2="59890"/>
                        <a14:backgroundMark x1="50733" y1="57692" x2="50733" y2="57692"/>
                        <a14:backgroundMark x1="50183" y1="49725" x2="50183" y2="49725"/>
                        <a14:backgroundMark x1="58791" y1="47253" x2="58791" y2="47253"/>
                        <a14:backgroundMark x1="50183" y1="42445" x2="50183" y2="42445"/>
                        <a14:backgroundMark x1="50183" y1="35577" x2="50183" y2="35577"/>
                        <a14:backgroundMark x1="50549" y1="27610" x2="50549" y2="27610"/>
                        <a14:backgroundMark x1="54945" y1="48214" x2="54945" y2="48214"/>
                        <a14:backgroundMark x1="52564" y1="48901" x2="52564" y2="48901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4840" t="3255" r="27708" b="5534"/>
          <a:stretch/>
        </p:blipFill>
        <p:spPr>
          <a:xfrm rot="15556171">
            <a:off x="4121820" y="3658290"/>
            <a:ext cx="511959" cy="1312107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Kép 4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54" b="85165" l="29304" r="67216">
                        <a14:backgroundMark x1="44872" y1="37500" x2="44872" y2="37500"/>
                        <a14:backgroundMark x1="46703" y1="44918" x2="46703" y2="44918"/>
                        <a14:backgroundMark x1="46337" y1="51923" x2="46337" y2="51923"/>
                        <a14:backgroundMark x1="46337" y1="59890" x2="46337" y2="59890"/>
                        <a14:backgroundMark x1="50733" y1="57692" x2="50733" y2="57692"/>
                        <a14:backgroundMark x1="50183" y1="49725" x2="50183" y2="49725"/>
                        <a14:backgroundMark x1="58791" y1="47253" x2="58791" y2="47253"/>
                        <a14:backgroundMark x1="50183" y1="42445" x2="50183" y2="42445"/>
                        <a14:backgroundMark x1="50183" y1="35577" x2="50183" y2="35577"/>
                        <a14:backgroundMark x1="50549" y1="27610" x2="50549" y2="27610"/>
                        <a14:backgroundMark x1="54945" y1="48214" x2="54945" y2="48214"/>
                        <a14:backgroundMark x1="52564" y1="48901" x2="52564" y2="48901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4840" t="3255" r="27708" b="5534"/>
          <a:stretch/>
        </p:blipFill>
        <p:spPr>
          <a:xfrm rot="5864526">
            <a:off x="3313494" y="4703143"/>
            <a:ext cx="503615" cy="1290720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Kép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54" b="85165" l="29304" r="67216">
                        <a14:backgroundMark x1="44872" y1="37500" x2="44872" y2="37500"/>
                        <a14:backgroundMark x1="46703" y1="44918" x2="46703" y2="44918"/>
                        <a14:backgroundMark x1="46337" y1="51923" x2="46337" y2="51923"/>
                        <a14:backgroundMark x1="46337" y1="59890" x2="46337" y2="59890"/>
                        <a14:backgroundMark x1="50733" y1="57692" x2="50733" y2="57692"/>
                        <a14:backgroundMark x1="50183" y1="49725" x2="50183" y2="49725"/>
                        <a14:backgroundMark x1="58791" y1="47253" x2="58791" y2="47253"/>
                        <a14:backgroundMark x1="50183" y1="42445" x2="50183" y2="42445"/>
                        <a14:backgroundMark x1="50183" y1="35577" x2="50183" y2="35577"/>
                        <a14:backgroundMark x1="50549" y1="27610" x2="50549" y2="27610"/>
                        <a14:backgroundMark x1="54945" y1="48214" x2="54945" y2="48214"/>
                        <a14:backgroundMark x1="52564" y1="48901" x2="52564" y2="48901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4840" t="3255" r="27708" b="5534"/>
          <a:stretch/>
        </p:blipFill>
        <p:spPr>
          <a:xfrm rot="17017863">
            <a:off x="3709298" y="2632897"/>
            <a:ext cx="447797" cy="1147666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Kép 4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54" b="85165" l="29304" r="67216">
                        <a14:backgroundMark x1="44872" y1="37500" x2="44872" y2="37500"/>
                        <a14:backgroundMark x1="46703" y1="44918" x2="46703" y2="44918"/>
                        <a14:backgroundMark x1="46337" y1="51923" x2="46337" y2="51923"/>
                        <a14:backgroundMark x1="46337" y1="59890" x2="46337" y2="59890"/>
                        <a14:backgroundMark x1="50733" y1="57692" x2="50733" y2="57692"/>
                        <a14:backgroundMark x1="50183" y1="49725" x2="50183" y2="49725"/>
                        <a14:backgroundMark x1="58791" y1="47253" x2="58791" y2="47253"/>
                        <a14:backgroundMark x1="50183" y1="42445" x2="50183" y2="42445"/>
                        <a14:backgroundMark x1="50183" y1="35577" x2="50183" y2="35577"/>
                        <a14:backgroundMark x1="50549" y1="27610" x2="50549" y2="27610"/>
                        <a14:backgroundMark x1="54945" y1="48214" x2="54945" y2="48214"/>
                        <a14:backgroundMark x1="52564" y1="48901" x2="52564" y2="48901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4840" t="3255" r="27708" b="5534"/>
          <a:stretch/>
        </p:blipFill>
        <p:spPr>
          <a:xfrm rot="15552235" flipH="1">
            <a:off x="10226320" y="4830255"/>
            <a:ext cx="464904" cy="1191509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Kép 3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54" b="85165" l="29304" r="67216">
                        <a14:backgroundMark x1="44872" y1="37500" x2="44872" y2="37500"/>
                        <a14:backgroundMark x1="46703" y1="44918" x2="46703" y2="44918"/>
                        <a14:backgroundMark x1="46337" y1="51923" x2="46337" y2="51923"/>
                        <a14:backgroundMark x1="46337" y1="59890" x2="46337" y2="59890"/>
                        <a14:backgroundMark x1="50733" y1="57692" x2="50733" y2="57692"/>
                        <a14:backgroundMark x1="50183" y1="49725" x2="50183" y2="49725"/>
                        <a14:backgroundMark x1="58791" y1="47253" x2="58791" y2="47253"/>
                        <a14:backgroundMark x1="50183" y1="42445" x2="50183" y2="42445"/>
                        <a14:backgroundMark x1="50183" y1="35577" x2="50183" y2="35577"/>
                        <a14:backgroundMark x1="50549" y1="27610" x2="50549" y2="27610"/>
                        <a14:backgroundMark x1="54945" y1="48214" x2="54945" y2="48214"/>
                        <a14:backgroundMark x1="52564" y1="48901" x2="52564" y2="48901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4840" t="3255" r="27708" b="5534"/>
          <a:stretch/>
        </p:blipFill>
        <p:spPr>
          <a:xfrm rot="6030880">
            <a:off x="9813635" y="3109051"/>
            <a:ext cx="492686" cy="1262711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Kép 4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54" b="85165" l="29304" r="67216">
                        <a14:backgroundMark x1="44872" y1="37500" x2="44872" y2="37500"/>
                        <a14:backgroundMark x1="46703" y1="44918" x2="46703" y2="44918"/>
                        <a14:backgroundMark x1="46337" y1="51923" x2="46337" y2="51923"/>
                        <a14:backgroundMark x1="46337" y1="59890" x2="46337" y2="59890"/>
                        <a14:backgroundMark x1="50733" y1="57692" x2="50733" y2="57692"/>
                        <a14:backgroundMark x1="50183" y1="49725" x2="50183" y2="49725"/>
                        <a14:backgroundMark x1="58791" y1="47253" x2="58791" y2="47253"/>
                        <a14:backgroundMark x1="50183" y1="42445" x2="50183" y2="42445"/>
                        <a14:backgroundMark x1="50183" y1="35577" x2="50183" y2="35577"/>
                        <a14:backgroundMark x1="50549" y1="27610" x2="50549" y2="27610"/>
                        <a14:backgroundMark x1="54945" y1="48214" x2="54945" y2="48214"/>
                        <a14:backgroundMark x1="52564" y1="48901" x2="52564" y2="48901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4840" t="3255" r="27708" b="5534"/>
          <a:stretch/>
        </p:blipFill>
        <p:spPr>
          <a:xfrm rot="15520911">
            <a:off x="3731774" y="2100421"/>
            <a:ext cx="472622" cy="1211291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Kép 38"/>
          <p:cNvPicPr>
            <a:picLocks noChangeAspect="1"/>
          </p:cNvPicPr>
          <p:nvPr/>
        </p:nvPicPr>
        <p:blipFill rotWithShape="1">
          <a:blip r:embed="rId9"/>
          <a:srcRect b="1722"/>
          <a:stretch/>
        </p:blipFill>
        <p:spPr>
          <a:xfrm>
            <a:off x="5014698" y="1107676"/>
            <a:ext cx="5240682" cy="575032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091238" y="407730"/>
            <a:ext cx="7555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A86C2C"/>
                </a:solidFill>
              </a:rPr>
              <a:t>Emlékszel, hogy </a:t>
            </a:r>
            <a:r>
              <a:rPr lang="hu-HU" sz="2800" dirty="0" err="1" smtClean="0">
                <a:solidFill>
                  <a:srgbClr val="A86C2C"/>
                </a:solidFill>
              </a:rPr>
              <a:t>Ruth</a:t>
            </a:r>
            <a:r>
              <a:rPr lang="hu-HU" sz="2800" dirty="0" smtClean="0">
                <a:solidFill>
                  <a:srgbClr val="A86C2C"/>
                </a:solidFill>
              </a:rPr>
              <a:t> a lehulló kalászokat szedte </a:t>
            </a:r>
            <a:r>
              <a:rPr lang="hu-HU" sz="2800" dirty="0" err="1" smtClean="0">
                <a:solidFill>
                  <a:srgbClr val="A86C2C"/>
                </a:solidFill>
              </a:rPr>
              <a:t>Bóáz</a:t>
            </a:r>
            <a:r>
              <a:rPr lang="hu-HU" sz="2800" dirty="0" smtClean="0">
                <a:solidFill>
                  <a:srgbClr val="A86C2C"/>
                </a:solidFill>
              </a:rPr>
              <a:t> földjén, hogy legyen mit enniük? </a:t>
            </a:r>
            <a:endParaRPr lang="hu-HU" sz="2800" dirty="0">
              <a:solidFill>
                <a:srgbClr val="A86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479" t="2373" r="29685"/>
          <a:stretch/>
        </p:blipFill>
        <p:spPr>
          <a:xfrm>
            <a:off x="9221919" y="534837"/>
            <a:ext cx="2278743" cy="5957798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4840" t="3255" r="27708" b="5534"/>
          <a:stretch/>
        </p:blipFill>
        <p:spPr>
          <a:xfrm>
            <a:off x="6327274" y="534837"/>
            <a:ext cx="2336801" cy="5989018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Szövegdoboz 11"/>
          <p:cNvSpPr txBox="1"/>
          <p:nvPr/>
        </p:nvSpPr>
        <p:spPr>
          <a:xfrm>
            <a:off x="1081315" y="3278322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Készítsd el </a:t>
            </a:r>
            <a:r>
              <a:rPr lang="hu-HU" sz="3200" dirty="0" err="1" smtClean="0">
                <a:solidFill>
                  <a:schemeClr val="accent2">
                    <a:lumMod val="50000"/>
                  </a:schemeClr>
                </a:solidFill>
              </a:rPr>
              <a:t>Ruth</a:t>
            </a:r>
            <a:r>
              <a:rPr lang="hu-HU" sz="3200" dirty="0" smtClean="0">
                <a:solidFill>
                  <a:schemeClr val="accent2">
                    <a:lumMod val="50000"/>
                  </a:schemeClr>
                </a:solidFill>
              </a:rPr>
              <a:t> kalászait selyemből!</a:t>
            </a:r>
            <a:endParaRPr lang="hu-H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15258" y="1632021"/>
            <a:ext cx="5399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BARKÁCSOLJUNK!</a:t>
            </a:r>
            <a:endParaRPr lang="hu-HU" sz="4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16439" y="5940379"/>
            <a:ext cx="60108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chemeClr val="accent2">
                    <a:lumMod val="50000"/>
                  </a:schemeClr>
                </a:solidFill>
              </a:rPr>
              <a:t>A végeredményt használhatod könyvjelzőként.</a:t>
            </a:r>
            <a:endParaRPr lang="hu-H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11079" y="6371266"/>
            <a:ext cx="1407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6"/>
              </a:rPr>
              <a:t>Eredeti ötlet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3841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t="17391" b="9175"/>
          <a:stretch/>
        </p:blipFill>
        <p:spPr>
          <a:xfrm>
            <a:off x="5152571" y="1657976"/>
            <a:ext cx="6707012" cy="3688739"/>
          </a:xfrm>
          <a:prstGeom prst="rect">
            <a:avLst/>
          </a:prstGeom>
          <a:ln w="82550">
            <a:noFill/>
          </a:ln>
          <a:effectLst>
            <a:outerShdw blurRad="5080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Szövegdoboz 7"/>
          <p:cNvSpPr txBox="1"/>
          <p:nvPr/>
        </p:nvSpPr>
        <p:spPr>
          <a:xfrm>
            <a:off x="145142" y="1086299"/>
            <a:ext cx="50074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Szükséges eszközök:</a:t>
            </a:r>
          </a:p>
          <a:p>
            <a:endParaRPr lang="hu-H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db műszaki rajzlap A/4-es méretben,</a:t>
            </a:r>
          </a:p>
          <a:p>
            <a:pPr marL="285750" indent="-285750">
              <a:buFontTx/>
              <a:buChar char="-"/>
            </a:pP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m hosszúságú selyemszalag (arany színű)</a:t>
            </a:r>
          </a:p>
          <a:p>
            <a:pPr marL="285750" indent="-285750">
              <a:buFontTx/>
              <a:buChar char="-"/>
            </a:pP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yukasztógép, vagy olló (lyukak készítéséhez)</a:t>
            </a:r>
          </a:p>
          <a:p>
            <a:pPr marL="285750" indent="-285750">
              <a:buFontTx/>
              <a:buChar char="-"/>
            </a:pP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ellux ragasztó</a:t>
            </a:r>
          </a:p>
          <a:p>
            <a:pPr marL="285750" indent="-285750">
              <a:buFontTx/>
              <a:buChar char="-"/>
            </a:pP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eruza</a:t>
            </a:r>
          </a:p>
          <a:p>
            <a:pPr marL="285750" indent="-285750">
              <a:buFontTx/>
              <a:buChar char="-"/>
            </a:pP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ilctoll (barna színű)</a:t>
            </a:r>
          </a:p>
        </p:txBody>
      </p:sp>
    </p:spTree>
    <p:extLst>
      <p:ext uri="{BB962C8B-B14F-4D97-AF65-F5344CB8AC3E}">
        <p14:creationId xmlns:p14="http://schemas.microsoft.com/office/powerpoint/2010/main" val="3370294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4532810" y="1186796"/>
            <a:ext cx="1781799" cy="443752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6314609" y="1186796"/>
            <a:ext cx="1781799" cy="443752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8096408" y="1186796"/>
            <a:ext cx="1781799" cy="443752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9878207" y="1186796"/>
            <a:ext cx="1781799" cy="443752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4455" cy="16256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18458" y="2325189"/>
            <a:ext cx="33963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3200" b="1" dirty="0" smtClean="0">
                <a:solidFill>
                  <a:schemeClr val="tx2">
                    <a:lumMod val="75000"/>
                  </a:schemeClr>
                </a:solidFill>
              </a:rPr>
              <a:t> lépés:</a:t>
            </a:r>
          </a:p>
          <a:p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Az A/4-es műszaki rajzlapot vágd 4 egyenlő részre!</a:t>
            </a:r>
            <a:endParaRPr lang="hu-HU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16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0013 0.130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650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00039 -0.1307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655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0013 0.130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650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00039 -0.1307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905" r="28374"/>
          <a:stretch/>
        </p:blipFill>
        <p:spPr>
          <a:xfrm>
            <a:off x="838924" y="678545"/>
            <a:ext cx="2148114" cy="5646854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513" y="678545"/>
            <a:ext cx="4751139" cy="3565119"/>
          </a:xfrm>
          <a:prstGeom prst="rect">
            <a:avLst/>
          </a:prstGeom>
          <a:effectLst>
            <a:outerShdw blurRad="5080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3304902" y="827344"/>
            <a:ext cx="28085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</a:rPr>
              <a:t>2. lépés: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Vágd ki a sablon mellékletből a kalász rajzát! 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 kivágott kalászt helyezd a műszaki rajzlapra és rajzold körbe! 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 lyukakat is rajzold a kalászba!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618513" y="4612996"/>
            <a:ext cx="4921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</a:rPr>
              <a:t>3. lépés: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Lyukasztógép, vagy olló segítségével vágd ki a lyukakat! (Ezeken fogjuk átfűzni a selyemszalagot.)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03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4" y="477772"/>
            <a:ext cx="4992916" cy="3744687"/>
          </a:xfrm>
          <a:prstGeom prst="rect">
            <a:avLst/>
          </a:prstGeom>
          <a:effectLst>
            <a:outerShdw blurRad="5080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99" y="477772"/>
            <a:ext cx="4992915" cy="3744687"/>
          </a:xfrm>
          <a:prstGeom prst="rect">
            <a:avLst/>
          </a:prstGeom>
          <a:effectLst>
            <a:outerShdw blurRad="5080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667654" y="4339174"/>
            <a:ext cx="4992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</a:rPr>
              <a:t>4. lépés: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 selyemszalag végét cellux ragasztóval tekerd körbe, hogy könnyebb legyen átfűzni a lyukakon! (Egy cipőfűző véghez hasonló dolgot kaptál.)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502399" y="4339174"/>
            <a:ext cx="4992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</a:rPr>
              <a:t>5. lépés: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A selyemszalag másik végét </a:t>
            </a:r>
            <a:r>
              <a:rPr lang="hu-HU" sz="2400" dirty="0" err="1" smtClean="0">
                <a:solidFill>
                  <a:schemeClr val="tx2">
                    <a:lumMod val="75000"/>
                  </a:schemeClr>
                </a:solidFill>
              </a:rPr>
              <a:t>rögzítsd</a:t>
            </a:r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</a:rPr>
              <a:t> a kalászos lapod hátoldalához, cellux segítségével! (Kb. a kalász szárával egy magasságban.)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68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496</Words>
  <Application>Microsoft Office PowerPoint</Application>
  <PresentationFormat>Szélesvásznú</PresentationFormat>
  <Paragraphs>76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34</cp:revision>
  <dcterms:created xsi:type="dcterms:W3CDTF">2020-10-08T08:47:52Z</dcterms:created>
  <dcterms:modified xsi:type="dcterms:W3CDTF">2020-10-09T11:38:20Z</dcterms:modified>
</cp:coreProperties>
</file>