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3" r:id="rId4"/>
    <p:sldId id="274" r:id="rId5"/>
    <p:sldId id="271" r:id="rId6"/>
    <p:sldId id="266" r:id="rId7"/>
    <p:sldId id="267" r:id="rId8"/>
    <p:sldId id="265" r:id="rId9"/>
    <p:sldId id="279" r:id="rId10"/>
    <p:sldId id="280" r:id="rId11"/>
    <p:sldId id="277" r:id="rId12"/>
    <p:sldId id="276" r:id="rId13"/>
    <p:sldId id="272" r:id="rId14"/>
    <p:sldId id="261" r:id="rId15"/>
    <p:sldId id="262" r:id="rId16"/>
    <p:sldId id="263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985A"/>
    <a:srgbClr val="F3E0A5"/>
    <a:srgbClr val="996633"/>
    <a:srgbClr val="FCF6D4"/>
    <a:srgbClr val="FDF7D5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6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8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3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02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8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7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7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4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6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1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9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73OJLcahQHg" TargetMode="External"/><Relationship Id="rId13" Type="http://schemas.openxmlformats.org/officeDocument/2006/relationships/hyperlink" Target="https://unsplash.com/photos/L4nwL3195U0" TargetMode="External"/><Relationship Id="rId18" Type="http://schemas.openxmlformats.org/officeDocument/2006/relationships/hyperlink" Target="https://unsplash.com/photos/gOhIsOBCKK0" TargetMode="External"/><Relationship Id="rId3" Type="http://schemas.openxmlformats.org/officeDocument/2006/relationships/hyperlink" Target="https://unsplash.com/photos/AuOuX46ny1c" TargetMode="External"/><Relationship Id="rId7" Type="http://schemas.openxmlformats.org/officeDocument/2006/relationships/hyperlink" Target="https://unsplash.com/photos/cqgnUEOaW00" TargetMode="External"/><Relationship Id="rId12" Type="http://schemas.openxmlformats.org/officeDocument/2006/relationships/hyperlink" Target="https://www.shutterstock.com/hu/image-photo/vintage-wedding-photo-just-married-couple-123243385" TargetMode="External"/><Relationship Id="rId17" Type="http://schemas.openxmlformats.org/officeDocument/2006/relationships/hyperlink" Target="https://unsplash.com/photos/I1pRKVPQXHU" TargetMode="External"/><Relationship Id="rId2" Type="http://schemas.openxmlformats.org/officeDocument/2006/relationships/image" Target="../media/image53.png"/><Relationship Id="rId16" Type="http://schemas.openxmlformats.org/officeDocument/2006/relationships/hyperlink" Target="https://unsplash.com/photos/OzeKOJiXmD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photos/bVJpKjH5Ch0" TargetMode="External"/><Relationship Id="rId11" Type="http://schemas.openxmlformats.org/officeDocument/2006/relationships/hyperlink" Target="https://unsplash.com/photos/KW-tfF3fIrU" TargetMode="External"/><Relationship Id="rId5" Type="http://schemas.openxmlformats.org/officeDocument/2006/relationships/hyperlink" Target="https://unsplash.com/photos/Ar9j8V6oMzo" TargetMode="External"/><Relationship Id="rId15" Type="http://schemas.openxmlformats.org/officeDocument/2006/relationships/hyperlink" Target="https://unsplash.com/photos/u4jY1xPIObs" TargetMode="External"/><Relationship Id="rId10" Type="http://schemas.openxmlformats.org/officeDocument/2006/relationships/hyperlink" Target="https://unsplash.com/photos/W8mzRzy24rA" TargetMode="External"/><Relationship Id="rId19" Type="http://schemas.openxmlformats.org/officeDocument/2006/relationships/hyperlink" Target="https://unsplash.com/photos/RejkARvUydM" TargetMode="External"/><Relationship Id="rId4" Type="http://schemas.openxmlformats.org/officeDocument/2006/relationships/hyperlink" Target="https://unsplash.com/photos/jEca2PSQL-4" TargetMode="External"/><Relationship Id="rId9" Type="http://schemas.openxmlformats.org/officeDocument/2006/relationships/hyperlink" Target="https://unsplash.com/photos/7sPg5OLfExc" TargetMode="External"/><Relationship Id="rId14" Type="http://schemas.openxmlformats.org/officeDocument/2006/relationships/hyperlink" Target="https://unsplash.com/photos/spAc4S6F4z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19" y="1443513"/>
            <a:ext cx="2142309" cy="2012705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9000">
                <a:srgbClr val="F1DCA5"/>
              </a:gs>
              <a:gs pos="83000">
                <a:srgbClr val="FBE1A8"/>
              </a:gs>
              <a:gs pos="96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994547"/>
            <a:ext cx="8307251" cy="452431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0000">
                <a:srgbClr val="F1DCA5"/>
              </a:gs>
              <a:gs pos="2300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223505"/>
            <a:ext cx="12192000" cy="769937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9000">
                <a:srgbClr val="F1DCA5"/>
              </a:gs>
              <a:gs pos="83000">
                <a:srgbClr val="FBE1A8"/>
              </a:gs>
              <a:gs pos="96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Gyökereink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3" y="3906290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9000">
                <a:schemeClr val="accent4">
                  <a:lumMod val="20000"/>
                  <a:lumOff val="80000"/>
                </a:schemeClr>
              </a:gs>
              <a:gs pos="80000">
                <a:srgbClr val="F2DCA5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4" b="97678" l="5749" r="89864">
                        <a14:foregroundMark x1="24054" y1="86212" x2="24054" y2="86212"/>
                        <a14:foregroundMark x1="20121" y1="87954" x2="20121" y2="87954"/>
                        <a14:foregroundMark x1="14826" y1="88534" x2="14826" y2="88534"/>
                        <a14:foregroundMark x1="12254" y1="90276" x2="12254" y2="90276"/>
                        <a14:foregroundMark x1="17095" y1="90711" x2="17095" y2="90711"/>
                        <a14:foregroundMark x1="28290" y1="89695" x2="28290" y2="89695"/>
                        <a14:foregroundMark x1="73222" y1="85776" x2="73222" y2="85776"/>
                        <a14:foregroundMark x1="69894" y1="85922" x2="69894" y2="85922"/>
                        <a14:backgroundMark x1="38578" y1="79826" x2="38578" y2="79826"/>
                        <a14:backgroundMark x1="40998" y1="78810" x2="40998" y2="78810"/>
                        <a14:backgroundMark x1="46142" y1="78955" x2="46142" y2="78955"/>
                        <a14:backgroundMark x1="45537" y1="80406" x2="45537" y2="80406"/>
                        <a14:backgroundMark x1="52799" y1="78665" x2="52799" y2="78665"/>
                        <a14:backgroundMark x1="54160" y1="79826" x2="54160" y2="79826"/>
                        <a14:backgroundMark x1="83812" y1="83745" x2="83812" y2="83745"/>
                        <a14:backgroundMark x1="79576" y1="83745" x2="79576" y2="83745"/>
                        <a14:backgroundMark x1="76399" y1="82148" x2="76399" y2="82148"/>
                        <a14:backgroundMark x1="71861" y1="83745" x2="71861" y2="83745"/>
                        <a14:backgroundMark x1="65809" y1="82583" x2="65809" y2="82583"/>
                        <a14:backgroundMark x1="68230" y1="83019" x2="68230" y2="83019"/>
                        <a14:backgroundMark x1="63540" y1="82003" x2="63540" y2="82003"/>
                        <a14:backgroundMark x1="30862" y1="82438" x2="30862" y2="82438"/>
                        <a14:backgroundMark x1="25265" y1="82583" x2="25265" y2="82583"/>
                        <a14:backgroundMark x1="21180" y1="83164" x2="21180" y2="83164"/>
                        <a14:backgroundMark x1="14372" y1="82438" x2="14372" y2="82438"/>
                        <a14:backgroundMark x1="7716" y1="83745" x2="7716" y2="83745"/>
                        <a14:backgroundMark x1="7716" y1="86357" x2="7716" y2="86357"/>
                        <a14:backgroundMark x1="9985" y1="87954" x2="9985" y2="87954"/>
                        <a14:backgroundMark x1="9985" y1="84761" x2="9985" y2="84761"/>
                        <a14:backgroundMark x1="12708" y1="83599" x2="12708" y2="83599"/>
                        <a14:backgroundMark x1="12557" y1="86792" x2="12557" y2="86792"/>
                        <a14:backgroundMark x1="16793" y1="85341" x2="16793" y2="85341"/>
                        <a14:backgroundMark x1="17852" y1="82583" x2="17852" y2="82583"/>
                        <a14:backgroundMark x1="20575" y1="85196" x2="20575" y2="85196"/>
                        <a14:backgroundMark x1="23601" y1="83599" x2="23601" y2="83599"/>
                        <a14:backgroundMark x1="28290" y1="83309" x2="28290" y2="83309"/>
                        <a14:backgroundMark x1="32375" y1="82438" x2="32375" y2="82438"/>
                        <a14:backgroundMark x1="13616" y1="94340" x2="13616" y2="94340"/>
                        <a14:backgroundMark x1="21331" y1="90566" x2="21331" y2="90566"/>
                        <a14:backgroundMark x1="32073" y1="85341" x2="32073" y2="85341"/>
                        <a14:backgroundMark x1="63389" y1="92888" x2="63389" y2="92888"/>
                        <a14:backgroundMark x1="59758" y1="90856" x2="59758" y2="90856"/>
                        <a14:backgroundMark x1="52194" y1="89260" x2="52194" y2="89260"/>
                        <a14:backgroundMark x1="41604" y1="90131" x2="41604" y2="90131"/>
                        <a14:backgroundMark x1="32375" y1="92308" x2="32375" y2="92308"/>
                        <a14:backgroundMark x1="44478" y1="89695" x2="44478" y2="89695"/>
                        <a14:backgroundMark x1="67625" y1="91872" x2="67625" y2="91872"/>
                        <a14:backgroundMark x1="56127" y1="90276" x2="56127" y2="90276"/>
                        <a14:backgroundMark x1="51135" y1="88099" x2="51135" y2="88099"/>
                        <a14:backgroundMark x1="44781" y1="87954" x2="44781" y2="87954"/>
                        <a14:backgroundMark x1="38578" y1="92453" x2="38578" y2="92453"/>
                        <a14:backgroundMark x1="41604" y1="86502" x2="41604" y2="86502"/>
                        <a14:backgroundMark x1="30711" y1="88679" x2="30711" y2="88679"/>
                        <a14:backgroundMark x1="28290" y1="87083" x2="28290" y2="87083"/>
                        <a14:backgroundMark x1="30711" y1="85776" x2="30711" y2="85776"/>
                        <a14:backgroundMark x1="31921" y1="88099" x2="31921" y2="88099"/>
                        <a14:backgroundMark x1="42663" y1="78810" x2="42663" y2="78810"/>
                        <a14:backgroundMark x1="65809" y1="93614" x2="65809" y2="93614"/>
                        <a14:backgroundMark x1="65658" y1="92163" x2="65658" y2="92163"/>
                        <a14:backgroundMark x1="59607" y1="93324" x2="59607" y2="93324"/>
                        <a14:backgroundMark x1="58850" y1="93033" x2="58850" y2="93033"/>
                        <a14:backgroundMark x1="75946" y1="88970" x2="75946" y2="88970"/>
                        <a14:backgroundMark x1="73828" y1="88389" x2="73828" y2="88389"/>
                        <a14:backgroundMark x1="74130" y1="92308" x2="74130" y2="92308"/>
                        <a14:backgroundMark x1="24357" y1="91727" x2="24357" y2="91727"/>
                        <a14:backgroundMark x1="25567" y1="94049" x2="25567" y2="94049"/>
                        <a14:backgroundMark x1="75340" y1="86212" x2="75340" y2="86212"/>
                        <a14:backgroundMark x1="77761" y1="88389" x2="77761" y2="88389"/>
                        <a14:backgroundMark x1="76097" y1="91147" x2="76097" y2="91147"/>
                        <a14:backgroundMark x1="58850" y1="88099" x2="58850" y2="88099"/>
                        <a14:backgroundMark x1="65356" y1="88099" x2="65356" y2="88099"/>
                      </a14:backgroundRemoval>
                    </a14:imgEffect>
                  </a14:imgLayer>
                </a14:imgProps>
              </a:ext>
            </a:extLst>
          </a:blip>
          <a:srcRect t="77435" b="4736"/>
          <a:stretch/>
        </p:blipFill>
        <p:spPr>
          <a:xfrm>
            <a:off x="3366588" y="790588"/>
            <a:ext cx="5952309" cy="11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578590" y="1249936"/>
            <a:ext cx="50038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86985A"/>
                </a:solidFill>
              </a:rPr>
              <a:t>Tudod-e? </a:t>
            </a:r>
            <a:endParaRPr lang="hu-HU" sz="2200" dirty="0" smtClean="0">
              <a:solidFill>
                <a:srgbClr val="86985A"/>
              </a:solidFill>
            </a:endParaRPr>
          </a:p>
          <a:p>
            <a:pPr algn="just"/>
            <a:r>
              <a:rPr lang="hu-HU" sz="2200" dirty="0" smtClean="0">
                <a:solidFill>
                  <a:srgbClr val="86985A"/>
                </a:solidFill>
              </a:rPr>
              <a:t>A </a:t>
            </a:r>
            <a:r>
              <a:rPr lang="hu-HU" sz="2200" dirty="0">
                <a:solidFill>
                  <a:srgbClr val="86985A"/>
                </a:solidFill>
              </a:rPr>
              <a:t>család az Ószövetségben </a:t>
            </a:r>
            <a:r>
              <a:rPr lang="hu-HU" sz="2200" dirty="0" smtClean="0">
                <a:solidFill>
                  <a:srgbClr val="86985A"/>
                </a:solidFill>
              </a:rPr>
              <a:t>nemcsak </a:t>
            </a:r>
            <a:r>
              <a:rPr lang="hu-HU" sz="2200" dirty="0" smtClean="0">
                <a:solidFill>
                  <a:srgbClr val="86985A"/>
                </a:solidFill>
              </a:rPr>
              <a:t>a </a:t>
            </a:r>
            <a:r>
              <a:rPr lang="hu-HU" sz="2200" dirty="0">
                <a:solidFill>
                  <a:srgbClr val="86985A"/>
                </a:solidFill>
              </a:rPr>
              <a:t>legközelebbi leszármazottakat, a </a:t>
            </a:r>
            <a:r>
              <a:rPr lang="hu-HU" sz="2200" dirty="0" smtClean="0">
                <a:solidFill>
                  <a:srgbClr val="86985A"/>
                </a:solidFill>
              </a:rPr>
              <a:t>legszűkebb </a:t>
            </a:r>
            <a:r>
              <a:rPr lang="hu-HU" sz="2200" dirty="0">
                <a:solidFill>
                  <a:srgbClr val="86985A"/>
                </a:solidFill>
              </a:rPr>
              <a:t>kiscsaládot jelentette, hanem több generációt </a:t>
            </a:r>
            <a:r>
              <a:rPr lang="hu-HU" sz="2200" dirty="0" smtClean="0">
                <a:solidFill>
                  <a:srgbClr val="86985A"/>
                </a:solidFill>
              </a:rPr>
              <a:t>együtt. A családba így </a:t>
            </a:r>
            <a:r>
              <a:rPr lang="hu-HU" sz="2200" dirty="0">
                <a:solidFill>
                  <a:srgbClr val="86985A"/>
                </a:solidFill>
              </a:rPr>
              <a:t>beletartoztak a szülők, gyermekek, nagyszülők, valamint a szolgák is, mindenki, aki „egy </a:t>
            </a:r>
            <a:r>
              <a:rPr lang="hu-HU" sz="2200" dirty="0" smtClean="0">
                <a:solidFill>
                  <a:srgbClr val="86985A"/>
                </a:solidFill>
              </a:rPr>
              <a:t>háztartásban” </a:t>
            </a:r>
            <a:r>
              <a:rPr lang="hu-HU" sz="2200" dirty="0">
                <a:solidFill>
                  <a:srgbClr val="86985A"/>
                </a:solidFill>
              </a:rPr>
              <a:t>élt</a:t>
            </a:r>
            <a:r>
              <a:rPr lang="hu-HU" sz="2200" dirty="0" smtClean="0">
                <a:solidFill>
                  <a:srgbClr val="86985A"/>
                </a:solidFill>
              </a:rPr>
              <a:t>.</a:t>
            </a:r>
            <a:endParaRPr lang="hu-HU" sz="2200" dirty="0">
              <a:solidFill>
                <a:srgbClr val="86985A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3" b="37926" l="69844" r="89297"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</a14:backgroundRemoval>
                    </a14:imgEffect>
                  </a14:imgLayer>
                </a14:imgProps>
              </a:ext>
            </a:extLst>
          </a:blip>
          <a:srcRect l="71139" t="21206" r="9674" b="63129"/>
          <a:stretch/>
        </p:blipFill>
        <p:spPr>
          <a:xfrm>
            <a:off x="1183968" y="1817164"/>
            <a:ext cx="5664198" cy="23338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3" b="37926" l="69844" r="77344"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  <a14:backgroundMark x1="74219" y1="27245" x2="74219" y2="27245"/>
                        <a14:backgroundMark x1="75469" y1="26471" x2="75469" y2="26471"/>
                        <a14:backgroundMark x1="71641" y1="27554" x2="71641" y2="27554"/>
                      </a14:backgroundRemoval>
                    </a14:imgEffect>
                  </a14:imgLayer>
                </a14:imgProps>
              </a:ext>
            </a:extLst>
          </a:blip>
          <a:srcRect l="71139" t="25491" r="22157" b="63129"/>
          <a:stretch/>
        </p:blipFill>
        <p:spPr>
          <a:xfrm>
            <a:off x="4682712" y="1150161"/>
            <a:ext cx="1719940" cy="147356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90" b="37926" l="75625" r="89297">
                        <a14:foregroundMark x1="78203" y1="29102" x2="78203" y2="29102"/>
                        <a14:foregroundMark x1="77031" y1="30341" x2="77031" y2="30341"/>
                        <a14:foregroundMark x1="86094" y1="32663" x2="86094" y2="32663"/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</a14:backgroundRemoval>
                    </a14:imgEffect>
                  </a14:imgLayer>
                </a14:imgProps>
              </a:ext>
            </a:extLst>
          </a:blip>
          <a:srcRect l="75534" t="25154" r="9674" b="63129"/>
          <a:stretch/>
        </p:blipFill>
        <p:spPr>
          <a:xfrm>
            <a:off x="683344" y="1400849"/>
            <a:ext cx="3178508" cy="12706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3" b="37926" l="69844" r="89297"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</a14:backgroundRemoval>
                    </a14:imgEffect>
                  </a14:imgLayer>
                </a14:imgProps>
              </a:ext>
            </a:extLst>
          </a:blip>
          <a:srcRect l="71139" t="21206" r="9674" b="63129"/>
          <a:stretch/>
        </p:blipFill>
        <p:spPr>
          <a:xfrm>
            <a:off x="418330" y="3219438"/>
            <a:ext cx="3468914" cy="142931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3" b="37926" l="69844" r="89297"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</a14:backgroundRemoval>
                    </a14:imgEffect>
                  </a14:imgLayer>
                </a14:imgProps>
              </a:ext>
            </a:extLst>
          </a:blip>
          <a:srcRect l="71139" t="21206" r="9674" b="63129"/>
          <a:stretch/>
        </p:blipFill>
        <p:spPr>
          <a:xfrm>
            <a:off x="3291106" y="376695"/>
            <a:ext cx="2928257" cy="120654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3" b="37926" l="69844" r="77344"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  <a14:backgroundMark x1="74219" y1="27245" x2="74219" y2="27245"/>
                        <a14:backgroundMark x1="75469" y1="26471" x2="75469" y2="26471"/>
                        <a14:backgroundMark x1="71641" y1="27554" x2="71641" y2="27554"/>
                      </a14:backgroundRemoval>
                    </a14:imgEffect>
                  </a14:imgLayer>
                </a14:imgProps>
              </a:ext>
            </a:extLst>
          </a:blip>
          <a:srcRect l="71139" t="25491" r="22157" b="63129"/>
          <a:stretch/>
        </p:blipFill>
        <p:spPr>
          <a:xfrm>
            <a:off x="9530558" y="4876647"/>
            <a:ext cx="1719940" cy="147356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3" b="37926" l="69844" r="77344"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  <a14:backgroundMark x1="74219" y1="27245" x2="74219" y2="27245"/>
                        <a14:backgroundMark x1="75469" y1="26471" x2="75469" y2="26471"/>
                        <a14:backgroundMark x1="71641" y1="27554" x2="71641" y2="27554"/>
                      </a14:backgroundRemoval>
                    </a14:imgEffect>
                  </a14:imgLayer>
                </a14:imgProps>
              </a:ext>
            </a:extLst>
          </a:blip>
          <a:srcRect l="71139" t="25491" r="22157" b="63129"/>
          <a:stretch/>
        </p:blipFill>
        <p:spPr>
          <a:xfrm>
            <a:off x="10075886" y="5220204"/>
            <a:ext cx="1719940" cy="147356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3" b="37926" l="69844" r="89297">
                        <a14:backgroundMark x1="74141" y1="34056" x2="74141" y2="34056"/>
                        <a14:backgroundMark x1="70859" y1="29876" x2="70859" y2="29876"/>
                        <a14:backgroundMark x1="85234" y1="35294" x2="85234" y2="35294"/>
                        <a14:backgroundMark x1="87344" y1="35294" x2="87344" y2="35294"/>
                        <a14:backgroundMark x1="72656" y1="29567" x2="72656" y2="29567"/>
                        <a14:backgroundMark x1="74844" y1="32663" x2="74844" y2="32663"/>
                      </a14:backgroundRemoval>
                    </a14:imgEffect>
                  </a14:imgLayer>
                </a14:imgProps>
              </a:ext>
            </a:extLst>
          </a:blip>
          <a:srcRect l="71139" t="21206" r="9674" b="63129"/>
          <a:stretch/>
        </p:blipFill>
        <p:spPr>
          <a:xfrm>
            <a:off x="8421915" y="227699"/>
            <a:ext cx="3468914" cy="142931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" y="0"/>
            <a:ext cx="1651587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Szövegdoboz 13"/>
          <p:cNvSpPr txBox="1"/>
          <p:nvPr/>
        </p:nvSpPr>
        <p:spPr>
          <a:xfrm>
            <a:off x="525238" y="4534331"/>
            <a:ext cx="8459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 smtClean="0">
                <a:solidFill>
                  <a:srgbClr val="86985A"/>
                </a:solidFill>
              </a:rPr>
              <a:t>Tudod-e?</a:t>
            </a:r>
          </a:p>
          <a:p>
            <a:pPr algn="just"/>
            <a:r>
              <a:rPr lang="hu-HU" sz="2200" dirty="0" smtClean="0">
                <a:solidFill>
                  <a:srgbClr val="86985A"/>
                </a:solidFill>
              </a:rPr>
              <a:t>A Biblia nemzetségtáblázatokban mutatja be a családokat, melyben legtöbbször csak az apák és </a:t>
            </a:r>
            <a:r>
              <a:rPr lang="hu-HU" sz="2200" dirty="0" err="1" smtClean="0">
                <a:solidFill>
                  <a:srgbClr val="86985A"/>
                </a:solidFill>
              </a:rPr>
              <a:t>fiaik</a:t>
            </a:r>
            <a:r>
              <a:rPr lang="hu-HU" sz="2200" dirty="0" smtClean="0">
                <a:solidFill>
                  <a:srgbClr val="86985A"/>
                </a:solidFill>
              </a:rPr>
              <a:t> szerepelnek. Jézus nemzetségtáblázatában olyan királyok is szerepelnek, mint pl.: Dávid, vagy Salamon.</a:t>
            </a:r>
            <a:endParaRPr lang="hu-HU" sz="2200" dirty="0">
              <a:solidFill>
                <a:srgbClr val="869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947" b="1714"/>
          <a:stretch/>
        </p:blipFill>
        <p:spPr>
          <a:xfrm>
            <a:off x="5921828" y="184086"/>
            <a:ext cx="5529943" cy="64941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750471" cy="175622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471" y="0"/>
            <a:ext cx="1766968" cy="1756229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463005" y="1944914"/>
            <a:ext cx="4747623" cy="4513943"/>
          </a:xfrm>
          <a:prstGeom prst="foldedCorner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r>
              <a:rPr lang="hu-HU" sz="2400" dirty="0" smtClean="0"/>
              <a:t>Rajzold meg a saját családfádat!</a:t>
            </a:r>
          </a:p>
          <a:p>
            <a:pPr algn="ctr"/>
            <a:endParaRPr lang="hu-HU" sz="2400" dirty="0"/>
          </a:p>
          <a:p>
            <a:pPr marL="285750" indent="-285750">
              <a:buFontTx/>
              <a:buChar char="-"/>
            </a:pPr>
            <a:r>
              <a:rPr lang="hu-HU" sz="2400" dirty="0" smtClean="0"/>
              <a:t>Rajzold bele a testvéreidet, szüleidet, nagyszüleidet (esetleg dédszüleidet) a megfelelő helyre!</a:t>
            </a:r>
          </a:p>
          <a:p>
            <a:pPr marL="285750" indent="-285750">
              <a:buFontTx/>
              <a:buChar char="-"/>
            </a:pPr>
            <a:r>
              <a:rPr lang="hu-HU" sz="2400" dirty="0" smtClean="0"/>
              <a:t>Kösd össze, hogy ki kihez tartozik!</a:t>
            </a:r>
          </a:p>
          <a:p>
            <a:pPr marL="285750" indent="-285750">
              <a:buFontTx/>
              <a:buChar char="-"/>
            </a:pPr>
            <a:r>
              <a:rPr lang="hu-HU" sz="2400" dirty="0" smtClean="0"/>
              <a:t>Írd a buborékba a nevüket, életkorukat, foglalkozásukat, vallásukat és lakóhelyüket!</a:t>
            </a:r>
          </a:p>
          <a:p>
            <a:pPr algn="ctr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125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297713" y="1149530"/>
            <a:ext cx="6125029" cy="5030927"/>
          </a:xfrm>
          <a:prstGeom prst="rect">
            <a:avLst/>
          </a:prstGeom>
          <a:solidFill>
            <a:schemeClr val="bg1"/>
          </a:solidFill>
          <a:ln>
            <a:solidFill>
              <a:srgbClr val="996633"/>
            </a:solidFill>
          </a:ln>
          <a:effectLst>
            <a:outerShdw blurRad="50800" dist="1143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457371" y="1267097"/>
            <a:ext cx="6141446" cy="5043217"/>
          </a:xfrm>
          <a:prstGeom prst="rect">
            <a:avLst/>
          </a:prstGeom>
          <a:solidFill>
            <a:schemeClr val="bg1"/>
          </a:solidFill>
          <a:ln>
            <a:solidFill>
              <a:srgbClr val="996633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9" b="92231" l="9967" r="89812">
                        <a14:foregroundMark x1="43189" y1="80355" x2="43189" y2="80355"/>
                        <a14:foregroundMark x1="64673" y1="76471" x2="64673" y2="76471"/>
                        <a14:foregroundMark x1="60022" y1="78468" x2="60022" y2="78468"/>
                        <a14:foregroundMark x1="37984" y1="81576" x2="37984" y2="81576"/>
                      </a14:backgroundRemoval>
                    </a14:imgEffect>
                  </a14:imgLayer>
                </a14:imgProps>
              </a:ext>
            </a:extLst>
          </a:blip>
          <a:srcRect l="18823" t="7677" r="27451" b="12931"/>
          <a:stretch/>
        </p:blipFill>
        <p:spPr>
          <a:xfrm>
            <a:off x="7614051" y="2202250"/>
            <a:ext cx="1828085" cy="2695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588909" cy="158205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909" y="2"/>
            <a:ext cx="1591730" cy="158205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397" b="68929" l="24672" r="90000">
                        <a14:foregroundMark x1="86230" y1="23385" x2="86230" y2="23385"/>
                        <a14:backgroundMark x1="74098" y1="55192" x2="74098" y2="55192"/>
                      </a14:backgroundRemoval>
                    </a14:imgEffect>
                  </a14:imgLayer>
                </a14:imgProps>
              </a:ext>
            </a:extLst>
          </a:blip>
          <a:srcRect l="35588" t="17226" r="9094" b="36707"/>
          <a:stretch/>
        </p:blipFill>
        <p:spPr>
          <a:xfrm>
            <a:off x="8940800" y="2553198"/>
            <a:ext cx="3251200" cy="2714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196048" y="1701343"/>
            <a:ext cx="4377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dirty="0" smtClean="0">
                <a:solidFill>
                  <a:schemeClr val="accent2">
                    <a:lumMod val="50000"/>
                  </a:schemeClr>
                </a:solidFill>
              </a:rPr>
              <a:t>Téged mi mindennel táplálnak a gyökereid?</a:t>
            </a:r>
            <a:endParaRPr lang="hu-HU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97176" y="3664993"/>
            <a:ext cx="5020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hu-HU" sz="2100" dirty="0" smtClean="0">
                <a:solidFill>
                  <a:schemeClr val="accent2">
                    <a:lumMod val="50000"/>
                  </a:schemeClr>
                </a:solidFill>
              </a:rPr>
              <a:t>it tanultál a szüleidtől, nagyszüleidtől?</a:t>
            </a:r>
            <a:endParaRPr lang="hu-HU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77005" y="4356483"/>
            <a:ext cx="4659203" cy="2090738"/>
          </a:xfrm>
          <a:prstGeom prst="rect">
            <a:avLst/>
          </a:prstGeom>
          <a:solidFill>
            <a:srgbClr val="EFEFEF"/>
          </a:solidFill>
          <a:effectLst>
            <a:outerShdw blurRad="2413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 smtClean="0">
              <a:solidFill>
                <a:srgbClr val="99663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dirty="0" err="1" smtClean="0">
                <a:solidFill>
                  <a:schemeClr val="accent5">
                    <a:lumMod val="50000"/>
                  </a:schemeClr>
                </a:solidFill>
              </a:rPr>
              <a:t>Ragassz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 egy fényképet magadról a hittan füzetedbe, vagy rajzold le magad!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Írd az egyes testrészeidhez, hogy kitől mit örököltél!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Azt is írd le, hogy kitől mit tanultál!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solidFill>
                <a:srgbClr val="996633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57371" y="5401852"/>
            <a:ext cx="447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Comic Sans MS" panose="030F0702030302020204" pitchFamily="66" charset="0"/>
              </a:rPr>
              <a:t>Olyan vicces vagyok, mint Nagypapa.</a:t>
            </a:r>
            <a:endParaRPr lang="hu-HU" sz="2000" dirty="0">
              <a:latin typeface="Comic Sans MS" panose="030F0702030302020204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97176" y="2708309"/>
            <a:ext cx="4743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dirty="0" smtClean="0">
                <a:solidFill>
                  <a:schemeClr val="accent2">
                    <a:lumMod val="50000"/>
                  </a:schemeClr>
                </a:solidFill>
              </a:rPr>
              <a:t>Örököltél olyan dolgot a családodtól, amire büszke vagy? </a:t>
            </a:r>
            <a:endParaRPr lang="hu-HU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001424" y="354009"/>
            <a:ext cx="679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Gyűjtsd</a:t>
            </a:r>
            <a:r>
              <a:rPr lang="hu-HU" sz="2800" dirty="0" smtClean="0"/>
              <a:t> </a:t>
            </a:r>
            <a:r>
              <a:rPr lang="hu-HU" sz="2800" dirty="0" smtClean="0"/>
              <a:t>össze családod értékes vonásait!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7877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09 0.06574 C -0.27149 0.04676 -0.26576 0.0287 -0.25521 0.0287 C -0.24349 0.0287 -0.23985 0.04676 -0.23555 0.06574 C -0.23073 0.0868 -0.22683 0.10764 -0.21381 0.10764 C -0.20144 0.10764 -0.19727 0.0868 -0.19219 0.06574 C -0.18998 0.04676 -0.18425 0.0287 -0.1724 0.0287 C -0.1625 0.0287 -0.15703 0.04676 -0.15274 0.06574 C -0.14883 0.0868 -0.14349 0.10764 -0.13164 0.10764 C -0.11993 0.10764 -0.11003 0.06574 -0.11003 0.06597 C -0.10743 0.04676 -0.10326 0.0287 -0.09089 0.0287 C -0.0793 0.0287 -0.07552 0.04676 -0.07136 0.06574 C -0.06667 0.0868 -0.0625 0.10764 -0.04948 0.10764 C -0.03711 0.10764 -0.03321 0.0868 -0.0293 0.06574 C -0.02422 0.04676 -0.02019 0.0287 -0.00808 0.0287 C 0.00182 0.0287 0.00729 0.04676 0.01132 0.06574 C 0.01549 0.0868 0.02057 0.10764 0.03268 0.10764 C 0.04414 0.10764 0.04804 0.0868 0.05429 0.06574 " pathEditMode="relative" rAng="0" ptsTypes="AAAAAAAAAAAAAAA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9" y="2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gy hálát adjunk - zené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640.4081"/>
                </p14:media>
              </p:ext>
            </p:extLst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735" y="1930399"/>
            <a:ext cx="1382107" cy="138210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3E0A5"/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669" y="232230"/>
            <a:ext cx="8600838" cy="6342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743" y="0"/>
            <a:ext cx="1595830" cy="158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583227" cy="158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églalap 6"/>
          <p:cNvSpPr/>
          <p:nvPr/>
        </p:nvSpPr>
        <p:spPr>
          <a:xfrm>
            <a:off x="159657" y="3522551"/>
            <a:ext cx="3068916" cy="30669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/>
                </a:solidFill>
              </a:rPr>
              <a:t>A következő énekkel adjunk hálát a gyökereinkért: szüleinkért, nagyszüleinkért, dédszüleinkért, akikre felnézhetünk.</a:t>
            </a:r>
            <a:endParaRPr lang="hu-H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449717" y="4372023"/>
            <a:ext cx="281599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333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185953" y="2251413"/>
            <a:ext cx="5134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hu-H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„</a:t>
            </a:r>
            <a:r>
              <a:rPr lang="hu-HU" sz="2800" dirty="0">
                <a:solidFill>
                  <a:schemeClr val="accent4">
                    <a:lumMod val="50000"/>
                  </a:schemeClr>
                </a:solidFill>
              </a:rPr>
              <a:t>Tiszteld apádat és anyádat, hogy hosszú ideig élhess azon a földön, amelyet Istened, az Úr ad neked!</a:t>
            </a:r>
            <a:r>
              <a:rPr kumimoji="0" lang="hu-HU" sz="2800" b="0" i="1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” </a:t>
            </a:r>
          </a:p>
          <a:p>
            <a:pPr lvl="0" algn="ctr">
              <a:defRPr/>
            </a:pPr>
            <a:endParaRPr kumimoji="0" lang="hu-HU" sz="2800" b="0" i="1" u="none" strike="noStrike" kern="1200" cap="none" spc="0" normalizeH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  <a:p>
            <a:pPr lvl="0" algn="ctr">
              <a:defRPr/>
            </a:pPr>
            <a:r>
              <a:rPr lang="hu-HU" sz="2800" i="1" baseline="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2Mózes</a:t>
            </a:r>
            <a:r>
              <a:rPr lang="hu-HU" sz="2800" i="1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 20,12</a:t>
            </a:r>
            <a:endParaRPr kumimoji="0" lang="hu-HU" sz="28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25495"/>
            <a:ext cx="2073275" cy="19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5" y="1335900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2047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510" y="2340986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371600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663649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488347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0" y="6412922"/>
            <a:ext cx="794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Ppt-</a:t>
            </a:r>
            <a:r>
              <a:rPr lang="hu-HU" dirty="0" err="1" smtClean="0"/>
              <a:t>ben</a:t>
            </a:r>
            <a:r>
              <a:rPr lang="hu-HU" dirty="0" smtClean="0"/>
              <a:t> használt képek forrása: </a:t>
            </a:r>
            <a:r>
              <a:rPr lang="hu-HU" dirty="0" smtClean="0">
                <a:hlinkClick r:id="rId3"/>
              </a:rPr>
              <a:t>1</a:t>
            </a:r>
            <a:r>
              <a:rPr lang="hu-HU" dirty="0" smtClean="0"/>
              <a:t>,</a:t>
            </a:r>
            <a:r>
              <a:rPr lang="hu-HU" dirty="0" smtClean="0">
                <a:hlinkClick r:id="rId4"/>
              </a:rPr>
              <a:t>2</a:t>
            </a:r>
            <a:r>
              <a:rPr lang="hu-HU" dirty="0" smtClean="0"/>
              <a:t>,</a:t>
            </a:r>
            <a:r>
              <a:rPr lang="hu-HU" dirty="0" smtClean="0">
                <a:hlinkClick r:id="rId5"/>
              </a:rPr>
              <a:t>3</a:t>
            </a:r>
            <a:r>
              <a:rPr lang="hu-HU" dirty="0" smtClean="0"/>
              <a:t>,</a:t>
            </a:r>
            <a:r>
              <a:rPr lang="hu-HU" dirty="0" smtClean="0">
                <a:hlinkClick r:id="rId6"/>
              </a:rPr>
              <a:t>4</a:t>
            </a:r>
            <a:r>
              <a:rPr lang="hu-HU" dirty="0" smtClean="0"/>
              <a:t>,</a:t>
            </a:r>
            <a:r>
              <a:rPr lang="hu-HU" dirty="0" smtClean="0">
                <a:hlinkClick r:id="rId7"/>
              </a:rPr>
              <a:t>5</a:t>
            </a:r>
            <a:r>
              <a:rPr lang="hu-HU" dirty="0" smtClean="0"/>
              <a:t>,</a:t>
            </a:r>
            <a:r>
              <a:rPr lang="hu-HU" dirty="0" smtClean="0">
                <a:hlinkClick r:id="rId8"/>
              </a:rPr>
              <a:t>6</a:t>
            </a:r>
            <a:r>
              <a:rPr lang="hu-HU" dirty="0" smtClean="0"/>
              <a:t>,</a:t>
            </a:r>
            <a:r>
              <a:rPr lang="hu-HU" dirty="0" smtClean="0">
                <a:hlinkClick r:id="rId9"/>
              </a:rPr>
              <a:t>7</a:t>
            </a:r>
            <a:r>
              <a:rPr lang="hu-HU" dirty="0" smtClean="0"/>
              <a:t>,</a:t>
            </a:r>
            <a:r>
              <a:rPr lang="hu-HU" dirty="0" smtClean="0">
                <a:hlinkClick r:id="rId10"/>
              </a:rPr>
              <a:t>8</a:t>
            </a:r>
            <a:r>
              <a:rPr lang="hu-HU" dirty="0" smtClean="0"/>
              <a:t>,</a:t>
            </a:r>
            <a:r>
              <a:rPr lang="hu-HU" dirty="0" smtClean="0">
                <a:hlinkClick r:id="rId11"/>
              </a:rPr>
              <a:t>9</a:t>
            </a:r>
            <a:r>
              <a:rPr lang="hu-HU" dirty="0" smtClean="0"/>
              <a:t>,</a:t>
            </a:r>
            <a:r>
              <a:rPr lang="hu-HU" dirty="0" smtClean="0">
                <a:hlinkClick r:id="rId12"/>
              </a:rPr>
              <a:t>10</a:t>
            </a:r>
            <a:r>
              <a:rPr lang="hu-HU" dirty="0" smtClean="0"/>
              <a:t>,</a:t>
            </a:r>
            <a:r>
              <a:rPr lang="hu-HU" dirty="0" smtClean="0">
                <a:hlinkClick r:id="rId13"/>
              </a:rPr>
              <a:t>11</a:t>
            </a:r>
            <a:r>
              <a:rPr lang="hu-HU" dirty="0" smtClean="0"/>
              <a:t>,</a:t>
            </a:r>
            <a:r>
              <a:rPr lang="hu-HU" dirty="0" smtClean="0">
                <a:hlinkClick r:id="rId14"/>
              </a:rPr>
              <a:t>12</a:t>
            </a:r>
            <a:r>
              <a:rPr lang="hu-HU" dirty="0" smtClean="0"/>
              <a:t>,</a:t>
            </a:r>
            <a:r>
              <a:rPr lang="hu-HU" dirty="0" smtClean="0">
                <a:hlinkClick r:id="rId15"/>
              </a:rPr>
              <a:t>13</a:t>
            </a:r>
            <a:r>
              <a:rPr lang="hu-HU" dirty="0" smtClean="0"/>
              <a:t>,</a:t>
            </a:r>
            <a:r>
              <a:rPr lang="hu-HU" dirty="0" smtClean="0">
                <a:hlinkClick r:id="rId16"/>
              </a:rPr>
              <a:t>14</a:t>
            </a:r>
            <a:r>
              <a:rPr lang="hu-HU" dirty="0" smtClean="0"/>
              <a:t>,</a:t>
            </a:r>
            <a:r>
              <a:rPr lang="hu-HU" dirty="0" smtClean="0">
                <a:hlinkClick r:id="rId17"/>
              </a:rPr>
              <a:t>15</a:t>
            </a:r>
            <a:r>
              <a:rPr lang="hu-HU" dirty="0" smtClean="0"/>
              <a:t>,</a:t>
            </a:r>
            <a:r>
              <a:rPr lang="hu-HU" dirty="0" smtClean="0">
                <a:hlinkClick r:id="rId18"/>
              </a:rPr>
              <a:t>16</a:t>
            </a:r>
            <a:r>
              <a:rPr lang="hu-HU" dirty="0" smtClean="0"/>
              <a:t>,</a:t>
            </a:r>
            <a:r>
              <a:rPr lang="hu-HU" dirty="0" smtClean="0">
                <a:hlinkClick r:id="rId19"/>
              </a:rPr>
              <a:t>17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24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642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0436" y="3062291"/>
            <a:ext cx="899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i="1" dirty="0" smtClean="0">
                <a:solidFill>
                  <a:schemeClr val="accent2">
                    <a:lumMod val="50000"/>
                  </a:schemeClr>
                </a:solidFill>
              </a:rPr>
              <a:t>Szoktál régi családi fotókat nézegetni?</a:t>
            </a:r>
            <a:endParaRPr lang="hu-HU" sz="4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791">
            <a:off x="648485" y="3879864"/>
            <a:ext cx="3988350" cy="2658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r="6759" b="13054"/>
          <a:stretch/>
        </p:blipFill>
        <p:spPr>
          <a:xfrm rot="450501">
            <a:off x="7254589" y="3905371"/>
            <a:ext cx="4230380" cy="2614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5119">
            <a:off x="3991552" y="212222"/>
            <a:ext cx="4231642" cy="2818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184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29" y="938343"/>
            <a:ext cx="3282868" cy="5026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7822">
            <a:off x="7137333" y="3447333"/>
            <a:ext cx="4347193" cy="290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6884">
            <a:off x="7759408" y="541729"/>
            <a:ext cx="3103041" cy="3103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9487">
            <a:off x="458087" y="2319749"/>
            <a:ext cx="3339417" cy="4241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1683">
            <a:off x="4214134" y="435975"/>
            <a:ext cx="3325396" cy="4578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148" y="2863155"/>
            <a:ext cx="4699290" cy="3511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78">
            <a:off x="687683" y="342429"/>
            <a:ext cx="5194242" cy="3468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93456">
            <a:off x="8138359" y="333936"/>
            <a:ext cx="3598791" cy="5058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74530">
            <a:off x="4643968" y="248144"/>
            <a:ext cx="4232478" cy="2587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81755">
            <a:off x="6357764" y="3777315"/>
            <a:ext cx="3831955" cy="2561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1633" y="3694973"/>
            <a:ext cx="4158076" cy="2788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74135">
            <a:off x="6884581" y="801767"/>
            <a:ext cx="2537651" cy="4092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63880">
            <a:off x="2069857" y="1280207"/>
            <a:ext cx="4780363" cy="3535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37969">
            <a:off x="4365824" y="1488485"/>
            <a:ext cx="3382596" cy="4735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532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7645" l="5285" r="90244">
                        <a14:backgroundMark x1="6640" y1="42521" x2="6640" y2="42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0409" y="141837"/>
            <a:ext cx="6359084" cy="620476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004457" y="6084987"/>
            <a:ext cx="5970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996633"/>
                </a:solidFill>
              </a:rPr>
              <a:t>A mai órán a gyökereinkről lesz szó.</a:t>
            </a:r>
            <a:endParaRPr lang="hu-HU" sz="2800" dirty="0">
              <a:solidFill>
                <a:srgbClr val="996633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712925" y="1221244"/>
            <a:ext cx="248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SZÜLEINKRŐL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768963" y="2185756"/>
            <a:ext cx="321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NAGYSZÜLEINKRŐL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707341" y="3084620"/>
            <a:ext cx="295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DÉDSZÜLEINKRŐL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92331" y="2547257"/>
            <a:ext cx="6270172" cy="53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90829" y="846928"/>
            <a:ext cx="2801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996633"/>
                </a:solidFill>
              </a:rPr>
              <a:t>Családi </a:t>
            </a:r>
            <a:r>
              <a:rPr lang="hu-HU" sz="2800" dirty="0" err="1" smtClean="0">
                <a:solidFill>
                  <a:srgbClr val="996633"/>
                </a:solidFill>
              </a:rPr>
              <a:t>elődeinkről</a:t>
            </a:r>
            <a:r>
              <a:rPr lang="hu-HU" sz="2800" dirty="0" smtClean="0">
                <a:solidFill>
                  <a:srgbClr val="996633"/>
                </a:solidFill>
              </a:rPr>
              <a:t>, a gyökereinkről, akik tápláltak és táplálnak minket.</a:t>
            </a:r>
            <a:endParaRPr lang="hu-HU" sz="2800" dirty="0">
              <a:solidFill>
                <a:srgbClr val="996633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0040" y="4040782"/>
            <a:ext cx="2663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996633"/>
                </a:solidFill>
              </a:rPr>
              <a:t>Akik meghatározták az életünket, történetünket.</a:t>
            </a:r>
            <a:endParaRPr lang="hu-HU" sz="2800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112" y="0"/>
            <a:ext cx="7028571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6" b="31917" l="37321" r="62560"/>
                    </a14:imgEffect>
                  </a14:imgLayer>
                </a14:imgProps>
              </a:ext>
            </a:extLst>
          </a:blip>
          <a:srcRect l="38866" t="9081" r="37851" b="68793"/>
          <a:stretch/>
        </p:blipFill>
        <p:spPr>
          <a:xfrm>
            <a:off x="5769427" y="246743"/>
            <a:ext cx="1465943" cy="14514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9" b="29621" l="9928" r="39833">
                        <a14:backgroundMark x1="21292" y1="14007" x2="21292" y2="14007"/>
                      </a14:backgroundRemoval>
                    </a14:imgEffect>
                  </a14:imgLayer>
                </a14:imgProps>
              </a:ext>
            </a:extLst>
          </a:blip>
          <a:srcRect l="18580" t="9302" r="60904" b="70563"/>
          <a:stretch/>
        </p:blipFill>
        <p:spPr>
          <a:xfrm>
            <a:off x="4296229" y="312056"/>
            <a:ext cx="1291772" cy="132080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52" b="28703" l="60766" r="83612">
                        <a14:backgroundMark x1="70215" y1="10218" x2="70215" y2="10218"/>
                      </a14:backgroundRemoval>
                    </a14:imgEffect>
                  </a14:imgLayer>
                </a14:imgProps>
              </a:ext>
            </a:extLst>
          </a:blip>
          <a:srcRect l="61687" t="8196" r="17566" b="71006"/>
          <a:stretch/>
        </p:blipFill>
        <p:spPr>
          <a:xfrm>
            <a:off x="7416796" y="312056"/>
            <a:ext cx="1306285" cy="136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58" b="45580" l="27632" r="49282"/>
                    </a14:imgEffect>
                  </a14:imgLayer>
                </a14:imgProps>
              </a:ext>
            </a:extLst>
          </a:blip>
          <a:srcRect l="26418" t="24790" r="51221" b="55076"/>
          <a:stretch/>
        </p:blipFill>
        <p:spPr>
          <a:xfrm>
            <a:off x="4919732" y="1391558"/>
            <a:ext cx="1407886" cy="1320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40" b="45121" l="52512" r="73206"/>
                    </a14:imgEffect>
                  </a14:imgLayer>
                </a14:imgProps>
              </a:ext>
            </a:extLst>
          </a:blip>
          <a:srcRect l="52467" t="25012" r="27017" b="54854"/>
          <a:stretch/>
        </p:blipFill>
        <p:spPr>
          <a:xfrm>
            <a:off x="6635686" y="1415143"/>
            <a:ext cx="1291772" cy="132080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728" b="65901" l="5024" r="25120">
                        <a14:backgroundMark x1="7536" y1="52009" x2="7536" y2="52009"/>
                        <a14:backgroundMark x1="10526" y1="49369" x2="10526" y2="49369"/>
                        <a14:backgroundMark x1="23923" y1="60390" x2="23923" y2="60390"/>
                        <a14:backgroundMark x1="20215" y1="63949" x2="20215" y2="63949"/>
                      </a14:backgroundRemoval>
                    </a14:imgEffect>
                  </a14:imgLayer>
                </a14:imgProps>
              </a:ext>
            </a:extLst>
          </a:blip>
          <a:srcRect l="5210" t="46474" r="74274" b="33391"/>
          <a:stretch/>
        </p:blipFill>
        <p:spPr>
          <a:xfrm>
            <a:off x="3650343" y="2746829"/>
            <a:ext cx="1291772" cy="1320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32" b="63949" l="24522" r="45335"/>
                    </a14:imgEffect>
                  </a14:imgLayer>
                </a14:imgProps>
              </a:ext>
            </a:extLst>
          </a:blip>
          <a:srcRect l="24804" t="44484" r="53527" b="35604"/>
          <a:stretch/>
        </p:blipFill>
        <p:spPr>
          <a:xfrm>
            <a:off x="4905631" y="2761343"/>
            <a:ext cx="1364344" cy="1306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32" b="65098" l="47967" r="69019"/>
                    </a14:imgEffect>
                  </a14:imgLayer>
                </a14:imgProps>
              </a:ext>
            </a:extLst>
          </a:blip>
          <a:srcRect l="47395" t="44040" r="30936" b="35825"/>
          <a:stretch/>
        </p:blipFill>
        <p:spPr>
          <a:xfrm>
            <a:off x="6435147" y="2761343"/>
            <a:ext cx="1364343" cy="1320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121" b="65327" l="70096" r="89833">
                        <a14:backgroundMark x1="86842" y1="61079" x2="86842" y2="61079"/>
                        <a14:backgroundMark x1="84450" y1="62572" x2="84450" y2="62572"/>
                        <a14:backgroundMark x1="88636" y1="58209" x2="88636" y2="58209"/>
                      </a14:backgroundRemoval>
                    </a14:imgEffect>
                  </a14:imgLayer>
                </a14:imgProps>
              </a:ext>
            </a:extLst>
          </a:blip>
          <a:srcRect l="69525" t="44925" r="9498" b="35162"/>
          <a:stretch/>
        </p:blipFill>
        <p:spPr>
          <a:xfrm>
            <a:off x="7728748" y="2761343"/>
            <a:ext cx="1320800" cy="1306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45629" y="1"/>
            <a:ext cx="1646371" cy="162770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879653" y="3893154"/>
            <a:ext cx="2797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smtClean="0">
                <a:solidFill>
                  <a:srgbClr val="996633"/>
                </a:solidFill>
              </a:rPr>
              <a:t>Ismerd meg Zsófi és Tomi családját!</a:t>
            </a:r>
            <a:endParaRPr lang="hu-HU" sz="3200" dirty="0">
              <a:solidFill>
                <a:srgbClr val="996633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00651" y="1915832"/>
            <a:ext cx="292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96633"/>
                </a:solidFill>
              </a:rPr>
              <a:t>Ismered a családfa kifejezést?</a:t>
            </a:r>
            <a:endParaRPr lang="hu-HU" sz="2400" dirty="0">
              <a:solidFill>
                <a:srgbClr val="996633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00651" y="3112647"/>
            <a:ext cx="2587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96633"/>
                </a:solidFill>
              </a:rPr>
              <a:t>Szerinted mit fejez ki a családnak egy fán való elrendezése?</a:t>
            </a:r>
            <a:endParaRPr lang="hu-HU" sz="2400" dirty="0">
              <a:solidFill>
                <a:srgbClr val="996633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" y="0"/>
            <a:ext cx="1689502" cy="1663862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408424" y="5417457"/>
            <a:ext cx="2917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96633"/>
                </a:solidFill>
              </a:rPr>
              <a:t>És a </a:t>
            </a:r>
          </a:p>
          <a:p>
            <a:r>
              <a:rPr lang="hu-HU" sz="2400" dirty="0" smtClean="0">
                <a:solidFill>
                  <a:srgbClr val="996633"/>
                </a:solidFill>
              </a:rPr>
              <a:t>gyökér kifejezés?</a:t>
            </a:r>
            <a:endParaRPr lang="hu-HU" sz="2400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112" y="0"/>
            <a:ext cx="7028571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6" b="31917" l="37321" r="62560"/>
                    </a14:imgEffect>
                  </a14:imgLayer>
                </a14:imgProps>
              </a:ext>
            </a:extLst>
          </a:blip>
          <a:srcRect l="38866" t="9081" r="37851" b="68793"/>
          <a:stretch/>
        </p:blipFill>
        <p:spPr>
          <a:xfrm>
            <a:off x="5769427" y="246743"/>
            <a:ext cx="1465943" cy="14514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52" b="28703" l="60766" r="83612">
                        <a14:backgroundMark x1="70215" y1="10218" x2="70215" y2="10218"/>
                      </a14:backgroundRemoval>
                    </a14:imgEffect>
                  </a14:imgLayer>
                </a14:imgProps>
              </a:ext>
            </a:extLst>
          </a:blip>
          <a:srcRect l="61687" t="8196" r="17566" b="71006"/>
          <a:stretch/>
        </p:blipFill>
        <p:spPr>
          <a:xfrm>
            <a:off x="7416796" y="312056"/>
            <a:ext cx="1306285" cy="136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58" b="45580" l="27632" r="49282"/>
                    </a14:imgEffect>
                  </a14:imgLayer>
                </a14:imgProps>
              </a:ext>
            </a:extLst>
          </a:blip>
          <a:srcRect l="26418" t="24790" r="51221" b="55076"/>
          <a:stretch/>
        </p:blipFill>
        <p:spPr>
          <a:xfrm>
            <a:off x="4919732" y="1391558"/>
            <a:ext cx="1407886" cy="1320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40" b="45121" l="52512" r="73206"/>
                    </a14:imgEffect>
                  </a14:imgLayer>
                </a14:imgProps>
              </a:ext>
            </a:extLst>
          </a:blip>
          <a:srcRect l="52467" t="25012" r="27017" b="54854"/>
          <a:stretch/>
        </p:blipFill>
        <p:spPr>
          <a:xfrm>
            <a:off x="6635686" y="1415143"/>
            <a:ext cx="1291772" cy="132080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728" b="65901" l="5024" r="25120">
                        <a14:backgroundMark x1="7536" y1="52009" x2="7536" y2="52009"/>
                        <a14:backgroundMark x1="10526" y1="49369" x2="10526" y2="49369"/>
                        <a14:backgroundMark x1="23923" y1="60390" x2="23923" y2="60390"/>
                        <a14:backgroundMark x1="20215" y1="63949" x2="20215" y2="63949"/>
                      </a14:backgroundRemoval>
                    </a14:imgEffect>
                  </a14:imgLayer>
                </a14:imgProps>
              </a:ext>
            </a:extLst>
          </a:blip>
          <a:srcRect l="5210" t="46474" r="74274" b="33391"/>
          <a:stretch/>
        </p:blipFill>
        <p:spPr>
          <a:xfrm>
            <a:off x="3650343" y="2746829"/>
            <a:ext cx="1291772" cy="1320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32" b="63949" l="24522" r="45335"/>
                    </a14:imgEffect>
                  </a14:imgLayer>
                </a14:imgProps>
              </a:ext>
            </a:extLst>
          </a:blip>
          <a:srcRect l="24804" t="44484" r="53527" b="35604"/>
          <a:stretch/>
        </p:blipFill>
        <p:spPr>
          <a:xfrm>
            <a:off x="4905631" y="2761343"/>
            <a:ext cx="1364344" cy="1306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32" b="65098" l="47967" r="69019"/>
                    </a14:imgEffect>
                  </a14:imgLayer>
                </a14:imgProps>
              </a:ext>
            </a:extLst>
          </a:blip>
          <a:srcRect l="47395" t="44040" r="30936" b="35825"/>
          <a:stretch/>
        </p:blipFill>
        <p:spPr>
          <a:xfrm>
            <a:off x="6435147" y="2761343"/>
            <a:ext cx="1364343" cy="1320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121" b="65327" l="70096" r="89833">
                        <a14:backgroundMark x1="86842" y1="61079" x2="86842" y2="61079"/>
                        <a14:backgroundMark x1="84450" y1="62572" x2="84450" y2="62572"/>
                        <a14:backgroundMark x1="88636" y1="58209" x2="88636" y2="58209"/>
                      </a14:backgroundRemoval>
                    </a14:imgEffect>
                  </a14:imgLayer>
                </a14:imgProps>
              </a:ext>
            </a:extLst>
          </a:blip>
          <a:srcRect l="69525" t="44925" r="9498" b="35162"/>
          <a:stretch/>
        </p:blipFill>
        <p:spPr>
          <a:xfrm>
            <a:off x="7728748" y="2761343"/>
            <a:ext cx="1320800" cy="1306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" y="0"/>
            <a:ext cx="1651587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Lekerekített téglalapbuborék 11"/>
          <p:cNvSpPr/>
          <p:nvPr/>
        </p:nvSpPr>
        <p:spPr>
          <a:xfrm>
            <a:off x="141253" y="3245765"/>
            <a:ext cx="3262059" cy="1206491"/>
          </a:xfrm>
          <a:prstGeom prst="wedgeRoundRectCallout">
            <a:avLst>
              <a:gd name="adj1" fmla="val 66920"/>
              <a:gd name="adj2" fmla="val -33431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Kiss Mihályné Horváth Ilona, 70 éves, nyugdíjas (gyógyszerész), református</a:t>
            </a:r>
          </a:p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Nemesvámos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Lekerekített téglalapbuborék 13"/>
          <p:cNvSpPr/>
          <p:nvPr/>
        </p:nvSpPr>
        <p:spPr>
          <a:xfrm>
            <a:off x="3502832" y="4102100"/>
            <a:ext cx="2620520" cy="1211945"/>
          </a:xfrm>
          <a:prstGeom prst="wedgeRoundRectCallout">
            <a:avLst>
              <a:gd name="adj1" fmla="val 23344"/>
              <a:gd name="adj2" fmla="val -76853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Kiss Mihály, 72 éves, nyugdíjas (orvos), katolikus</a:t>
            </a:r>
          </a:p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Nemesvámos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Lekerekített téglalapbuborék 14"/>
          <p:cNvSpPr/>
          <p:nvPr/>
        </p:nvSpPr>
        <p:spPr>
          <a:xfrm>
            <a:off x="9584941" y="3343737"/>
            <a:ext cx="2389345" cy="1257292"/>
          </a:xfrm>
          <a:prstGeom prst="wedgeRoundRectCallout">
            <a:avLst>
              <a:gd name="adj1" fmla="val -86715"/>
              <a:gd name="adj2" fmla="val -42212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Szilas József, 65 éves, nyugdíjas (ács), evangélikus, Szombathely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Lekerekített téglalapbuborék 15"/>
          <p:cNvSpPr/>
          <p:nvPr/>
        </p:nvSpPr>
        <p:spPr>
          <a:xfrm>
            <a:off x="6250171" y="4044044"/>
            <a:ext cx="3140572" cy="1270001"/>
          </a:xfrm>
          <a:prstGeom prst="wedgeRoundRectCallout">
            <a:avLst>
              <a:gd name="adj1" fmla="val -23066"/>
              <a:gd name="adj2" fmla="val -70433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Szilas Józsefné </a:t>
            </a: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Hercegh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Rozália, 61 éves, nyugdíjas (tanítónő), római katolikus </a:t>
            </a:r>
          </a:p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Szombathely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Lekerekített téglalapbuborék 16"/>
          <p:cNvSpPr/>
          <p:nvPr/>
        </p:nvSpPr>
        <p:spPr>
          <a:xfrm>
            <a:off x="1234230" y="2075543"/>
            <a:ext cx="2531236" cy="1028700"/>
          </a:xfrm>
          <a:prstGeom prst="wedgeRoundRectCallout">
            <a:avLst>
              <a:gd name="adj1" fmla="val 106551"/>
              <a:gd name="adj2" fmla="val -45884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Szilasné Kiss Andrea, 38 éves, ápolónő, református, Veszprém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Lekerekített téglalapbuborék 17"/>
          <p:cNvSpPr/>
          <p:nvPr/>
        </p:nvSpPr>
        <p:spPr>
          <a:xfrm>
            <a:off x="9049548" y="1850572"/>
            <a:ext cx="2816199" cy="1228271"/>
          </a:xfrm>
          <a:prstGeom prst="wedgeRoundRectCallout">
            <a:avLst>
              <a:gd name="adj1" fmla="val -101764"/>
              <a:gd name="adj2" fmla="val -20882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Szilas Gergely, 40 éves, műszaki informatikus, evangélikus, Veszprém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Lekerekített téglalapbuborék 18"/>
          <p:cNvSpPr/>
          <p:nvPr/>
        </p:nvSpPr>
        <p:spPr>
          <a:xfrm>
            <a:off x="1802923" y="1108533"/>
            <a:ext cx="2310462" cy="863599"/>
          </a:xfrm>
          <a:prstGeom prst="wedgeRoundRectCallout">
            <a:avLst>
              <a:gd name="adj1" fmla="val 66965"/>
              <a:gd name="adj2" fmla="val -29549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Zsófi, 10 éves, 4-es tanuló, református, Veszprém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Lekerekített téglalapbuborék 19"/>
          <p:cNvSpPr/>
          <p:nvPr/>
        </p:nvSpPr>
        <p:spPr>
          <a:xfrm>
            <a:off x="1754679" y="97425"/>
            <a:ext cx="2541550" cy="920747"/>
          </a:xfrm>
          <a:prstGeom prst="wedgeRoundRectCallout">
            <a:avLst>
              <a:gd name="adj1" fmla="val 130135"/>
              <a:gd name="adj2" fmla="val 38967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Péter, 5 éves, </a:t>
            </a: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középsős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óvodás, református, Veszprém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9" b="29621" l="9928" r="39833">
                        <a14:backgroundMark x1="21292" y1="14007" x2="21292" y2="14007"/>
                      </a14:backgroundRemoval>
                    </a14:imgEffect>
                  </a14:imgLayer>
                </a14:imgProps>
              </a:ext>
            </a:extLst>
          </a:blip>
          <a:srcRect l="18580" t="9302" r="60904" b="70563"/>
          <a:stretch/>
        </p:blipFill>
        <p:spPr>
          <a:xfrm>
            <a:off x="4296229" y="312056"/>
            <a:ext cx="1291772" cy="132080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2" name="Lekerekített téglalapbuborék 21"/>
          <p:cNvSpPr/>
          <p:nvPr/>
        </p:nvSpPr>
        <p:spPr>
          <a:xfrm>
            <a:off x="9049548" y="435429"/>
            <a:ext cx="2275252" cy="979714"/>
          </a:xfrm>
          <a:prstGeom prst="wedgeRoundRectCallout">
            <a:avLst>
              <a:gd name="adj1" fmla="val -76388"/>
              <a:gd name="adj2" fmla="val 13655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Tomi, 10 éves, 4-es tanuló, református, Veszprém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238625" y="4962072"/>
            <a:ext cx="2830286" cy="1596571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Miben mutatkozik meg, hogy egy családba tartoznak a képen látható személyek?</a:t>
            </a:r>
            <a:endParaRPr lang="hu-HU" sz="2000" dirty="0"/>
          </a:p>
        </p:txBody>
      </p:sp>
      <p:sp>
        <p:nvSpPr>
          <p:cNvPr id="23" name="Lekerekített téglalap 22"/>
          <p:cNvSpPr/>
          <p:nvPr/>
        </p:nvSpPr>
        <p:spPr>
          <a:xfrm>
            <a:off x="9854563" y="5138059"/>
            <a:ext cx="2119723" cy="1420584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Kik a reformátusok ebben a családban?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303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13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7902"/>
          <a:stretch/>
        </p:blipFill>
        <p:spPr>
          <a:xfrm>
            <a:off x="2712108" y="110191"/>
            <a:ext cx="7029038" cy="674780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42244" cy="1814286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5667033" y="140527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6827956" y="804568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601309" y="796954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714188" y="1718610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6442097" y="1689249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071270" y="1705489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3772231" y="1718609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5430171" y="2657042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4665545" y="2654140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3748340" y="2644055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2952209" y="2633970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6907863" y="2666925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6226627" y="2666926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7704319" y="2684363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8445164" y="2716468"/>
            <a:ext cx="1001488" cy="9216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Balra nyíl 18"/>
          <p:cNvSpPr/>
          <p:nvPr/>
        </p:nvSpPr>
        <p:spPr>
          <a:xfrm>
            <a:off x="8670863" y="137081"/>
            <a:ext cx="1431382" cy="733824"/>
          </a:xfrm>
          <a:prstGeom prst="lef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TE</a:t>
            </a:r>
            <a:endParaRPr lang="hu-HU" dirty="0"/>
          </a:p>
        </p:txBody>
      </p:sp>
      <p:sp>
        <p:nvSpPr>
          <p:cNvPr id="20" name="Balra nyíl 19"/>
          <p:cNvSpPr/>
          <p:nvPr/>
        </p:nvSpPr>
        <p:spPr>
          <a:xfrm>
            <a:off x="9386554" y="890870"/>
            <a:ext cx="1792166" cy="733824"/>
          </a:xfrm>
          <a:prstGeom prst="lef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SZÜLEID</a:t>
            </a:r>
            <a:endParaRPr lang="hu-HU" dirty="0"/>
          </a:p>
        </p:txBody>
      </p:sp>
      <p:sp>
        <p:nvSpPr>
          <p:cNvPr id="21" name="Balra nyíl 20"/>
          <p:cNvSpPr/>
          <p:nvPr/>
        </p:nvSpPr>
        <p:spPr>
          <a:xfrm>
            <a:off x="9809212" y="1701102"/>
            <a:ext cx="2097986" cy="733824"/>
          </a:xfrm>
          <a:prstGeom prst="lef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NAGYSZÜLEID</a:t>
            </a:r>
            <a:endParaRPr lang="hu-HU" dirty="0"/>
          </a:p>
        </p:txBody>
      </p:sp>
      <p:sp>
        <p:nvSpPr>
          <p:cNvPr id="22" name="Balra nyíl 21"/>
          <p:cNvSpPr/>
          <p:nvPr/>
        </p:nvSpPr>
        <p:spPr>
          <a:xfrm>
            <a:off x="9785594" y="2727886"/>
            <a:ext cx="2145222" cy="733824"/>
          </a:xfrm>
          <a:prstGeom prst="lef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DÉDSZÜLEID</a:t>
            </a:r>
            <a:endParaRPr lang="hu-HU" dirty="0"/>
          </a:p>
        </p:txBody>
      </p:sp>
      <p:sp>
        <p:nvSpPr>
          <p:cNvPr id="23" name="Lekerekített téglalap 22"/>
          <p:cNvSpPr/>
          <p:nvPr/>
        </p:nvSpPr>
        <p:spPr>
          <a:xfrm>
            <a:off x="299311" y="2142022"/>
            <a:ext cx="2002685" cy="1905551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Ismered szüleid, nagyszüleid felmenőit?</a:t>
            </a:r>
            <a:endParaRPr lang="hu-HU" sz="2400" dirty="0"/>
          </a:p>
        </p:txBody>
      </p:sp>
      <p:sp>
        <p:nvSpPr>
          <p:cNvPr id="24" name="Lekerekített téglalap 23"/>
          <p:cNvSpPr/>
          <p:nvPr/>
        </p:nvSpPr>
        <p:spPr>
          <a:xfrm>
            <a:off x="9446652" y="4729899"/>
            <a:ext cx="2322310" cy="1411289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Tudod kik voltak az őseid?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2507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zis buborék 6"/>
          <p:cNvSpPr/>
          <p:nvPr/>
        </p:nvSpPr>
        <p:spPr>
          <a:xfrm>
            <a:off x="5983538" y="2189391"/>
            <a:ext cx="3971992" cy="2235904"/>
          </a:xfrm>
          <a:prstGeom prst="wedgeEllipseCallout">
            <a:avLst>
              <a:gd name="adj1" fmla="val 99714"/>
              <a:gd name="adj2" fmla="val -49116"/>
            </a:avLst>
          </a:prstGeom>
          <a:solidFill>
            <a:srgbClr val="99663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Ismered szüleid, nagyszüleid hitét?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7777197" y="509411"/>
            <a:ext cx="3813517" cy="1721506"/>
          </a:xfrm>
          <a:prstGeom prst="wedgeEllipseCallout">
            <a:avLst>
              <a:gd name="adj1" fmla="val 61053"/>
              <a:gd name="adj2" fmla="val -74346"/>
            </a:avLst>
          </a:prstGeom>
          <a:solidFill>
            <a:srgbClr val="99663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Vannak különleges családi szokásaitok?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2865028" y="316240"/>
            <a:ext cx="4528457" cy="2297112"/>
          </a:xfrm>
          <a:prstGeom prst="wedgeEllipseCallout">
            <a:avLst>
              <a:gd name="adj1" fmla="val -62995"/>
              <a:gd name="adj2" fmla="val -58569"/>
            </a:avLst>
          </a:prstGeom>
          <a:solidFill>
            <a:srgbClr val="99663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Elhangzanak családotokban rokonaitokról vicces, megható, vagy épp hősies történetek?</a:t>
            </a:r>
            <a:endParaRPr lang="hu-HU" sz="2400" dirty="0"/>
          </a:p>
        </p:txBody>
      </p:sp>
      <p:sp>
        <p:nvSpPr>
          <p:cNvPr id="15" name="Ellipszis 14"/>
          <p:cNvSpPr/>
          <p:nvPr/>
        </p:nvSpPr>
        <p:spPr>
          <a:xfrm>
            <a:off x="3793943" y="2760677"/>
            <a:ext cx="2670629" cy="151729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Tudod </a:t>
            </a:r>
            <a:r>
              <a:rPr lang="hu-HU" sz="2400" dirty="0"/>
              <a:t>hová jártak templomba?</a:t>
            </a:r>
          </a:p>
          <a:p>
            <a:pPr algn="ctr"/>
            <a:endParaRPr lang="hu-HU" dirty="0"/>
          </a:p>
        </p:txBody>
      </p:sp>
      <p:sp>
        <p:nvSpPr>
          <p:cNvPr id="16" name="Ellipszis 15"/>
          <p:cNvSpPr/>
          <p:nvPr/>
        </p:nvSpPr>
        <p:spPr>
          <a:xfrm>
            <a:off x="5510046" y="3823524"/>
            <a:ext cx="2814182" cy="151729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Hol keresztelték meg őket?</a:t>
            </a:r>
          </a:p>
          <a:p>
            <a:pPr algn="ctr"/>
            <a:endParaRPr lang="hu-HU" dirty="0"/>
          </a:p>
        </p:txBody>
      </p:sp>
      <p:sp>
        <p:nvSpPr>
          <p:cNvPr id="17" name="Ellipszis 16"/>
          <p:cNvSpPr/>
          <p:nvPr/>
        </p:nvSpPr>
        <p:spPr>
          <a:xfrm>
            <a:off x="7701689" y="3970849"/>
            <a:ext cx="2904805" cy="151729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Hol konfirmáltak?</a:t>
            </a:r>
          </a:p>
          <a:p>
            <a:pPr algn="ctr"/>
            <a:endParaRPr lang="hu-HU" dirty="0"/>
          </a:p>
        </p:txBody>
      </p:sp>
      <p:sp>
        <p:nvSpPr>
          <p:cNvPr id="18" name="Ellipszis 17"/>
          <p:cNvSpPr/>
          <p:nvPr/>
        </p:nvSpPr>
        <p:spPr>
          <a:xfrm>
            <a:off x="9317991" y="3129764"/>
            <a:ext cx="2749462" cy="151729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Hol házasodtak?</a:t>
            </a:r>
          </a:p>
          <a:p>
            <a:pPr algn="ctr"/>
            <a:endParaRPr lang="hu-HU" dirty="0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42244" cy="1814286"/>
          </a:xfrm>
          <a:prstGeom prst="rect">
            <a:avLst/>
          </a:prstGeom>
        </p:spPr>
      </p:pic>
      <p:sp>
        <p:nvSpPr>
          <p:cNvPr id="21" name="Ellipszis 20"/>
          <p:cNvSpPr/>
          <p:nvPr/>
        </p:nvSpPr>
        <p:spPr>
          <a:xfrm>
            <a:off x="116114" y="4078514"/>
            <a:ext cx="5660572" cy="2670629"/>
          </a:xfrm>
          <a:prstGeom prst="ellipse">
            <a:avLst/>
          </a:prstGeom>
          <a:solidFill>
            <a:srgbClr val="86985A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Kérdezgesd az idősebb családtagokat, hallgasd meg történeteiket! </a:t>
            </a:r>
          </a:p>
          <a:p>
            <a:pPr algn="ctr"/>
            <a:r>
              <a:rPr lang="hu-HU" sz="2800" dirty="0" smtClean="0"/>
              <a:t>Meglátod sok érdekeset megtudhatsz tőlük!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6252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674</Words>
  <Application>Microsoft Office PowerPoint</Application>
  <PresentationFormat>Szélesvásznú</PresentationFormat>
  <Paragraphs>101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101</cp:revision>
  <dcterms:created xsi:type="dcterms:W3CDTF">2020-07-14T11:01:27Z</dcterms:created>
  <dcterms:modified xsi:type="dcterms:W3CDTF">2020-09-15T12:19:21Z</dcterms:modified>
</cp:coreProperties>
</file>