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6" r:id="rId6"/>
    <p:sldId id="257" r:id="rId7"/>
    <p:sldId id="258" r:id="rId8"/>
    <p:sldId id="267" r:id="rId9"/>
    <p:sldId id="265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F74"/>
    <a:srgbClr val="C1FFA6"/>
    <a:srgbClr val="CCF7B9"/>
    <a:srgbClr val="FFFEE8"/>
    <a:srgbClr val="8A6F58"/>
    <a:srgbClr val="C0F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450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44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68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952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845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16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8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85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19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9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20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536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4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55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52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95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73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509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89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98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13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29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2CA2F-3591-4A35-A0ED-FB97544B2784}" type="datetimeFigureOut">
              <a:rPr lang="hu-HU" smtClean="0"/>
              <a:t>2020. 09. 16.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357D-DDC3-4314-AF8C-90EDC46959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15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43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rpi-feladatbank.reformatus.hu/u2asJooo" TargetMode="Externa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6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19" y="1443513"/>
            <a:ext cx="2142309" cy="201270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69063" y="1625215"/>
            <a:ext cx="8307251" cy="489364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rgbClr val="F1DCA5"/>
              </a:gs>
              <a:gs pos="2300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papírlap, </a:t>
            </a:r>
            <a:r>
              <a:rPr lang="hu-HU" sz="2400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ceruza, toll, olló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 kendő, apró játékok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23505"/>
            <a:ext cx="12192000" cy="76993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Gyökereink – 2.óra</a:t>
            </a:r>
          </a:p>
        </p:txBody>
      </p:sp>
      <p:sp>
        <p:nvSpPr>
          <p:cNvPr id="6" name="Téglalap 5"/>
          <p:cNvSpPr/>
          <p:nvPr/>
        </p:nvSpPr>
        <p:spPr>
          <a:xfrm>
            <a:off x="313503" y="3906290"/>
            <a:ext cx="2939143" cy="261257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9000">
                <a:schemeClr val="accent4">
                  <a:lumMod val="20000"/>
                  <a:lumOff val="80000"/>
                </a:schemeClr>
              </a:gs>
              <a:gs pos="80000">
                <a:srgbClr val="F2DCA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04" b="97678" l="5749" r="89864">
                        <a14:foregroundMark x1="24054" y1="86212" x2="24054" y2="86212"/>
                        <a14:foregroundMark x1="20121" y1="87954" x2="20121" y2="87954"/>
                        <a14:foregroundMark x1="14826" y1="88534" x2="14826" y2="88534"/>
                        <a14:foregroundMark x1="12254" y1="90276" x2="12254" y2="90276"/>
                        <a14:foregroundMark x1="17095" y1="90711" x2="17095" y2="90711"/>
                        <a14:foregroundMark x1="28290" y1="89695" x2="28290" y2="89695"/>
                        <a14:foregroundMark x1="73222" y1="85776" x2="73222" y2="85776"/>
                        <a14:foregroundMark x1="69894" y1="85922" x2="69894" y2="85922"/>
                        <a14:backgroundMark x1="38578" y1="79826" x2="38578" y2="79826"/>
                        <a14:backgroundMark x1="40998" y1="78810" x2="40998" y2="78810"/>
                        <a14:backgroundMark x1="46142" y1="78955" x2="46142" y2="78955"/>
                        <a14:backgroundMark x1="45537" y1="80406" x2="45537" y2="80406"/>
                        <a14:backgroundMark x1="52799" y1="78665" x2="52799" y2="78665"/>
                        <a14:backgroundMark x1="54160" y1="79826" x2="54160" y2="79826"/>
                        <a14:backgroundMark x1="83812" y1="83745" x2="83812" y2="83745"/>
                        <a14:backgroundMark x1="79576" y1="83745" x2="79576" y2="83745"/>
                        <a14:backgroundMark x1="76399" y1="82148" x2="76399" y2="82148"/>
                        <a14:backgroundMark x1="71861" y1="83745" x2="71861" y2="83745"/>
                        <a14:backgroundMark x1="65809" y1="82583" x2="65809" y2="82583"/>
                        <a14:backgroundMark x1="68230" y1="83019" x2="68230" y2="83019"/>
                        <a14:backgroundMark x1="63540" y1="82003" x2="63540" y2="82003"/>
                        <a14:backgroundMark x1="30862" y1="82438" x2="30862" y2="82438"/>
                        <a14:backgroundMark x1="25265" y1="82583" x2="25265" y2="82583"/>
                        <a14:backgroundMark x1="21180" y1="83164" x2="21180" y2="83164"/>
                        <a14:backgroundMark x1="14372" y1="82438" x2="14372" y2="82438"/>
                        <a14:backgroundMark x1="7716" y1="83745" x2="7716" y2="83745"/>
                        <a14:backgroundMark x1="7716" y1="86357" x2="7716" y2="86357"/>
                        <a14:backgroundMark x1="9985" y1="87954" x2="9985" y2="87954"/>
                        <a14:backgroundMark x1="9985" y1="84761" x2="9985" y2="84761"/>
                        <a14:backgroundMark x1="12708" y1="83599" x2="12708" y2="83599"/>
                        <a14:backgroundMark x1="12557" y1="86792" x2="12557" y2="86792"/>
                        <a14:backgroundMark x1="16793" y1="85341" x2="16793" y2="85341"/>
                        <a14:backgroundMark x1="17852" y1="82583" x2="17852" y2="82583"/>
                        <a14:backgroundMark x1="20575" y1="85196" x2="20575" y2="85196"/>
                        <a14:backgroundMark x1="23601" y1="83599" x2="23601" y2="83599"/>
                        <a14:backgroundMark x1="28290" y1="83309" x2="28290" y2="83309"/>
                        <a14:backgroundMark x1="32375" y1="82438" x2="32375" y2="82438"/>
                        <a14:backgroundMark x1="13616" y1="94340" x2="13616" y2="94340"/>
                        <a14:backgroundMark x1="21331" y1="90566" x2="21331" y2="90566"/>
                        <a14:backgroundMark x1="32073" y1="85341" x2="32073" y2="85341"/>
                        <a14:backgroundMark x1="63389" y1="92888" x2="63389" y2="92888"/>
                        <a14:backgroundMark x1="59758" y1="90856" x2="59758" y2="90856"/>
                        <a14:backgroundMark x1="52194" y1="89260" x2="52194" y2="89260"/>
                        <a14:backgroundMark x1="41604" y1="90131" x2="41604" y2="90131"/>
                        <a14:backgroundMark x1="32375" y1="92308" x2="32375" y2="92308"/>
                        <a14:backgroundMark x1="44478" y1="89695" x2="44478" y2="89695"/>
                        <a14:backgroundMark x1="67625" y1="91872" x2="67625" y2="91872"/>
                        <a14:backgroundMark x1="56127" y1="90276" x2="56127" y2="90276"/>
                        <a14:backgroundMark x1="51135" y1="88099" x2="51135" y2="88099"/>
                        <a14:backgroundMark x1="44781" y1="87954" x2="44781" y2="87954"/>
                        <a14:backgroundMark x1="38578" y1="92453" x2="38578" y2="92453"/>
                        <a14:backgroundMark x1="41604" y1="86502" x2="41604" y2="86502"/>
                        <a14:backgroundMark x1="30711" y1="88679" x2="30711" y2="88679"/>
                        <a14:backgroundMark x1="28290" y1="87083" x2="28290" y2="87083"/>
                        <a14:backgroundMark x1="30711" y1="85776" x2="30711" y2="85776"/>
                        <a14:backgroundMark x1="31921" y1="88099" x2="31921" y2="88099"/>
                        <a14:backgroundMark x1="42663" y1="78810" x2="42663" y2="78810"/>
                        <a14:backgroundMark x1="65809" y1="93614" x2="65809" y2="93614"/>
                        <a14:backgroundMark x1="65658" y1="92163" x2="65658" y2="92163"/>
                        <a14:backgroundMark x1="59607" y1="93324" x2="59607" y2="93324"/>
                        <a14:backgroundMark x1="58850" y1="93033" x2="58850" y2="93033"/>
                        <a14:backgroundMark x1="75946" y1="88970" x2="75946" y2="88970"/>
                        <a14:backgroundMark x1="73828" y1="88389" x2="73828" y2="88389"/>
                        <a14:backgroundMark x1="74130" y1="92308" x2="74130" y2="92308"/>
                        <a14:backgroundMark x1="24357" y1="91727" x2="24357" y2="91727"/>
                        <a14:backgroundMark x1="25567" y1="94049" x2="25567" y2="94049"/>
                        <a14:backgroundMark x1="75340" y1="86212" x2="75340" y2="86212"/>
                        <a14:backgroundMark x1="77761" y1="88389" x2="77761" y2="88389"/>
                        <a14:backgroundMark x1="76097" y1="91147" x2="76097" y2="91147"/>
                        <a14:backgroundMark x1="58850" y1="88099" x2="58850" y2="88099"/>
                        <a14:backgroundMark x1="65356" y1="88099" x2="65356" y2="88099"/>
                      </a14:backgroundRemoval>
                    </a14:imgEffect>
                  </a14:imgLayer>
                </a14:imgProps>
              </a:ext>
            </a:extLst>
          </a:blip>
          <a:srcRect t="77435" b="4736"/>
          <a:stretch/>
        </p:blipFill>
        <p:spPr>
          <a:xfrm>
            <a:off x="3990702" y="761560"/>
            <a:ext cx="4587241" cy="8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" y="25495"/>
            <a:ext cx="2073275" cy="19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22" y="992188"/>
            <a:ext cx="5422493" cy="540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30724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89510" y="2340986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371600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663649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2" y="4488347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08326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01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gy hálát adjunk - zené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640.4081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35" y="1930399"/>
            <a:ext cx="1382107" cy="13821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3E0A5"/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669" y="232230"/>
            <a:ext cx="8600838" cy="63427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743" y="0"/>
            <a:ext cx="1595830" cy="15820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583227" cy="15820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159657" y="3522551"/>
            <a:ext cx="3068916" cy="3066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Ismételjük át a múlt órán tanult énekünket, amellyel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hálát adtunk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gyökereinkért: szüleinkért, nagyszüleinkért, dédszüleinkért</a:t>
            </a:r>
            <a:r>
              <a:rPr lang="hu-HU" sz="2400" dirty="0">
                <a:solidFill>
                  <a:srgbClr val="44546A"/>
                </a:solidFill>
                <a:latin typeface="Arial" panose="020B0604020202020204"/>
              </a:rPr>
              <a:t>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6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7645" l="5285" r="90244">
                        <a14:backgroundMark x1="6640" y1="42521" x2="6640" y2="425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257" y="261257"/>
            <a:ext cx="6631159" cy="6470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197635" cy="216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35428" y="2931886"/>
            <a:ext cx="4397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Meg tudod határozni a múlt órán tanultak alapján, hogy mi </a:t>
            </a:r>
            <a:r>
              <a:rPr lang="hu-HU" sz="2800" dirty="0"/>
              <a:t>a családfa</a:t>
            </a:r>
            <a:r>
              <a:rPr lang="hu-HU" sz="2800" dirty="0" smtClean="0"/>
              <a:t>? Pótold a </a:t>
            </a:r>
            <a:r>
              <a:rPr lang="hu-HU" sz="2800" dirty="0" smtClean="0">
                <a:hlinkClick r:id="rId6"/>
              </a:rPr>
              <a:t>szöveg</a:t>
            </a:r>
            <a:r>
              <a:rPr lang="hu-HU" sz="2800" dirty="0" smtClean="0"/>
              <a:t> hiányzó részeit, illeszd a megfelelő helyre a szavakat ! 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854453" y="849167"/>
            <a:ext cx="58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TE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437635" y="1505438"/>
            <a:ext cx="14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SZÜLŐK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940053" y="2203938"/>
            <a:ext cx="240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NAGYSZÜLŐK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082971" y="2931886"/>
            <a:ext cx="227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DÉDSZÜLŐK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7462" y="1980257"/>
            <a:ext cx="9752466" cy="48405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02971" cy="1980257"/>
          </a:xfrm>
          <a:prstGeom prst="rect">
            <a:avLst/>
          </a:prstGeom>
        </p:spPr>
      </p:pic>
      <p:sp>
        <p:nvSpPr>
          <p:cNvPr id="4" name="Szamárfül 3"/>
          <p:cNvSpPr/>
          <p:nvPr/>
        </p:nvSpPr>
        <p:spPr>
          <a:xfrm>
            <a:off x="2569029" y="188685"/>
            <a:ext cx="9013371" cy="1480457"/>
          </a:xfrm>
          <a:prstGeom prst="foldedCorner">
            <a:avLst/>
          </a:prstGeom>
          <a:solidFill>
            <a:srgbClr val="8A6F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Olvasd el az alábbi visszaemlékezéseket Szabó Magda írónő családjáról és gyermekkoráról! Figyelj, mit tudunk meg arról, hogyan telt a gyermekkora és az ünnepnapok a családjában!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102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7599" y="246743"/>
            <a:ext cx="9956524" cy="483325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3999"/>
            <a:ext cx="1541482" cy="1524001"/>
          </a:xfrm>
          <a:prstGeom prst="rect">
            <a:avLst/>
          </a:prstGeom>
        </p:spPr>
      </p:pic>
      <p:sp>
        <p:nvSpPr>
          <p:cNvPr id="4" name="Szamárfül 3"/>
          <p:cNvSpPr/>
          <p:nvPr/>
        </p:nvSpPr>
        <p:spPr>
          <a:xfrm>
            <a:off x="2191658" y="5486400"/>
            <a:ext cx="9013371" cy="769256"/>
          </a:xfrm>
          <a:prstGeom prst="foldedCorner">
            <a:avLst/>
          </a:prstGeom>
          <a:solidFill>
            <a:srgbClr val="8A6F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Írj hasonló feljegyzéseket a saját családodról!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4353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51747"/>
          <a:stretch/>
        </p:blipFill>
        <p:spPr>
          <a:xfrm>
            <a:off x="1123032" y="2481943"/>
            <a:ext cx="9897094" cy="252663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-1" b="60016"/>
          <a:stretch/>
        </p:blipFill>
        <p:spPr>
          <a:xfrm>
            <a:off x="666667" y="4550228"/>
            <a:ext cx="10809824" cy="230777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10776" cy="1799771"/>
          </a:xfrm>
          <a:prstGeom prst="rect">
            <a:avLst/>
          </a:prstGeom>
        </p:spPr>
      </p:pic>
      <p:sp>
        <p:nvSpPr>
          <p:cNvPr id="5" name="Szamárfül 4"/>
          <p:cNvSpPr/>
          <p:nvPr/>
        </p:nvSpPr>
        <p:spPr>
          <a:xfrm>
            <a:off x="2326071" y="526143"/>
            <a:ext cx="8795656" cy="1161143"/>
          </a:xfrm>
          <a:prstGeom prst="foldedCorner">
            <a:avLst/>
          </a:prstGeom>
          <a:solidFill>
            <a:srgbClr val="8A6F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Írd le kedvenc családi történeteidet! </a:t>
            </a:r>
          </a:p>
          <a:p>
            <a:pPr algn="ctr"/>
            <a:r>
              <a:rPr lang="hu-HU" sz="2800" dirty="0" smtClean="0"/>
              <a:t>Folytasd a megkezdett mondatokat a hittanfüzetedben!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3322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4884058" y="1727200"/>
            <a:ext cx="6850743" cy="4862286"/>
          </a:xfrm>
          <a:prstGeom prst="roundRect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" b="93570" l="2492" r="96346">
                        <a14:foregroundMark x1="92857" y1="75831" x2="92857" y2="75831"/>
                        <a14:foregroundMark x1="89701" y1="78714" x2="89701" y2="78714"/>
                        <a14:foregroundMark x1="85714" y1="76940" x2="85714" y2="76940"/>
                        <a14:foregroundMark x1="80731" y1="76940" x2="80731" y2="76940"/>
                        <a14:foregroundMark x1="77907" y1="79157" x2="77907" y2="79157"/>
                        <a14:foregroundMark x1="71429" y1="73614" x2="71429" y2="73614"/>
                        <a14:foregroundMark x1="69767" y1="70732" x2="69767" y2="70732"/>
                        <a14:backgroundMark x1="54319" y1="54102" x2="54319" y2="54102"/>
                        <a14:backgroundMark x1="54817" y1="61641" x2="54817" y2="61641"/>
                        <a14:backgroundMark x1="67940" y1="72062" x2="67940" y2="72062"/>
                        <a14:backgroundMark x1="63621" y1="63636" x2="63621" y2="63636"/>
                      </a14:backgroundRemoval>
                    </a14:imgEffect>
                  </a14:imgLayer>
                </a14:imgProps>
              </a:ext>
            </a:extLst>
          </a:blip>
          <a:srcRect r="3255" b="3678"/>
          <a:stretch/>
        </p:blipFill>
        <p:spPr>
          <a:xfrm>
            <a:off x="6058353" y="2094787"/>
            <a:ext cx="2141764" cy="15975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820" y="1506962"/>
            <a:ext cx="2481944" cy="223995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75" b="98674" l="5567" r="89463">
                        <a14:backgroundMark x1="76342" y1="78780" x2="76342" y2="78780"/>
                      </a14:backgroundRemoval>
                    </a14:imgEffect>
                  </a14:imgLayer>
                </a14:imgProps>
              </a:ext>
            </a:extLst>
          </a:blip>
          <a:srcRect l="4782" t="4248" r="11301"/>
          <a:stretch/>
        </p:blipFill>
        <p:spPr>
          <a:xfrm>
            <a:off x="5134026" y="3585320"/>
            <a:ext cx="3004778" cy="256968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117" y="3526678"/>
            <a:ext cx="3432291" cy="26869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7295" y="0"/>
            <a:ext cx="1760136" cy="1727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0"/>
            <a:ext cx="1757294" cy="1727200"/>
          </a:xfrm>
          <a:prstGeom prst="rect">
            <a:avLst/>
          </a:prstGeom>
        </p:spPr>
      </p:pic>
      <p:sp>
        <p:nvSpPr>
          <p:cNvPr id="2" name="Szamárfül 1"/>
          <p:cNvSpPr/>
          <p:nvPr/>
        </p:nvSpPr>
        <p:spPr>
          <a:xfrm>
            <a:off x="232229" y="1901371"/>
            <a:ext cx="4364583" cy="4688115"/>
          </a:xfrm>
          <a:prstGeom prst="foldedCorner">
            <a:avLst/>
          </a:prstGeom>
          <a:solidFill>
            <a:srgbClr val="8A6F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smtClean="0"/>
          </a:p>
          <a:p>
            <a:pPr algn="ctr"/>
            <a:endParaRPr lang="hu-HU" sz="2000" dirty="0"/>
          </a:p>
          <a:p>
            <a:pPr algn="ctr"/>
            <a:endParaRPr lang="hu-HU" sz="2000" dirty="0" smtClean="0"/>
          </a:p>
          <a:p>
            <a:pPr algn="ctr"/>
            <a:r>
              <a:rPr lang="hu-HU" sz="2400" dirty="0" smtClean="0"/>
              <a:t>Készítsd el családod egy ünnepi pillanatát tárgyakból!</a:t>
            </a:r>
          </a:p>
          <a:p>
            <a:pPr algn="ctr"/>
            <a:endParaRPr lang="hu-HU" sz="2000" dirty="0"/>
          </a:p>
          <a:p>
            <a:r>
              <a:rPr lang="hu-HU" sz="2000" dirty="0" smtClean="0"/>
              <a:t>Teríts le egy színes kendőt, majd helyezd el a jelenethez szükséges személyeket, tárgyakat ábrázoló kellékeket!</a:t>
            </a:r>
          </a:p>
          <a:p>
            <a:pPr algn="ctr"/>
            <a:endParaRPr lang="hu-HU" sz="2000" dirty="0" smtClean="0"/>
          </a:p>
          <a:p>
            <a:r>
              <a:rPr lang="hu-HU" sz="2000" dirty="0" smtClean="0"/>
              <a:t>Bármilyen apró tárgyat használhatsz.</a:t>
            </a:r>
          </a:p>
          <a:p>
            <a:r>
              <a:rPr lang="hu-HU" sz="2000" dirty="0" smtClean="0"/>
              <a:t>Papírból vágott szövegbuborékkal is kiegészítheted.</a:t>
            </a:r>
          </a:p>
          <a:p>
            <a:endParaRPr lang="hu-HU" sz="2000" dirty="0" smtClean="0"/>
          </a:p>
          <a:p>
            <a:r>
              <a:rPr lang="hu-HU" sz="2000" dirty="0" smtClean="0"/>
              <a:t>A végeredményt </a:t>
            </a:r>
            <a:r>
              <a:rPr lang="hu-HU" sz="2000" dirty="0" err="1" smtClean="0"/>
              <a:t>fotózd</a:t>
            </a:r>
            <a:r>
              <a:rPr lang="hu-HU" sz="2000" dirty="0" smtClean="0"/>
              <a:t> le és küldd el a Hittanoktatódnak!</a:t>
            </a:r>
          </a:p>
          <a:p>
            <a:pPr algn="ctr"/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13602" y="411541"/>
            <a:ext cx="3532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92D05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ALKOSSUNK!</a:t>
            </a:r>
            <a:endParaRPr lang="hu-HU" sz="4000" dirty="0">
              <a:solidFill>
                <a:srgbClr val="92D05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7519624" y="1339665"/>
            <a:ext cx="1856605" cy="700449"/>
          </a:xfrm>
          <a:prstGeom prst="wedgeEllipseCallout">
            <a:avLst>
              <a:gd name="adj1" fmla="val -37679"/>
              <a:gd name="adj2" fmla="val 7765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buborék 11"/>
          <p:cNvSpPr/>
          <p:nvPr/>
        </p:nvSpPr>
        <p:spPr>
          <a:xfrm>
            <a:off x="9611706" y="4630058"/>
            <a:ext cx="1856605" cy="700449"/>
          </a:xfrm>
          <a:prstGeom prst="wedgeEllipseCallout">
            <a:avLst>
              <a:gd name="adj1" fmla="val -37679"/>
              <a:gd name="adj2" fmla="val 7765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buborék 12"/>
          <p:cNvSpPr/>
          <p:nvPr/>
        </p:nvSpPr>
        <p:spPr>
          <a:xfrm>
            <a:off x="4779456" y="3396692"/>
            <a:ext cx="1430989" cy="700449"/>
          </a:xfrm>
          <a:prstGeom prst="wedgeEllipseCallout">
            <a:avLst>
              <a:gd name="adj1" fmla="val 35807"/>
              <a:gd name="adj2" fmla="val 7972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buborék 13"/>
          <p:cNvSpPr/>
          <p:nvPr/>
        </p:nvSpPr>
        <p:spPr>
          <a:xfrm>
            <a:off x="10613989" y="806513"/>
            <a:ext cx="1223910" cy="700449"/>
          </a:xfrm>
          <a:prstGeom prst="wedgeEllipseCallout">
            <a:avLst>
              <a:gd name="adj1" fmla="val -37679"/>
              <a:gd name="adj2" fmla="val 7765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8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449717" y="3984171"/>
            <a:ext cx="2815997" cy="2423027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idézetet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</a:t>
            </a:r>
            <a:r>
              <a:rPr lang="hu-HU" sz="2800" noProof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ez a gondolat?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6061" t="25936" r="19026" b="25829"/>
          <a:stretch/>
        </p:blipFill>
        <p:spPr>
          <a:xfrm>
            <a:off x="4310743" y="1509185"/>
            <a:ext cx="6342743" cy="37417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4620812" y="2374781"/>
            <a:ext cx="56477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„Tiszteld őseidet, mert rajtuk keresztül nyertél életet és örököltél Istent és Hazát.” Wass Albert</a:t>
            </a:r>
            <a:endParaRPr kumimoji="0" lang="hu-HU" sz="3200" b="0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339</Words>
  <Application>Microsoft Office PowerPoint</Application>
  <PresentationFormat>Szélesvásznú</PresentationFormat>
  <Paragraphs>58</Paragraphs>
  <Slides>11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Comic Sans MS</vt:lpstr>
      <vt:lpstr>Times New Roman</vt:lpstr>
      <vt:lpstr>Wingdings 3</vt:lpstr>
      <vt:lpstr>Office-téma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26</cp:revision>
  <dcterms:created xsi:type="dcterms:W3CDTF">2020-09-14T08:26:18Z</dcterms:created>
  <dcterms:modified xsi:type="dcterms:W3CDTF">2020-09-16T08:44:54Z</dcterms:modified>
</cp:coreProperties>
</file>