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7" r:id="rId4"/>
    <p:sldId id="260" r:id="rId5"/>
    <p:sldId id="266" r:id="rId6"/>
    <p:sldId id="265" r:id="rId7"/>
    <p:sldId id="269" r:id="rId8"/>
    <p:sldId id="268" r:id="rId9"/>
    <p:sldId id="275" r:id="rId10"/>
    <p:sldId id="277" r:id="rId11"/>
    <p:sldId id="278" r:id="rId12"/>
    <p:sldId id="280" r:id="rId13"/>
    <p:sldId id="276" r:id="rId14"/>
    <p:sldId id="262" r:id="rId15"/>
    <p:sldId id="263" r:id="rId16"/>
    <p:sldId id="264"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5EF"/>
    <a:srgbClr val="E0DBF7"/>
    <a:srgbClr val="C1EFFF"/>
    <a:srgbClr val="FDF7D5"/>
    <a:srgbClr val="DCB979"/>
    <a:srgbClr val="F3E2CE"/>
    <a:srgbClr val="A50021"/>
    <a:srgbClr val="E0BD7D"/>
    <a:srgbClr val="FEF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000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893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288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365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824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603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Élőláb helye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Dia számának helye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88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Élőláb hely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Dia számának hely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79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Élőláb helye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Dia számának hely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601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642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Élőláb helye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Dia számának hely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79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F9D904-582D-42A0-BC63-750DD2F8116F}" type="datetimeFigureOut">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2020. 06. 25.</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072514-3694-4092-9EAA-5BA0C1A78001}" type="slidenum">
              <a:rPr kumimoji="0" lang="hu-HU"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u-HU"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94243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ps.com/download"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rpi-feladatbank.reformatus.hu/vtLG3PHE"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rpi-feladatbank.reformatus.hu/RbwLc7tP" TargetMode="External"/><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llipszis 1"/>
          <p:cNvSpPr/>
          <p:nvPr/>
        </p:nvSpPr>
        <p:spPr>
          <a:xfrm>
            <a:off x="711921" y="1472033"/>
            <a:ext cx="2142309" cy="2012705"/>
          </a:xfrm>
          <a:prstGeom prst="ellipse">
            <a:avLst/>
          </a:prstGeom>
          <a:gradFill>
            <a:gsLst>
              <a:gs pos="0">
                <a:srgbClr val="FFFF99"/>
              </a:gs>
              <a:gs pos="29000">
                <a:srgbClr val="F1DCA5"/>
              </a:gs>
              <a:gs pos="83000">
                <a:srgbClr val="FBE1A8"/>
              </a:gs>
              <a:gs pos="96000">
                <a:schemeClr val="bg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1"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DIGITÁLIS </a:t>
            </a:r>
            <a:r>
              <a:rPr kumimoji="0" lang="hu-HU"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HITTANÓRA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zövegdoboz 2"/>
          <p:cNvSpPr txBox="1"/>
          <p:nvPr/>
        </p:nvSpPr>
        <p:spPr>
          <a:xfrm>
            <a:off x="3540034" y="1472033"/>
            <a:ext cx="8307251" cy="4893647"/>
          </a:xfrm>
          <a:prstGeom prst="rect">
            <a:avLst/>
          </a:prstGeom>
          <a:gradFill>
            <a:gsLst>
              <a:gs pos="0">
                <a:schemeClr val="accent1">
                  <a:lumMod val="5000"/>
                  <a:lumOff val="95000"/>
                </a:schemeClr>
              </a:gs>
              <a:gs pos="74000">
                <a:srgbClr val="F1DCA5"/>
              </a:gs>
              <a:gs pos="40000">
                <a:srgbClr val="FFFF99"/>
              </a:gs>
              <a:gs pos="100000">
                <a:schemeClr val="bg1">
                  <a:lumMod val="75000"/>
                </a:schemeClr>
              </a:gs>
            </a:gsLst>
            <a:lin ang="5400000" scaled="1"/>
          </a:gradFill>
          <a:ln w="88900" cap="flat">
            <a:gradFill>
              <a:gsLst>
                <a:gs pos="0">
                  <a:schemeClr val="accent1">
                    <a:lumMod val="5000"/>
                    <a:lumOff val="95000"/>
                  </a:schemeClr>
                </a:gs>
                <a:gs pos="9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Kedves Szülők!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Kérjük, hogy segítsenek a gyermeküknek a hittanóra tananyagának az elsajátításában!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 digitális hittanórán szükség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lesz az alábbiakra: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Internet kapcsolat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Hangszóró vagy fülhallgató a hanganyaghoz</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Hittan füzet, vagy papír lap</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0" i="0" u="none" strike="noStrike" kern="1200" cap="none" spc="0" normalizeH="0" baseline="0" noProof="0" dirty="0" smtClean="0">
                <a:ln>
                  <a:noFill/>
                </a:ln>
                <a:solidFill>
                  <a:srgbClr val="44546A">
                    <a:lumMod val="75000"/>
                  </a:srgbClr>
                </a:solidFill>
                <a:effectLst/>
                <a:uLnTx/>
                <a:uFillTx/>
                <a:latin typeface="Arial" panose="020B0604020202020204" pitchFamily="34" charset="0"/>
                <a:ea typeface="+mn-ea"/>
                <a:cs typeface="Arial" panose="020B0604020202020204" pitchFamily="34" charset="0"/>
              </a:rPr>
              <a:t>Ceruza, vagy toll</a:t>
            </a:r>
            <a:endParaRPr kumimoji="0" lang="hu-HU" sz="240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Kérem, hogy indítsák el a diavetítést!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(A linkekre így tudnak rákattintani!)</a:t>
            </a:r>
          </a:p>
        </p:txBody>
      </p:sp>
      <p:sp>
        <p:nvSpPr>
          <p:cNvPr id="4" name="Szövegdoboz 5"/>
          <p:cNvSpPr txBox="1">
            <a:spLocks noChangeArrowheads="1"/>
          </p:cNvSpPr>
          <p:nvPr/>
        </p:nvSpPr>
        <p:spPr bwMode="auto">
          <a:xfrm>
            <a:off x="0" y="223505"/>
            <a:ext cx="12192000" cy="769937"/>
          </a:xfrm>
          <a:prstGeom prst="rect">
            <a:avLst/>
          </a:prstGeom>
          <a:gradFill>
            <a:gsLst>
              <a:gs pos="0">
                <a:srgbClr val="FFFF99"/>
              </a:gs>
              <a:gs pos="29000">
                <a:srgbClr val="F1DCA5"/>
              </a:gs>
              <a:gs pos="83000">
                <a:srgbClr val="FBE1A8"/>
              </a:gs>
              <a:gs pos="96000">
                <a:schemeClr val="bg2">
                  <a:lumMod val="75000"/>
                </a:schemeClr>
              </a:gs>
            </a:gsLst>
            <a:lin ang="5400000" scaled="1"/>
          </a:gra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Isten népe</a:t>
            </a:r>
            <a:r>
              <a:rPr kumimoji="0" lang="hu-HU" altLang="hu-HU" sz="4400" b="0"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 hazát kap: A honfoglalás </a:t>
            </a:r>
            <a:r>
              <a:rPr kumimoji="0" lang="hu-HU" altLang="hu-HU" sz="4400" b="0" i="0" u="none" strike="noStrike" kern="1200" cap="none" spc="0" normalizeH="0" noProof="0" dirty="0" smtClean="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hu-HU" altLang="hu-HU"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églalap 5"/>
          <p:cNvSpPr/>
          <p:nvPr/>
        </p:nvSpPr>
        <p:spPr>
          <a:xfrm>
            <a:off x="313505" y="3753108"/>
            <a:ext cx="2939143" cy="2612572"/>
          </a:xfrm>
          <a:prstGeom prst="rect">
            <a:avLst/>
          </a:prstGeom>
          <a:gradFill>
            <a:gsLst>
              <a:gs pos="0">
                <a:schemeClr val="accent1">
                  <a:lumMod val="5000"/>
                  <a:lumOff val="95000"/>
                </a:schemeClr>
              </a:gs>
              <a:gs pos="38000">
                <a:srgbClr val="FFFF99"/>
              </a:gs>
              <a:gs pos="71000">
                <a:srgbClr val="F2DCA5"/>
              </a:gs>
              <a:gs pos="100000">
                <a:schemeClr val="bg1">
                  <a:lumMod val="85000"/>
                </a:schemeClr>
              </a:gs>
            </a:gsLst>
            <a:lin ang="5400000" scaled="1"/>
          </a:gradFill>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Javaslat: A PPT fájlok megjelenítéséhez használják a WPS Office ingyenes verzióját (Letölthető innen: </a:t>
            </a:r>
            <a:r>
              <a:rPr kumimoji="0" lang="hu-HU"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hlinkClick r:id="rId2"/>
              </a:rPr>
              <a:t>WPS Office letöltések</a:t>
            </a:r>
            <a:r>
              <a:rPr kumimoji="0" lang="hu-HU"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 Az alkalmazás elérhető Windows-</a:t>
            </a:r>
            <a:r>
              <a:rPr kumimoji="0" lang="hu-HU" sz="18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os</a:t>
            </a:r>
            <a:r>
              <a:rPr kumimoji="0" lang="hu-HU"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és </a:t>
            </a:r>
            <a:r>
              <a:rPr kumimoji="0" lang="hu-HU" sz="1800" b="0" i="0" u="none" strike="noStrike" kern="1200" cap="none" spc="0" normalizeH="0" baseline="0" noProof="0" dirty="0" err="1">
                <a:ln>
                  <a:noFill/>
                </a:ln>
                <a:solidFill>
                  <a:srgbClr val="E7E6E6">
                    <a:lumMod val="25000"/>
                  </a:srgbClr>
                </a:solidFill>
                <a:effectLst/>
                <a:uLnTx/>
                <a:uFillTx/>
                <a:latin typeface="Arial" panose="020B0604020202020204"/>
                <a:ea typeface="+mn-ea"/>
                <a:cs typeface="+mn-cs"/>
              </a:rPr>
              <a:t>Android-os</a:t>
            </a:r>
            <a:r>
              <a:rPr kumimoji="0" lang="hu-HU" sz="18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 platformokra is!</a:t>
            </a:r>
          </a:p>
        </p:txBody>
      </p:sp>
    </p:spTree>
    <p:extLst>
      <p:ext uri="{BB962C8B-B14F-4D97-AF65-F5344CB8AC3E}">
        <p14:creationId xmlns:p14="http://schemas.microsoft.com/office/powerpoint/2010/main" val="170444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ercs vízszintesen 2"/>
          <p:cNvSpPr/>
          <p:nvPr/>
        </p:nvSpPr>
        <p:spPr>
          <a:xfrm>
            <a:off x="168366" y="581297"/>
            <a:ext cx="11769634" cy="6178731"/>
          </a:xfrm>
          <a:prstGeom prst="horizontalScroll">
            <a:avLst/>
          </a:prstGeom>
          <a:solidFill>
            <a:srgbClr val="F3E2CE"/>
          </a:solidFill>
          <a:ln>
            <a:solidFill>
              <a:srgbClr val="92D05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4" name="Kép 3"/>
          <p:cNvPicPr>
            <a:picLocks noChangeAspect="1"/>
          </p:cNvPicPr>
          <p:nvPr/>
        </p:nvPicPr>
        <p:blipFill>
          <a:blip r:embed="rId2">
            <a:duotone>
              <a:prstClr val="black"/>
              <a:srgbClr val="D9C3A5">
                <a:tint val="50000"/>
                <a:satMod val="180000"/>
              </a:srgbClr>
            </a:duotone>
          </a:blip>
          <a:stretch>
            <a:fillRect/>
          </a:stretch>
        </p:blipFill>
        <p:spPr>
          <a:xfrm>
            <a:off x="2220686" y="1397726"/>
            <a:ext cx="7982857" cy="4545874"/>
          </a:xfrm>
          <a:prstGeom prst="rect">
            <a:avLst/>
          </a:prstGeom>
        </p:spPr>
      </p:pic>
      <p:pic>
        <p:nvPicPr>
          <p:cNvPr id="5" name="Kép 4"/>
          <p:cNvPicPr>
            <a:picLocks noChangeAspect="1"/>
          </p:cNvPicPr>
          <p:nvPr/>
        </p:nvPicPr>
        <p:blipFill>
          <a:blip r:embed="rId3"/>
          <a:stretch>
            <a:fillRect/>
          </a:stretch>
        </p:blipFill>
        <p:spPr>
          <a:xfrm>
            <a:off x="0" y="0"/>
            <a:ext cx="1280159" cy="1265642"/>
          </a:xfrm>
          <a:prstGeom prst="rect">
            <a:avLst/>
          </a:prstGeom>
        </p:spPr>
      </p:pic>
      <p:sp>
        <p:nvSpPr>
          <p:cNvPr id="2" name="Lekerekített téglalap 1"/>
          <p:cNvSpPr/>
          <p:nvPr/>
        </p:nvSpPr>
        <p:spPr>
          <a:xfrm>
            <a:off x="1547948" y="117566"/>
            <a:ext cx="9412801" cy="1148076"/>
          </a:xfrm>
          <a:prstGeom prst="roundRect">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Isten nem csak több ezer évvel ezelőtt segített népén, ma is vezet és gondoskodik rólunk. Az alábbi sorokat egy ma élő fiatal írta, aki arról mesélt, hogyan segítette meg őt az élő Isten. </a:t>
            </a:r>
            <a:endParaRPr lang="hu-HU" sz="2400" dirty="0"/>
          </a:p>
        </p:txBody>
      </p:sp>
    </p:spTree>
    <p:extLst>
      <p:ext uri="{BB962C8B-B14F-4D97-AF65-F5344CB8AC3E}">
        <p14:creationId xmlns:p14="http://schemas.microsoft.com/office/powerpoint/2010/main" val="3331880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D5EF"/>
        </a:solidFill>
        <a:effectLst/>
      </p:bgPr>
    </p:bg>
    <p:spTree>
      <p:nvGrpSpPr>
        <p:cNvPr id="1" name=""/>
        <p:cNvGrpSpPr/>
        <p:nvPr/>
      </p:nvGrpSpPr>
      <p:grpSpPr>
        <a:xfrm>
          <a:off x="0" y="0"/>
          <a:ext cx="0" cy="0"/>
          <a:chOff x="0" y="0"/>
          <a:chExt cx="0" cy="0"/>
        </a:xfrm>
      </p:grpSpPr>
      <p:sp>
        <p:nvSpPr>
          <p:cNvPr id="2" name="Szamárfül 1"/>
          <p:cNvSpPr/>
          <p:nvPr/>
        </p:nvSpPr>
        <p:spPr>
          <a:xfrm>
            <a:off x="1175656" y="2685143"/>
            <a:ext cx="9579429" cy="3657599"/>
          </a:xfrm>
          <a:prstGeom prst="foldedCorner">
            <a:avLst/>
          </a:prstGeom>
          <a:solidFill>
            <a:srgbClr val="FDF7D5">
              <a:alpha val="99000"/>
            </a:srgb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hu-HU" sz="2800" dirty="0" smtClean="0">
                <a:solidFill>
                  <a:schemeClr val="accent4">
                    <a:lumMod val="50000"/>
                  </a:schemeClr>
                </a:solidFill>
              </a:rPr>
              <a:t>Amikor Isten…</a:t>
            </a:r>
            <a:endParaRPr lang="hu-HU" sz="2800" dirty="0">
              <a:solidFill>
                <a:schemeClr val="accent4">
                  <a:lumMod val="50000"/>
                </a:schemeClr>
              </a:solidFill>
            </a:endParaRPr>
          </a:p>
        </p:txBody>
      </p:sp>
      <p:pic>
        <p:nvPicPr>
          <p:cNvPr id="3" name="Kép 2"/>
          <p:cNvPicPr>
            <a:picLocks noChangeAspect="1"/>
          </p:cNvPicPr>
          <p:nvPr/>
        </p:nvPicPr>
        <p:blipFill>
          <a:blip r:embed="rId2"/>
          <a:stretch>
            <a:fillRect/>
          </a:stretch>
        </p:blipFill>
        <p:spPr>
          <a:xfrm>
            <a:off x="0" y="0"/>
            <a:ext cx="2173208" cy="2160000"/>
          </a:xfrm>
          <a:prstGeom prst="rect">
            <a:avLst/>
          </a:prstGeom>
        </p:spPr>
      </p:pic>
      <p:sp>
        <p:nvSpPr>
          <p:cNvPr id="4" name="Szövegdoboz 3"/>
          <p:cNvSpPr txBox="1"/>
          <p:nvPr/>
        </p:nvSpPr>
        <p:spPr>
          <a:xfrm>
            <a:off x="2772229" y="116113"/>
            <a:ext cx="8926285" cy="2308324"/>
          </a:xfrm>
          <a:prstGeom prst="rect">
            <a:avLst/>
          </a:prstGeom>
          <a:noFill/>
        </p:spPr>
        <p:txBody>
          <a:bodyPr wrap="square" rtlCol="0">
            <a:spAutoFit/>
          </a:bodyPr>
          <a:lstStyle/>
          <a:p>
            <a:r>
              <a:rPr lang="hu-HU" sz="2400" dirty="0" smtClean="0">
                <a:solidFill>
                  <a:schemeClr val="accent4">
                    <a:lumMod val="50000"/>
                  </a:schemeClr>
                </a:solidFill>
              </a:rPr>
              <a:t>Bizonyságtételnek nevezzük, amikor elmeséljük valakinek, hogy az élő Isten mit tett a mindennapi életünkben, mit tudunk megköszönni Neki.</a:t>
            </a:r>
          </a:p>
          <a:p>
            <a:endParaRPr lang="hu-HU" sz="2400" dirty="0">
              <a:solidFill>
                <a:schemeClr val="accent4">
                  <a:lumMod val="50000"/>
                </a:schemeClr>
              </a:solidFill>
            </a:endParaRPr>
          </a:p>
          <a:p>
            <a:r>
              <a:rPr lang="hu-HU" sz="2400" dirty="0" smtClean="0">
                <a:solidFill>
                  <a:schemeClr val="accent4">
                    <a:lumMod val="50000"/>
                  </a:schemeClr>
                </a:solidFill>
              </a:rPr>
              <a:t>Írj, vagy rajzolj le a saját életedből egy olyan történetet, amely az élő Isten mai tetteiről szól!</a:t>
            </a:r>
            <a:endParaRPr lang="hu-HU" sz="2400" dirty="0">
              <a:solidFill>
                <a:schemeClr val="accent4">
                  <a:lumMod val="50000"/>
                </a:schemeClr>
              </a:solidFill>
            </a:endParaRPr>
          </a:p>
        </p:txBody>
      </p:sp>
    </p:spTree>
    <p:extLst>
      <p:ext uri="{BB962C8B-B14F-4D97-AF65-F5344CB8AC3E}">
        <p14:creationId xmlns:p14="http://schemas.microsoft.com/office/powerpoint/2010/main" val="1444562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7D6"/>
        </a:solidFill>
        <a:effectLst/>
      </p:bgPr>
    </p:bg>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603139">
            <a:off x="2974308" y="4557239"/>
            <a:ext cx="1269578" cy="1828704"/>
          </a:xfrm>
          <a:prstGeom prst="rect">
            <a:avLst/>
          </a:prstGeom>
          <a:effectLst>
            <a:outerShdw blurRad="50800" dist="63500" dir="2700000" algn="tl" rotWithShape="0">
              <a:prstClr val="black">
                <a:alpha val="40000"/>
              </a:prstClr>
            </a:outerShdw>
          </a:effectLst>
        </p:spPr>
      </p:pic>
      <p:pic>
        <p:nvPicPr>
          <p:cNvPr id="5" name="Kép 4"/>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798902">
            <a:off x="571477" y="4897902"/>
            <a:ext cx="1853767" cy="1418877"/>
          </a:xfrm>
          <a:prstGeom prst="rect">
            <a:avLst/>
          </a:prstGeom>
          <a:effectLst>
            <a:outerShdw blurRad="50800" dist="63500" dir="5400000" algn="t" rotWithShape="0">
              <a:prstClr val="black">
                <a:alpha val="40000"/>
              </a:prstClr>
            </a:outerShdw>
          </a:effectLst>
        </p:spPr>
      </p:pic>
      <p:pic>
        <p:nvPicPr>
          <p:cNvPr id="6" name="Kép 5"/>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8219348">
            <a:off x="2949652" y="3724571"/>
            <a:ext cx="1813989" cy="1388431"/>
          </a:xfrm>
          <a:prstGeom prst="rect">
            <a:avLst/>
          </a:prstGeom>
          <a:effectLst>
            <a:outerShdw blurRad="50800" dist="63500" dir="5400000" algn="t" rotWithShape="0">
              <a:prstClr val="black">
                <a:alpha val="40000"/>
              </a:prstClr>
            </a:outerShdw>
          </a:effectLst>
        </p:spPr>
      </p:pic>
      <p:pic>
        <p:nvPicPr>
          <p:cNvPr id="7" name="Kép 6"/>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637846">
            <a:off x="5564738" y="2455495"/>
            <a:ext cx="1916059" cy="1466556"/>
          </a:xfrm>
          <a:prstGeom prst="rect">
            <a:avLst/>
          </a:prstGeom>
          <a:effectLst>
            <a:outerShdw blurRad="50800" dist="63500" dir="5400000" algn="t" rotWithShape="0">
              <a:prstClr val="black">
                <a:alpha val="40000"/>
              </a:prstClr>
            </a:outerShdw>
          </a:effectLst>
        </p:spPr>
      </p:pic>
      <p:pic>
        <p:nvPicPr>
          <p:cNvPr id="8" name="Kép 7"/>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396363">
            <a:off x="5545793" y="3504472"/>
            <a:ext cx="1190750" cy="1715160"/>
          </a:xfrm>
          <a:prstGeom prst="rect">
            <a:avLst/>
          </a:prstGeom>
          <a:effectLst>
            <a:outerShdw blurRad="50800" dist="63500" dir="2700000" algn="tl" rotWithShape="0">
              <a:prstClr val="black">
                <a:alpha val="40000"/>
              </a:prstClr>
            </a:outerShdw>
          </a:effectLst>
        </p:spPr>
      </p:pic>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5208254">
            <a:off x="8280617" y="2427050"/>
            <a:ext cx="1215632" cy="1751000"/>
          </a:xfrm>
          <a:prstGeom prst="rect">
            <a:avLst/>
          </a:prstGeom>
          <a:effectLst>
            <a:outerShdw blurRad="50800" dist="63500" dir="2700000" algn="tl" rotWithShape="0">
              <a:prstClr val="black">
                <a:alpha val="40000"/>
              </a:prstClr>
            </a:outerShdw>
          </a:effectLst>
        </p:spPr>
      </p:pic>
      <p:pic>
        <p:nvPicPr>
          <p:cNvPr id="10" name="Kép 9"/>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6643752">
            <a:off x="8072904" y="1409566"/>
            <a:ext cx="1680979" cy="1286624"/>
          </a:xfrm>
          <a:prstGeom prst="rect">
            <a:avLst/>
          </a:prstGeom>
          <a:effectLst>
            <a:outerShdw blurRad="50800" dist="63500" dir="5400000" algn="t" rotWithShape="0">
              <a:prstClr val="black">
                <a:alpha val="40000"/>
              </a:prstClr>
            </a:outerShdw>
          </a:effectLst>
        </p:spPr>
      </p:pic>
      <p:pic>
        <p:nvPicPr>
          <p:cNvPr id="17" name="Kép 16"/>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3716723">
            <a:off x="10224767" y="319904"/>
            <a:ext cx="1102758" cy="1588416"/>
          </a:xfrm>
          <a:prstGeom prst="rect">
            <a:avLst/>
          </a:prstGeom>
          <a:effectLst>
            <a:outerShdw blurRad="50800" dist="63500" dir="2700000" algn="tl" rotWithShape="0">
              <a:prstClr val="black">
                <a:alpha val="40000"/>
              </a:prstClr>
            </a:outerShdw>
          </a:effectLst>
        </p:spPr>
      </p:pic>
      <p:sp>
        <p:nvSpPr>
          <p:cNvPr id="21" name="Szövegdoboz 20"/>
          <p:cNvSpPr txBox="1"/>
          <p:nvPr/>
        </p:nvSpPr>
        <p:spPr>
          <a:xfrm>
            <a:off x="448561" y="1962774"/>
            <a:ext cx="7748985"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smtClean="0">
                <a:ln>
                  <a:noFill/>
                </a:ln>
                <a:solidFill>
                  <a:srgbClr val="A50021"/>
                </a:solidFill>
                <a:effectLst/>
                <a:uLnTx/>
                <a:uFillTx/>
                <a:latin typeface="Arial" panose="020B0604020202020204"/>
              </a:rPr>
              <a:t>Mai aranymondásunk</a:t>
            </a:r>
            <a:r>
              <a:rPr kumimoji="0" lang="hu-HU" sz="2800" b="0" i="0" u="none" strike="noStrike" kern="1200" cap="none" spc="0" normalizeH="0" noProof="0" dirty="0" smtClean="0">
                <a:ln>
                  <a:noFill/>
                </a:ln>
                <a:solidFill>
                  <a:srgbClr val="A50021"/>
                </a:solidFill>
                <a:effectLst/>
                <a:uLnTx/>
                <a:uFillTx/>
                <a:latin typeface="Arial" panose="020B0604020202020204"/>
              </a:rPr>
              <a:t> üzenete arra világít rá, hogy szerető Istenünk van, aki a honfoglaláskor is népével volt és ma sem hagy el minket.</a:t>
            </a:r>
            <a:r>
              <a:rPr kumimoji="0" lang="hu-HU" sz="2800" b="0" i="0" u="none" strike="noStrike" kern="1200" cap="none" spc="0" normalizeH="0" baseline="0" noProof="0" dirty="0" smtClean="0">
                <a:ln>
                  <a:noFill/>
                </a:ln>
                <a:solidFill>
                  <a:srgbClr val="A50021"/>
                </a:solidFill>
                <a:effectLst/>
                <a:uLnTx/>
                <a:uFillTx/>
                <a:latin typeface="Arial" panose="020B0604020202020204"/>
              </a:rPr>
              <a:t> </a:t>
            </a:r>
          </a:p>
        </p:txBody>
      </p:sp>
      <p:pic>
        <p:nvPicPr>
          <p:cNvPr id="22" name="Kép 21"/>
          <p:cNvPicPr>
            <a:picLocks noChangeAspect="1"/>
          </p:cNvPicPr>
          <p:nvPr/>
        </p:nvPicPr>
        <p:blipFill>
          <a:blip r:embed="rId5"/>
          <a:stretch>
            <a:fillRect/>
          </a:stretch>
        </p:blipFill>
        <p:spPr>
          <a:xfrm>
            <a:off x="0" y="0"/>
            <a:ext cx="1772061" cy="1741714"/>
          </a:xfrm>
          <a:prstGeom prst="rect">
            <a:avLst/>
          </a:prstGeom>
        </p:spPr>
      </p:pic>
      <p:sp>
        <p:nvSpPr>
          <p:cNvPr id="3" name="Szövegdoboz 2"/>
          <p:cNvSpPr txBox="1"/>
          <p:nvPr/>
        </p:nvSpPr>
        <p:spPr>
          <a:xfrm>
            <a:off x="5171679" y="4769523"/>
            <a:ext cx="6354956" cy="1661993"/>
          </a:xfrm>
          <a:prstGeom prst="rect">
            <a:avLst/>
          </a:prstGeom>
          <a:noFill/>
        </p:spPr>
        <p:txBody>
          <a:bodyPr wrap="square" rtlCol="0">
            <a:spAutoFit/>
          </a:bodyPr>
          <a:lstStyle/>
          <a:p>
            <a:pPr lvl="0" algn="r"/>
            <a:r>
              <a:rPr lang="hu-HU" sz="2800" dirty="0" smtClean="0">
                <a:solidFill>
                  <a:srgbClr val="A50021"/>
                </a:solidFill>
              </a:rPr>
              <a:t>Ha </a:t>
            </a:r>
            <a:r>
              <a:rPr lang="hu-HU" sz="2800" dirty="0">
                <a:solidFill>
                  <a:srgbClr val="A50021"/>
                </a:solidFill>
                <a:hlinkClick r:id="rId6"/>
              </a:rPr>
              <a:t>ide </a:t>
            </a:r>
            <a:r>
              <a:rPr lang="hu-HU" sz="2800" dirty="0" err="1">
                <a:solidFill>
                  <a:srgbClr val="A50021"/>
                </a:solidFill>
                <a:hlinkClick r:id="rId6"/>
              </a:rPr>
              <a:t>kattintasz</a:t>
            </a:r>
            <a:r>
              <a:rPr lang="hu-HU" sz="2800" dirty="0">
                <a:solidFill>
                  <a:srgbClr val="A50021"/>
                </a:solidFill>
              </a:rPr>
              <a:t> és kirakod az összekevert szavakból a mondatot, megkapod a megfejtést.</a:t>
            </a:r>
          </a:p>
          <a:p>
            <a:endParaRPr lang="hu-HU" dirty="0"/>
          </a:p>
        </p:txBody>
      </p:sp>
    </p:spTree>
    <p:extLst>
      <p:ext uri="{BB962C8B-B14F-4D97-AF65-F5344CB8AC3E}">
        <p14:creationId xmlns:p14="http://schemas.microsoft.com/office/powerpoint/2010/main" val="3279736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ppt_w/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ppt_w/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ppt_w/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ppt_w/2"/>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ppt_x</p:attrName>
                                        </p:attrNameLst>
                                      </p:cBhvr>
                                      <p:tavLst>
                                        <p:tav tm="0">
                                          <p:val>
                                            <p:strVal val="#ppt_x-#ppt_w/2"/>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ppt_x</p:attrName>
                                        </p:attrNameLst>
                                      </p:cBhvr>
                                      <p:tavLst>
                                        <p:tav tm="0">
                                          <p:val>
                                            <p:strVal val="#ppt_x-#ppt_w/2"/>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ppt_x</p:attrName>
                                        </p:attrNameLst>
                                      </p:cBhvr>
                                      <p:tavLst>
                                        <p:tav tm="0">
                                          <p:val>
                                            <p:strVal val="#ppt_x-#ppt_w/2"/>
                                          </p:val>
                                        </p:tav>
                                        <p:tav tm="100000">
                                          <p:val>
                                            <p:strVal val="#ppt_x"/>
                                          </p:val>
                                        </p:tav>
                                      </p:tavLst>
                                    </p:anim>
                                    <p:anim calcmode="lin" valueType="num">
                                      <p:cBhvr>
                                        <p:cTn id="63" dur="500" fill="hold"/>
                                        <p:tgtEl>
                                          <p:spTgt spid="10"/>
                                        </p:tgtEl>
                                        <p:attrNameLst>
                                          <p:attrName>ppt_y</p:attrName>
                                        </p:attrNameLst>
                                      </p:cBhvr>
                                      <p:tavLst>
                                        <p:tav tm="0">
                                          <p:val>
                                            <p:strVal val="#ppt_y"/>
                                          </p:val>
                                        </p:tav>
                                        <p:tav tm="100000">
                                          <p:val>
                                            <p:strVal val="#ppt_y"/>
                                          </p:val>
                                        </p:tav>
                                      </p:tavLst>
                                    </p:anim>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ppt_x</p:attrName>
                                        </p:attrNameLst>
                                      </p:cBhvr>
                                      <p:tavLst>
                                        <p:tav tm="0">
                                          <p:val>
                                            <p:strVal val="#ppt_x-#ppt_w/2"/>
                                          </p:val>
                                        </p:tav>
                                        <p:tav tm="100000">
                                          <p:val>
                                            <p:strVal val="#ppt_x"/>
                                          </p:val>
                                        </p:tav>
                                      </p:tavLst>
                                    </p:anim>
                                    <p:anim calcmode="lin" valueType="num">
                                      <p:cBhvr>
                                        <p:cTn id="71" dur="500" fill="hold"/>
                                        <p:tgtEl>
                                          <p:spTgt spid="17"/>
                                        </p:tgtEl>
                                        <p:attrNameLst>
                                          <p:attrName>ppt_y</p:attrName>
                                        </p:attrNameLst>
                                      </p:cBhvr>
                                      <p:tavLst>
                                        <p:tav tm="0">
                                          <p:val>
                                            <p:strVal val="#ppt_y"/>
                                          </p:val>
                                        </p:tav>
                                        <p:tav tm="100000">
                                          <p:val>
                                            <p:strVal val="#ppt_y"/>
                                          </p:val>
                                        </p:tav>
                                      </p:tavLst>
                                    </p:anim>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7D5"/>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4"/>
          <a:srcRect b="55391"/>
          <a:stretch/>
        </p:blipFill>
        <p:spPr>
          <a:xfrm>
            <a:off x="2997742" y="1030994"/>
            <a:ext cx="8860425" cy="4095080"/>
          </a:xfrm>
          <a:prstGeom prst="rect">
            <a:avLst/>
          </a:prstGeom>
        </p:spPr>
      </p:pic>
      <p:pic>
        <p:nvPicPr>
          <p:cNvPr id="3" name="Kép 2"/>
          <p:cNvPicPr>
            <a:picLocks noChangeAspect="1"/>
          </p:cNvPicPr>
          <p:nvPr/>
        </p:nvPicPr>
        <p:blipFill rotWithShape="1">
          <a:blip r:embed="rId5"/>
          <a:srcRect b="65225"/>
          <a:stretch/>
        </p:blipFill>
        <p:spPr>
          <a:xfrm>
            <a:off x="4826401" y="5126074"/>
            <a:ext cx="5203109" cy="1532709"/>
          </a:xfrm>
          <a:prstGeom prst="rect">
            <a:avLst/>
          </a:prstGeom>
        </p:spPr>
      </p:pic>
      <p:pic>
        <p:nvPicPr>
          <p:cNvPr id="4" name="Kép 3"/>
          <p:cNvPicPr>
            <a:picLocks noChangeAspect="1"/>
          </p:cNvPicPr>
          <p:nvPr/>
        </p:nvPicPr>
        <p:blipFill>
          <a:blip r:embed="rId6"/>
          <a:stretch>
            <a:fillRect/>
          </a:stretch>
        </p:blipFill>
        <p:spPr>
          <a:xfrm>
            <a:off x="0" y="4926860"/>
            <a:ext cx="1932567" cy="1931139"/>
          </a:xfrm>
          <a:prstGeom prst="rect">
            <a:avLst/>
          </a:prstGeom>
        </p:spPr>
      </p:pic>
      <p:pic>
        <p:nvPicPr>
          <p:cNvPr id="5" name="Kép 4"/>
          <p:cNvPicPr>
            <a:picLocks noChangeAspect="1"/>
          </p:cNvPicPr>
          <p:nvPr/>
        </p:nvPicPr>
        <p:blipFill>
          <a:blip r:embed="rId7"/>
          <a:stretch>
            <a:fillRect/>
          </a:stretch>
        </p:blipFill>
        <p:spPr>
          <a:xfrm>
            <a:off x="1" y="0"/>
            <a:ext cx="1932566" cy="1915886"/>
          </a:xfrm>
          <a:prstGeom prst="rect">
            <a:avLst/>
          </a:prstGeom>
        </p:spPr>
      </p:pic>
      <p:pic>
        <p:nvPicPr>
          <p:cNvPr id="6" name="Áldjad én lelkem a dicsőség erős királyát - zené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8282" y="2778573"/>
            <a:ext cx="1285599" cy="1285599"/>
          </a:xfrm>
          <a:prstGeom prst="rect">
            <a:avLst/>
          </a:prstGeom>
        </p:spPr>
      </p:pic>
      <p:sp>
        <p:nvSpPr>
          <p:cNvPr id="7" name="Lekerekített téglalap 6"/>
          <p:cNvSpPr/>
          <p:nvPr/>
        </p:nvSpPr>
        <p:spPr>
          <a:xfrm>
            <a:off x="2206171" y="188686"/>
            <a:ext cx="9434286" cy="842308"/>
          </a:xfrm>
          <a:prstGeom prst="roundRect">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t>Áldjuk a mi Urunkat énekkel is, és köszönjük meg mennyi jót tett velünk! Próbáljuk meg elénekelni a dicséretet!</a:t>
            </a:r>
            <a:endParaRPr lang="hu-HU" sz="2400" dirty="0"/>
          </a:p>
        </p:txBody>
      </p:sp>
    </p:spTree>
    <p:extLst>
      <p:ext uri="{BB962C8B-B14F-4D97-AF65-F5344CB8AC3E}">
        <p14:creationId xmlns:p14="http://schemas.microsoft.com/office/powerpoint/2010/main" val="1602791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8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51000"/>
          </a:schemeClr>
        </a:solidFill>
        <a:effectLst/>
      </p:bgPr>
    </p:bg>
    <p:spTree>
      <p:nvGrpSpPr>
        <p:cNvPr id="1" name=""/>
        <p:cNvGrpSpPr/>
        <p:nvPr/>
      </p:nvGrpSpPr>
      <p:grpSpPr>
        <a:xfrm>
          <a:off x="0" y="0"/>
          <a:ext cx="0" cy="0"/>
          <a:chOff x="0" y="0"/>
          <a:chExt cx="0" cy="0"/>
        </a:xfrm>
      </p:grpSpPr>
      <p:pic>
        <p:nvPicPr>
          <p:cNvPr id="2" name="Kép 2"/>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488" y="173182"/>
            <a:ext cx="21637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kerekített téglalap 2"/>
          <p:cNvSpPr/>
          <p:nvPr/>
        </p:nvSpPr>
        <p:spPr>
          <a:xfrm>
            <a:off x="217488" y="3904147"/>
            <a:ext cx="3582987" cy="2035175"/>
          </a:xfrm>
          <a:prstGeom prst="roundRect">
            <a:avLst/>
          </a:prstGeom>
          <a:noFill/>
          <a:ln w="762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Olvasd el Isten üzenetét és add tovább az Igét valakinek!</a:t>
            </a:r>
          </a:p>
        </p:txBody>
      </p:sp>
      <p:sp>
        <p:nvSpPr>
          <p:cNvPr id="5" name="Lekerekített téglalap 4"/>
          <p:cNvSpPr/>
          <p:nvPr/>
        </p:nvSpPr>
        <p:spPr>
          <a:xfrm>
            <a:off x="217488" y="2702292"/>
            <a:ext cx="3582987" cy="887949"/>
          </a:xfrm>
          <a:prstGeom prst="roundRect">
            <a:avLst/>
          </a:prstGeom>
          <a:gradFill>
            <a:gsLst>
              <a:gs pos="0">
                <a:srgbClr val="FFC000"/>
              </a:gs>
              <a:gs pos="100000">
                <a:srgbClr val="CED2B3"/>
              </a:gs>
              <a:gs pos="88000">
                <a:srgbClr val="FFFF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baseline="0" noProof="0" dirty="0" smtClean="0">
                <a:ln>
                  <a:noFill/>
                </a:ln>
                <a:solidFill>
                  <a:srgbClr val="ED7D31">
                    <a:lumMod val="50000"/>
                  </a:srgbClr>
                </a:solidFill>
                <a:effectLst/>
                <a:uLnTx/>
                <a:uFillTx/>
                <a:latin typeface="Arial" panose="020B0604020202020204" pitchFamily="34" charset="0"/>
                <a:ea typeface="+mn-ea"/>
                <a:cs typeface="Arial" panose="020B0604020202020204" pitchFamily="34" charset="0"/>
              </a:rPr>
              <a:t>Aranymondás</a:t>
            </a:r>
            <a:endParaRPr kumimoji="0" lang="hu-HU" sz="2800" b="0"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endParaRPr>
          </a:p>
        </p:txBody>
      </p:sp>
      <p:pic>
        <p:nvPicPr>
          <p:cNvPr id="6" name="Kép 5"/>
          <p:cNvPicPr>
            <a:picLocks noChangeAspect="1"/>
          </p:cNvPicPr>
          <p:nvPr/>
        </p:nvPicPr>
        <p:blipFill>
          <a:blip r:embed="rId3"/>
          <a:stretch>
            <a:fillRect/>
          </a:stretch>
        </p:blipFill>
        <p:spPr>
          <a:xfrm>
            <a:off x="3800475" y="0"/>
            <a:ext cx="8391525" cy="6662057"/>
          </a:xfrm>
          <a:prstGeom prst="rect">
            <a:avLst/>
          </a:prstGeom>
        </p:spPr>
      </p:pic>
      <p:sp>
        <p:nvSpPr>
          <p:cNvPr id="7" name="Szövegdoboz 6"/>
          <p:cNvSpPr txBox="1"/>
          <p:nvPr/>
        </p:nvSpPr>
        <p:spPr>
          <a:xfrm>
            <a:off x="5172355" y="2411520"/>
            <a:ext cx="564776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800" b="0" i="1" u="none" strike="noStrike" kern="1200" cap="none" spc="0" normalizeH="0" baseline="0" noProof="0" dirty="0" smtClean="0">
                <a:ln>
                  <a:noFill/>
                </a:ln>
                <a:solidFill>
                  <a:srgbClr val="FFC000">
                    <a:lumMod val="50000"/>
                  </a:srgbClr>
                </a:solidFill>
                <a:effectLst/>
                <a:uLnTx/>
                <a:uFillTx/>
                <a:latin typeface="Arial" panose="020B0604020202020204"/>
                <a:ea typeface="+mn-ea"/>
                <a:cs typeface="+mn-cs"/>
              </a:rPr>
              <a:t>„Az élő Isten van köztetek.”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800" b="0" i="0" u="none" strike="noStrike" kern="1200" cap="none" spc="0" normalizeH="0" baseline="0" noProof="0" dirty="0" smtClean="0">
              <a:ln>
                <a:noFill/>
              </a:ln>
              <a:solidFill>
                <a:srgbClr val="FFC000">
                  <a:lumMod val="50000"/>
                </a:srgbClr>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u-HU" sz="2000" i="1" dirty="0" smtClean="0">
                <a:solidFill>
                  <a:srgbClr val="FFC000">
                    <a:lumMod val="50000"/>
                  </a:srgbClr>
                </a:solidFill>
                <a:latin typeface="Arial" panose="020B0604020202020204"/>
              </a:rPr>
              <a:t>Józsué könyve</a:t>
            </a:r>
            <a:r>
              <a:rPr kumimoji="0" lang="hu-HU" sz="2000" b="0" i="1" u="none" strike="noStrike" kern="1200" cap="none" spc="0" normalizeH="0" baseline="0" noProof="0" dirty="0" smtClean="0">
                <a:ln>
                  <a:noFill/>
                </a:ln>
                <a:solidFill>
                  <a:srgbClr val="FFC000">
                    <a:lumMod val="50000"/>
                  </a:srgbClr>
                </a:solidFill>
                <a:effectLst/>
                <a:uLnTx/>
                <a:uFillTx/>
                <a:latin typeface="Arial" panose="020B0604020202020204"/>
                <a:ea typeface="+mn-ea"/>
                <a:cs typeface="+mn-cs"/>
              </a:rPr>
              <a:t> 3,10</a:t>
            </a:r>
            <a:endParaRPr kumimoji="0" lang="hu-HU" sz="2000" b="0" i="1" u="none" strike="noStrike" kern="1200" cap="none" spc="0" normalizeH="0" baseline="0" noProof="0" dirty="0">
              <a:ln>
                <a:noFill/>
              </a:ln>
              <a:solidFill>
                <a:srgbClr val="FFC000">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22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D6"/>
        </a:solidFill>
        <a:effectLst/>
      </p:bgPr>
    </p:bg>
    <p:spTree>
      <p:nvGrpSpPr>
        <p:cNvPr id="1" name=""/>
        <p:cNvGrpSpPr/>
        <p:nvPr/>
      </p:nvGrpSpPr>
      <p:grpSpPr>
        <a:xfrm>
          <a:off x="0" y="0"/>
          <a:ext cx="0" cy="0"/>
          <a:chOff x="0" y="0"/>
          <a:chExt cx="0" cy="0"/>
        </a:xfrm>
      </p:grpSpPr>
      <p:pic>
        <p:nvPicPr>
          <p:cNvPr id="2" name="Kép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9" y="25495"/>
            <a:ext cx="2073275" cy="193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zövegdoboz 4"/>
          <p:cNvSpPr txBox="1">
            <a:spLocks noChangeArrowheads="1"/>
          </p:cNvSpPr>
          <p:nvPr/>
        </p:nvSpPr>
        <p:spPr bwMode="auto">
          <a:xfrm>
            <a:off x="2284413" y="407988"/>
            <a:ext cx="870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 digitális hittanóra végén így imádkozz! </a:t>
            </a:r>
          </a:p>
        </p:txBody>
      </p:sp>
      <p:pic>
        <p:nvPicPr>
          <p:cNvPr id="4" name="Kép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1965" y="1335900"/>
            <a:ext cx="4505325"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zis 4"/>
          <p:cNvSpPr>
            <a:spLocks noChangeAspect="1"/>
          </p:cNvSpPr>
          <p:nvPr/>
        </p:nvSpPr>
        <p:spPr>
          <a:xfrm>
            <a:off x="7608404" y="1631657"/>
            <a:ext cx="3807792" cy="3807792"/>
          </a:xfrm>
          <a:prstGeom prst="ellipse">
            <a:avLst/>
          </a:prstGeom>
          <a:noFill/>
          <a:ln w="4445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6" name="Szövegdoboz 5"/>
          <p:cNvSpPr txBox="1"/>
          <p:nvPr/>
        </p:nvSpPr>
        <p:spPr>
          <a:xfrm>
            <a:off x="7793831" y="2517775"/>
            <a:ext cx="3436937" cy="15684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4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Várunk a következő digitális hittanórára!</a:t>
            </a:r>
          </a:p>
        </p:txBody>
      </p:sp>
      <p:sp>
        <p:nvSpPr>
          <p:cNvPr id="7" name="Téglalap 6"/>
          <p:cNvSpPr/>
          <p:nvPr/>
        </p:nvSpPr>
        <p:spPr>
          <a:xfrm>
            <a:off x="6464299" y="5593142"/>
            <a:ext cx="6096000" cy="708025"/>
          </a:xfrm>
          <a:prstGeom prst="rect">
            <a:avLst/>
          </a:prstGeom>
          <a:ln w="50800">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sz="40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Áldás, békesség!</a:t>
            </a:r>
          </a:p>
        </p:txBody>
      </p:sp>
    </p:spTree>
    <p:extLst>
      <p:ext uri="{BB962C8B-B14F-4D97-AF65-F5344CB8AC3E}">
        <p14:creationId xmlns:p14="http://schemas.microsoft.com/office/powerpoint/2010/main" val="49119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2"/>
          <p:cNvSpPr>
            <a:spLocks noChangeArrowheads="1"/>
          </p:cNvSpPr>
          <p:nvPr/>
        </p:nvSpPr>
        <p:spPr bwMode="auto">
          <a:xfrm>
            <a:off x="3041650" y="663575"/>
            <a:ext cx="609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4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 </a:t>
            </a:r>
            <a:r>
              <a:rPr kumimoji="0" lang="hu-HU" altLang="hu-HU" sz="4000" b="0" i="0" u="none" strike="noStrike" kern="1200" cap="none" spc="0" normalizeH="0" baseline="0" noProof="0" dirty="0">
                <a:ln>
                  <a:noFill/>
                </a:ln>
                <a:solidFill>
                  <a:srgbClr val="AE2E51"/>
                </a:solidFill>
                <a:effectLst/>
                <a:uLnTx/>
                <a:uFillTx/>
                <a:latin typeface="Arial" panose="020B0604020202020204" pitchFamily="34" charset="0"/>
                <a:ea typeface="+mn-ea"/>
                <a:cs typeface="Arial" panose="020B0604020202020204" pitchFamily="34" charset="0"/>
              </a:rPr>
              <a:t>Áldás, békesség!</a:t>
            </a:r>
          </a:p>
        </p:txBody>
      </p:sp>
      <p:sp>
        <p:nvSpPr>
          <p:cNvPr id="3" name="Téglalap 10"/>
          <p:cNvSpPr>
            <a:spLocks noChangeArrowheads="1"/>
          </p:cNvSpPr>
          <p:nvPr/>
        </p:nvSpPr>
        <p:spPr bwMode="auto">
          <a:xfrm>
            <a:off x="1093788" y="2554288"/>
            <a:ext cx="39036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Kedves Szülők!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Köszönjük a segítségüket!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28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rPr>
              <a:t>Isten áldását kívánjuk ezzel az Igével!</a:t>
            </a:r>
          </a:p>
        </p:txBody>
      </p:sp>
      <p:sp>
        <p:nvSpPr>
          <p:cNvPr id="4" name="Ellipszis 3"/>
          <p:cNvSpPr>
            <a:spLocks noChangeAspect="1"/>
          </p:cNvSpPr>
          <p:nvPr/>
        </p:nvSpPr>
        <p:spPr>
          <a:xfrm>
            <a:off x="927358" y="1663649"/>
            <a:ext cx="4227966" cy="4227966"/>
          </a:xfrm>
          <a:prstGeom prst="ellipse">
            <a:avLst/>
          </a:prstGeom>
          <a:noFill/>
          <a:ln w="44450">
            <a:gradFill>
              <a:gsLst>
                <a:gs pos="0">
                  <a:srgbClr val="AE2E5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AE2E51"/>
              </a:solidFill>
              <a:effectLst/>
              <a:uLnTx/>
              <a:uFillTx/>
              <a:latin typeface="Times New Roman" panose="02020603050405020304" pitchFamily="18" charset="0"/>
              <a:ea typeface="+mn-ea"/>
              <a:cs typeface="Times New Roman" panose="02020603050405020304" pitchFamily="18" charset="0"/>
            </a:endParaRPr>
          </a:p>
        </p:txBody>
      </p:sp>
      <p:sp>
        <p:nvSpPr>
          <p:cNvPr id="5" name="Szövegdoboz 5"/>
          <p:cNvSpPr txBox="1">
            <a:spLocks noChangeArrowheads="1"/>
          </p:cNvSpPr>
          <p:nvPr/>
        </p:nvSpPr>
        <p:spPr bwMode="auto">
          <a:xfrm>
            <a:off x="5740151" y="1982851"/>
            <a:ext cx="580887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sz="32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a:t>
            </a:r>
            <a:r>
              <a:rPr kumimoji="0" lang="hu-HU" sz="3600" b="0" i="0" u="none" strike="noStrike" kern="1200" cap="none" spc="0" normalizeH="0" baseline="0" noProof="0" dirty="0">
                <a:ln>
                  <a:noFill/>
                </a:ln>
                <a:solidFill>
                  <a:srgbClr val="70AD47"/>
                </a:solidFill>
                <a:effectLst/>
                <a:uLnTx/>
                <a:uFillTx/>
                <a:latin typeface="Arial" panose="020B0604020202020204" pitchFamily="34" charset="0"/>
                <a:ea typeface="+mn-ea"/>
                <a:cs typeface="+mn-cs"/>
              </a:rPr>
              <a:t>Te vagy az én erőm, rólad zeng énekem. Erős váram az Isten, az én hűséges </a:t>
            </a:r>
            <a:r>
              <a:rPr kumimoji="0" lang="hu-HU" sz="36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Istenem.</a:t>
            </a:r>
            <a:r>
              <a:rPr kumimoji="0" lang="hu-HU" sz="32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hu-HU" sz="2800" b="0" i="0" u="none" strike="noStrike" kern="1200" cap="none" spc="0" normalizeH="0" baseline="0" noProof="0" dirty="0">
              <a:ln>
                <a:noFill/>
              </a:ln>
              <a:solidFill>
                <a:srgbClr val="70AD47"/>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sz="2400" b="0" i="0" u="none" strike="noStrike" kern="1200" cap="none" spc="0" normalizeH="0" baseline="0" noProof="0" dirty="0" smtClean="0">
                <a:ln>
                  <a:noFill/>
                </a:ln>
                <a:solidFill>
                  <a:srgbClr val="404040"/>
                </a:solidFill>
                <a:effectLst/>
                <a:uLnTx/>
                <a:uFillTx/>
                <a:latin typeface="Arial" panose="020B0604020202020204" pitchFamily="34" charset="0"/>
                <a:ea typeface="+mn-ea"/>
                <a:cs typeface="+mn-cs"/>
              </a:rPr>
              <a:t> </a:t>
            </a:r>
            <a:r>
              <a:rPr kumimoji="0" lang="hu-HU" sz="2400" b="0" i="0" u="none" strike="noStrike" kern="1200" cap="none" spc="0" normalizeH="0" baseline="0" noProof="0" dirty="0" smtClean="0">
                <a:ln>
                  <a:noFill/>
                </a:ln>
                <a:solidFill>
                  <a:srgbClr val="70AD47"/>
                </a:solidFill>
                <a:effectLst/>
                <a:uLnTx/>
                <a:uFillTx/>
                <a:latin typeface="Arial" panose="020B0604020202020204" pitchFamily="34" charset="0"/>
                <a:ea typeface="+mn-ea"/>
                <a:cs typeface="+mn-cs"/>
              </a:rPr>
              <a:t>(Zsoltárok könyve 59,18)</a:t>
            </a:r>
          </a:p>
          <a:p>
            <a:pPr marL="0" marR="0" lvl="0" indent="0" algn="ctr"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hu-HU" altLang="hu-HU" sz="3200" b="0" i="0" u="none" strike="noStrike" kern="1200" cap="none" spc="0" normalizeH="0" baseline="0" noProof="0" dirty="0" smtClean="0">
                <a:ln>
                  <a:noFill/>
                </a:ln>
                <a:solidFill>
                  <a:srgbClr val="00B050"/>
                </a:solidFill>
                <a:effectLst/>
                <a:uLnTx/>
                <a:uFillTx/>
                <a:latin typeface="Arial" panose="020B0604020202020204" pitchFamily="34" charset="0"/>
                <a:ea typeface="+mn-ea"/>
                <a:cs typeface="+mn-cs"/>
              </a:rPr>
              <a:t> </a:t>
            </a:r>
            <a:endParaRPr kumimoji="0" lang="hu-HU" altLang="hu-HU" sz="3200" b="0"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endParaRPr>
          </a:p>
        </p:txBody>
      </p:sp>
      <p:pic>
        <p:nvPicPr>
          <p:cNvPr id="6" name="Kép 5"/>
          <p:cNvPicPr>
            <a:picLocks noChangeAspect="1"/>
          </p:cNvPicPr>
          <p:nvPr/>
        </p:nvPicPr>
        <p:blipFill>
          <a:blip r:embed="rId2"/>
          <a:stretch>
            <a:fillRect/>
          </a:stretch>
        </p:blipFill>
        <p:spPr>
          <a:xfrm>
            <a:off x="6306203" y="4807550"/>
            <a:ext cx="4676775" cy="1552575"/>
          </a:xfrm>
          <a:prstGeom prst="rect">
            <a:avLst/>
          </a:prstGeom>
          <a:effectLst>
            <a:softEdge rad="342900"/>
          </a:effectLst>
        </p:spPr>
      </p:pic>
    </p:spTree>
    <p:extLst>
      <p:ext uri="{BB962C8B-B14F-4D97-AF65-F5344CB8AC3E}">
        <p14:creationId xmlns:p14="http://schemas.microsoft.com/office/powerpoint/2010/main" val="3744560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Kép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224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zövegdoboz 4"/>
          <p:cNvSpPr txBox="1">
            <a:spLocks noChangeArrowheads="1"/>
          </p:cNvSpPr>
          <p:nvPr/>
        </p:nvSpPr>
        <p:spPr bwMode="auto">
          <a:xfrm>
            <a:off x="455839" y="2646726"/>
            <a:ext cx="5024438"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Arial" panose="020B0604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Arial" panose="020B0604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Arial" panose="020B0604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6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Áldás, békesség!</a:t>
            </a:r>
            <a:r>
              <a:rPr kumimoji="0" lang="hu-HU" altLang="hu-HU" sz="3600" b="0" i="0" u="none" strike="noStrike" kern="1200" cap="none" spc="0" normalizeH="0" baseline="0" noProof="0" dirty="0" smtClean="0">
                <a:ln>
                  <a:noFill/>
                </a:ln>
                <a:solidFill>
                  <a:srgbClr val="0070C0"/>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hu-HU" altLang="hu-HU" sz="3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altLang="hu-HU" sz="3200" b="0" i="0" u="none" strike="noStrike" kern="1200" cap="none" spc="0" normalizeH="0" baseline="0" noProof="0" dirty="0" smtClean="0">
                <a:ln>
                  <a:noFill/>
                </a:ln>
                <a:solidFill>
                  <a:srgbClr val="4472C4">
                    <a:lumMod val="75000"/>
                  </a:srgbClr>
                </a:solidFill>
                <a:effectLst/>
                <a:uLnTx/>
                <a:uFillTx/>
                <a:latin typeface="Arial" panose="020B0604020202020204" pitchFamily="34" charset="0"/>
                <a:ea typeface="+mn-ea"/>
                <a:cs typeface="Arial" panose="020B0604020202020204" pitchFamily="34" charset="0"/>
              </a:rPr>
              <a:t>Kezdd a digitális hittanórát az óra eleji imádsággal!</a:t>
            </a:r>
          </a:p>
        </p:txBody>
      </p:sp>
      <p:pic>
        <p:nvPicPr>
          <p:cNvPr id="5"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793750"/>
            <a:ext cx="5380037" cy="5405438"/>
          </a:xfrm>
          <a:prstGeom prst="rect">
            <a:avLst/>
          </a:prstGeom>
          <a:solidFill>
            <a:srgbClr val="FFFBD6"/>
          </a:solidFill>
          <a:ln>
            <a:noFill/>
          </a:ln>
          <a:effectLst>
            <a:outerShdw blurRad="63500" sx="102000" sy="102000" algn="ctr" rotWithShape="0">
              <a:prstClr val="black">
                <a:alpha val="40000"/>
              </a:prstClr>
            </a:outerShdw>
          </a:effectLst>
          <a:extLst/>
        </p:spPr>
      </p:pic>
    </p:spTree>
    <p:extLst>
      <p:ext uri="{BB962C8B-B14F-4D97-AF65-F5344CB8AC3E}">
        <p14:creationId xmlns:p14="http://schemas.microsoft.com/office/powerpoint/2010/main" val="76868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8422619" y="3517211"/>
            <a:ext cx="3651970" cy="1574502"/>
          </a:xfrm>
          <a:prstGeom prst="rect">
            <a:avLst/>
          </a:prstGeom>
          <a:effectLst>
            <a:innerShdw blurRad="63500" dist="127000" dir="18900000">
              <a:schemeClr val="accent4">
                <a:lumMod val="60000"/>
                <a:lumOff val="40000"/>
                <a:alpha val="50000"/>
              </a:schemeClr>
            </a:innerShdw>
          </a:effectLst>
        </p:spPr>
      </p:pic>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613" b="49387" l="0" r="48463">
                        <a14:foregroundMark x1="23629" y1="29289" x2="23629" y2="29289"/>
                        <a14:foregroundMark x1="24171" y1="33211" x2="24171" y2="33211"/>
                        <a14:foregroundMark x1="24834" y1="33578" x2="24834" y2="33578"/>
                        <a14:foregroundMark x1="25558" y1="34681" x2="25558" y2="34681"/>
                        <a14:foregroundMark x1="26100" y1="35417" x2="26100" y2="35417"/>
                      </a14:backgroundRemoval>
                    </a14:imgEffect>
                  </a14:imgLayer>
                </a14:imgProps>
              </a:ext>
            </a:extLst>
          </a:blip>
          <a:srcRect l="21587" t="22271" r="52424" b="54367"/>
          <a:stretch/>
        </p:blipFill>
        <p:spPr>
          <a:xfrm>
            <a:off x="3885198" y="2137565"/>
            <a:ext cx="4010574" cy="1773271"/>
          </a:xfrm>
          <a:prstGeom prst="rect">
            <a:avLst/>
          </a:prstGeom>
          <a:effectLst>
            <a:innerShdw blurRad="63500" dist="127000" dir="18900000">
              <a:schemeClr val="accent4">
                <a:lumMod val="60000"/>
                <a:lumOff val="40000"/>
                <a:alpha val="50000"/>
              </a:schemeClr>
            </a:innerShdw>
          </a:effectLst>
        </p:spPr>
      </p:pic>
      <p:pic>
        <p:nvPicPr>
          <p:cNvPr id="5" name="Kép 4"/>
          <p:cNvPicPr>
            <a:picLocks noChangeAspect="1"/>
          </p:cNvPicPr>
          <p:nvPr/>
        </p:nvPicPr>
        <p:blipFill rotWithShape="1">
          <a:blip r:embed="rId5">
            <a:extLst>
              <a:ext uri="{BEBA8EAE-BF5A-486C-A8C5-ECC9F3942E4B}">
                <a14:imgProps xmlns:a14="http://schemas.microsoft.com/office/drawing/2010/main">
                  <a14:imgLayer r:embed="rId4">
                    <a14:imgEffect>
                      <a14:backgroundRemoval t="2206" b="59436" l="0" r="29958">
                        <a14:foregroundMark x1="11935" y1="43260" x2="11935" y2="43260"/>
                        <a14:foregroundMark x1="10549" y1="41299" x2="10549" y2="41299"/>
                        <a14:foregroundMark x1="9464" y1="39338" x2="9464" y2="39338"/>
                        <a14:foregroundMark x1="10850" y1="43627" x2="10850" y2="43627"/>
                        <a14:foregroundMark x1="8258" y1="36642" x2="8258" y2="36642"/>
                        <a14:foregroundMark x1="18143" y1="40196" x2="18143" y2="40196"/>
                        <a14:foregroundMark x1="16637" y1="37132" x2="16637" y2="37132"/>
                        <a14:foregroundMark x1="16998" y1="38480" x2="16998" y2="38480"/>
                        <a14:foregroundMark x1="15371" y1="36520" x2="15371" y2="36520"/>
                        <a14:foregroundMark x1="14406" y1="34681" x2="14406" y2="34681"/>
                        <a14:foregroundMark x1="14949" y1="38848" x2="14949" y2="38848"/>
                        <a14:foregroundMark x1="13743" y1="38603" x2="13743" y2="38603"/>
                        <a14:foregroundMark x1="14286" y1="39706" x2="14286" y2="39706"/>
                        <a14:foregroundMark x1="12658" y1="39706" x2="12658" y2="39706"/>
                        <a14:foregroundMark x1="11694" y1="39461" x2="11694" y2="39461"/>
                        <a14:foregroundMark x1="10428" y1="39338" x2="10428" y2="39338"/>
                        <a14:foregroundMark x1="11694" y1="37745" x2="11694" y2="37745"/>
                        <a14:foregroundMark x1="13080" y1="35539" x2="13080" y2="35539"/>
                        <a14:foregroundMark x1="11814" y1="33456" x2="11814" y2="33456"/>
                        <a14:foregroundMark x1="13020" y1="33211" x2="13020" y2="33211"/>
                        <a14:foregroundMark x1="11814" y1="31495" x2="11814" y2="31495"/>
                        <a14:foregroundMark x1="10428" y1="31005" x2="10428" y2="31005"/>
                        <a14:foregroundMark x1="8921" y1="31005" x2="8921" y2="31005"/>
                        <a14:foregroundMark x1="10609" y1="32966" x2="10609" y2="32966"/>
                        <a14:foregroundMark x1="9343" y1="33578" x2="9343" y2="33578"/>
                        <a14:foregroundMark x1="10187" y1="34681" x2="10187" y2="34681"/>
                        <a14:foregroundMark x1="9343" y1="36642" x2="9343" y2="36642"/>
                        <a14:foregroundMark x1="8499" y1="37745" x2="8499" y2="37745"/>
                        <a14:foregroundMark x1="8077" y1="33456" x2="8077" y2="33456"/>
                        <a14:foregroundMark x1="7535" y1="35172" x2="7535" y2="35172"/>
                        <a14:foregroundMark x1="7113" y1="33578" x2="7113" y2="33578"/>
                        <a14:foregroundMark x1="8258" y1="39461" x2="8258" y2="39461"/>
                        <a14:foregroundMark x1="9102" y1="41299" x2="9102" y2="41299"/>
                        <a14:foregroundMark x1="9584" y1="42770" x2="9584" y2="42770"/>
                        <a14:foregroundMark x1="10006" y1="43627" x2="10006" y2="43627"/>
                        <a14:foregroundMark x1="7595" y1="37132" x2="7595" y2="37132"/>
                        <a14:foregroundMark x1="6570" y1="35417" x2="6570" y2="35417"/>
                        <a14:foregroundMark x1="6751" y1="36642" x2="6751" y2="36642"/>
                        <a14:foregroundMark x1="7414" y1="38603" x2="7414" y2="38603"/>
                        <a14:foregroundMark x1="7113" y1="31863" x2="7113" y2="31863"/>
                        <a14:foregroundMark x1="6209" y1="33211" x2="6209" y2="33211"/>
                      </a14:backgroundRemoval>
                    </a14:imgEffect>
                  </a14:imgLayer>
                </a14:imgProps>
              </a:ext>
            </a:extLst>
          </a:blip>
          <a:srcRect l="5155" t="27511" r="71970" b="41703"/>
          <a:stretch/>
        </p:blipFill>
        <p:spPr>
          <a:xfrm>
            <a:off x="1008418" y="2340225"/>
            <a:ext cx="3556001" cy="2353971"/>
          </a:xfrm>
          <a:prstGeom prst="rect">
            <a:avLst/>
          </a:prstGeom>
          <a:effectLst>
            <a:innerShdw blurRad="63500" dist="127000" dir="18900000">
              <a:schemeClr val="accent4">
                <a:lumMod val="60000"/>
                <a:lumOff val="40000"/>
                <a:alpha val="50000"/>
              </a:schemeClr>
            </a:innerShdw>
          </a:effectLst>
        </p:spPr>
      </p:pic>
      <p:pic>
        <p:nvPicPr>
          <p:cNvPr id="6" name="Kép 5"/>
          <p:cNvPicPr>
            <a:picLocks noChangeAspect="1"/>
          </p:cNvPicPr>
          <p:nvPr/>
        </p:nvPicPr>
        <p:blipFill>
          <a:blip r:embed="rId6">
            <a:extLst>
              <a:ext uri="{BEBA8EAE-BF5A-486C-A8C5-ECC9F3942E4B}">
                <a14:imgProps xmlns:a14="http://schemas.microsoft.com/office/drawing/2010/main">
                  <a14:imgLayer r:embed="rId7">
                    <a14:imgEffect>
                      <a14:backgroundRemoval t="6182" b="93091" l="2381" r="96520"/>
                    </a14:imgEffect>
                  </a14:imgLayer>
                </a14:imgProps>
              </a:ext>
            </a:extLst>
          </a:blip>
          <a:stretch>
            <a:fillRect/>
          </a:stretch>
        </p:blipFill>
        <p:spPr>
          <a:xfrm>
            <a:off x="275387" y="287877"/>
            <a:ext cx="3482895" cy="1754205"/>
          </a:xfrm>
          <a:prstGeom prst="rect">
            <a:avLst/>
          </a:prstGeom>
          <a:effectLst>
            <a:innerShdw blurRad="63500" dist="127000" dir="18900000">
              <a:schemeClr val="accent4">
                <a:lumMod val="60000"/>
                <a:lumOff val="40000"/>
                <a:alpha val="50000"/>
              </a:schemeClr>
            </a:innerShdw>
          </a:effectLst>
        </p:spPr>
      </p:pic>
      <p:pic>
        <p:nvPicPr>
          <p:cNvPr id="7" name="Kép 6"/>
          <p:cNvPicPr>
            <a:picLocks noChangeAspect="1"/>
          </p:cNvPicPr>
          <p:nvPr/>
        </p:nvPicPr>
        <p:blipFill rotWithShape="1">
          <a:blip r:embed="rId8">
            <a:extLst>
              <a:ext uri="{BEBA8EAE-BF5A-486C-A8C5-ECC9F3942E4B}">
                <a14:imgProps xmlns:a14="http://schemas.microsoft.com/office/drawing/2010/main">
                  <a14:imgLayer r:embed="rId4">
                    <a14:imgEffect>
                      <a14:backgroundRemoval t="59804" b="91054" l="4581" r="42978">
                        <a14:foregroundMark x1="22785" y1="74510" x2="22785" y2="74510"/>
                        <a14:foregroundMark x1="22544" y1="78676" x2="22544" y2="78676"/>
                        <a14:foregroundMark x1="11694" y1="70098" x2="11694" y2="70098"/>
                        <a14:foregroundMark x1="22423" y1="85907" x2="22423" y2="85907"/>
                        <a14:foregroundMark x1="22544" y1="73039" x2="22544" y2="73039"/>
                        <a14:foregroundMark x1="13140" y1="66544" x2="13140" y2="66544"/>
                        <a14:foregroundMark x1="11212" y1="67892" x2="11212" y2="67892"/>
                        <a14:foregroundMark x1="11573" y1="72549" x2="11573" y2="72549"/>
                        <a14:foregroundMark x1="10609" y1="70588" x2="10609" y2="70588"/>
                        <a14:foregroundMark x1="11935" y1="74755" x2="11935" y2="74755"/>
                        <a14:foregroundMark x1="11212" y1="73775" x2="11212" y2="73775"/>
                        <a14:foregroundMark x1="10368" y1="72304" x2="10368" y2="72304"/>
                        <a14:foregroundMark x1="22182" y1="71324" x2="22182" y2="71324"/>
                        <a14:foregroundMark x1="42978" y1="86397" x2="42978" y2="86397"/>
                      </a14:backgroundRemoval>
                    </a14:imgEffect>
                  </a14:imgLayer>
                </a14:imgProps>
              </a:ext>
            </a:extLst>
          </a:blip>
          <a:srcRect l="8830" t="61160" r="63247" b="9243"/>
          <a:stretch/>
        </p:blipFill>
        <p:spPr>
          <a:xfrm>
            <a:off x="5524683" y="4304462"/>
            <a:ext cx="3896292" cy="2031400"/>
          </a:xfrm>
          <a:prstGeom prst="rect">
            <a:avLst/>
          </a:prstGeom>
          <a:effectLst>
            <a:innerShdw blurRad="63500" dist="127000" dir="18900000">
              <a:schemeClr val="accent4">
                <a:lumMod val="60000"/>
                <a:lumOff val="40000"/>
                <a:alpha val="50000"/>
              </a:schemeClr>
            </a:innerShdw>
          </a:effectLst>
        </p:spPr>
      </p:pic>
      <p:sp>
        <p:nvSpPr>
          <p:cNvPr id="9" name="Téglalap 8"/>
          <p:cNvSpPr/>
          <p:nvPr/>
        </p:nvSpPr>
        <p:spPr>
          <a:xfrm>
            <a:off x="3885198" y="319755"/>
            <a:ext cx="7765143"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hu-HU" sz="2800" dirty="0">
                <a:solidFill>
                  <a:srgbClr val="A50021"/>
                </a:solidFill>
                <a:latin typeface="Arial" panose="020B0604020202020204"/>
              </a:rPr>
              <a:t>P</a:t>
            </a:r>
            <a:r>
              <a:rPr kumimoji="0" lang="hu-HU" sz="2800" b="0" i="0" u="none" strike="noStrike" kern="1200" cap="none" spc="0" normalizeH="0" baseline="0" noProof="0" dirty="0" err="1" smtClean="0">
                <a:ln>
                  <a:noFill/>
                </a:ln>
                <a:solidFill>
                  <a:srgbClr val="A50021"/>
                </a:solidFill>
                <a:effectLst/>
                <a:uLnTx/>
                <a:uFillTx/>
                <a:latin typeface="Arial" panose="020B0604020202020204"/>
              </a:rPr>
              <a:t>róbáld</a:t>
            </a:r>
            <a:r>
              <a:rPr kumimoji="0" lang="hu-HU" sz="2800" b="0" i="0" u="none" strike="noStrike" kern="1200" cap="none" spc="0" normalizeH="0" noProof="0" dirty="0" smtClean="0">
                <a:ln>
                  <a:noFill/>
                </a:ln>
                <a:solidFill>
                  <a:srgbClr val="A50021"/>
                </a:solidFill>
                <a:effectLst/>
                <a:uLnTx/>
                <a:uFillTx/>
                <a:latin typeface="Arial" panose="020B0604020202020204"/>
              </a:rPr>
              <a:t> meg felidézni Isten népének útját Egyiptomból az új hazáig!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2800" b="0" i="0" u="none" strike="noStrike" kern="1200" cap="none" spc="0" normalizeH="0" noProof="0" dirty="0" smtClean="0">
                <a:ln>
                  <a:noFill/>
                </a:ln>
                <a:solidFill>
                  <a:srgbClr val="A50021"/>
                </a:solidFill>
                <a:effectLst/>
                <a:uLnTx/>
                <a:uFillTx/>
                <a:latin typeface="Arial" panose="020B0604020202020204"/>
              </a:rPr>
              <a:t>A képek </a:t>
            </a:r>
            <a:r>
              <a:rPr kumimoji="0" lang="hu-HU" sz="2800" b="0" i="0" u="none" strike="noStrike" kern="1200" cap="none" spc="0" normalizeH="0" noProof="0" dirty="0" smtClean="0">
                <a:ln>
                  <a:noFill/>
                </a:ln>
                <a:solidFill>
                  <a:srgbClr val="A50021"/>
                </a:solidFill>
                <a:effectLst/>
                <a:uLnTx/>
                <a:uFillTx/>
                <a:latin typeface="Arial" panose="020B0604020202020204"/>
              </a:rPr>
              <a:t>segítenek.</a:t>
            </a:r>
            <a:endParaRPr kumimoji="0" lang="hu-HU" sz="2800" b="0" i="0" u="none" strike="noStrike" kern="1200" cap="none" spc="0" normalizeH="0" baseline="0" noProof="0" dirty="0" smtClean="0">
              <a:ln>
                <a:noFill/>
              </a:ln>
              <a:solidFill>
                <a:prstClr val="black"/>
              </a:solidFill>
              <a:effectLst/>
              <a:uLnTx/>
              <a:uFillTx/>
              <a:latin typeface="Arial" panose="020B0604020202020204"/>
            </a:endParaRPr>
          </a:p>
        </p:txBody>
      </p:sp>
      <p:pic>
        <p:nvPicPr>
          <p:cNvPr id="11" name="Kép 10"/>
          <p:cNvPicPr>
            <a:picLocks noChangeAspect="1"/>
          </p:cNvPicPr>
          <p:nvPr/>
        </p:nvPicPr>
        <p:blipFill>
          <a:blip r:embed="rId9"/>
          <a:stretch>
            <a:fillRect/>
          </a:stretch>
        </p:blipFill>
        <p:spPr>
          <a:xfrm>
            <a:off x="1" y="4871772"/>
            <a:ext cx="2016834" cy="1986227"/>
          </a:xfrm>
          <a:prstGeom prst="rect">
            <a:avLst/>
          </a:prstGeom>
        </p:spPr>
      </p:pic>
      <p:sp>
        <p:nvSpPr>
          <p:cNvPr id="12" name="Szövegdoboz 11"/>
          <p:cNvSpPr txBox="1"/>
          <p:nvPr/>
        </p:nvSpPr>
        <p:spPr>
          <a:xfrm>
            <a:off x="275387" y="1559273"/>
            <a:ext cx="2232885" cy="369332"/>
          </a:xfrm>
          <a:prstGeom prst="rect">
            <a:avLst/>
          </a:prstGeom>
          <a:noFill/>
        </p:spPr>
        <p:txBody>
          <a:bodyPr wrap="square" rtlCol="0">
            <a:spAutoFit/>
          </a:bodyPr>
          <a:lstStyle/>
          <a:p>
            <a:r>
              <a:rPr lang="hu-HU" dirty="0" smtClean="0">
                <a:solidFill>
                  <a:srgbClr val="A50021"/>
                </a:solidFill>
              </a:rPr>
              <a:t>A 10 </a:t>
            </a:r>
            <a:r>
              <a:rPr lang="hu-HU" dirty="0" smtClean="0">
                <a:solidFill>
                  <a:srgbClr val="A50021"/>
                </a:solidFill>
              </a:rPr>
              <a:t>csapás</a:t>
            </a:r>
            <a:endParaRPr lang="hu-HU" dirty="0">
              <a:solidFill>
                <a:srgbClr val="A50021"/>
              </a:solidFill>
            </a:endParaRPr>
          </a:p>
        </p:txBody>
      </p:sp>
      <p:sp>
        <p:nvSpPr>
          <p:cNvPr id="13" name="Szövegdoboz 12"/>
          <p:cNvSpPr txBox="1"/>
          <p:nvPr/>
        </p:nvSpPr>
        <p:spPr>
          <a:xfrm>
            <a:off x="404949" y="3801291"/>
            <a:ext cx="1894114" cy="646331"/>
          </a:xfrm>
          <a:prstGeom prst="rect">
            <a:avLst/>
          </a:prstGeom>
          <a:noFill/>
        </p:spPr>
        <p:txBody>
          <a:bodyPr wrap="square" rtlCol="0">
            <a:spAutoFit/>
          </a:bodyPr>
          <a:lstStyle/>
          <a:p>
            <a:r>
              <a:rPr lang="hu-HU" dirty="0" smtClean="0">
                <a:solidFill>
                  <a:srgbClr val="A50021"/>
                </a:solidFill>
              </a:rPr>
              <a:t>A Vörös-tenger szétválasztása</a:t>
            </a:r>
            <a:endParaRPr lang="hu-HU" dirty="0">
              <a:solidFill>
                <a:srgbClr val="A50021"/>
              </a:solidFill>
            </a:endParaRPr>
          </a:p>
        </p:txBody>
      </p:sp>
      <p:sp>
        <p:nvSpPr>
          <p:cNvPr id="14" name="Szövegdoboz 13"/>
          <p:cNvSpPr txBox="1"/>
          <p:nvPr/>
        </p:nvSpPr>
        <p:spPr>
          <a:xfrm>
            <a:off x="6897189" y="2273062"/>
            <a:ext cx="3526971" cy="369332"/>
          </a:xfrm>
          <a:prstGeom prst="rect">
            <a:avLst/>
          </a:prstGeom>
          <a:noFill/>
        </p:spPr>
        <p:txBody>
          <a:bodyPr wrap="square" rtlCol="0">
            <a:spAutoFit/>
          </a:bodyPr>
          <a:lstStyle/>
          <a:p>
            <a:r>
              <a:rPr lang="hu-HU" dirty="0" smtClean="0">
                <a:solidFill>
                  <a:srgbClr val="A50021"/>
                </a:solidFill>
              </a:rPr>
              <a:t>A keserű víz iható </a:t>
            </a:r>
            <a:r>
              <a:rPr lang="hu-HU" dirty="0" smtClean="0">
                <a:solidFill>
                  <a:srgbClr val="A50021"/>
                </a:solidFill>
              </a:rPr>
              <a:t>lett.</a:t>
            </a:r>
            <a:endParaRPr lang="hu-HU" dirty="0">
              <a:solidFill>
                <a:srgbClr val="A50021"/>
              </a:solidFill>
            </a:endParaRPr>
          </a:p>
        </p:txBody>
      </p:sp>
      <p:sp>
        <p:nvSpPr>
          <p:cNvPr id="15" name="Szövegdoboz 14"/>
          <p:cNvSpPr txBox="1"/>
          <p:nvPr/>
        </p:nvSpPr>
        <p:spPr>
          <a:xfrm>
            <a:off x="7576411" y="2642394"/>
            <a:ext cx="2847750" cy="646331"/>
          </a:xfrm>
          <a:prstGeom prst="rect">
            <a:avLst/>
          </a:prstGeom>
          <a:noFill/>
        </p:spPr>
        <p:txBody>
          <a:bodyPr wrap="square" rtlCol="0">
            <a:spAutoFit/>
          </a:bodyPr>
          <a:lstStyle/>
          <a:p>
            <a:r>
              <a:rPr lang="hu-HU" dirty="0" smtClean="0">
                <a:solidFill>
                  <a:srgbClr val="A50021"/>
                </a:solidFill>
              </a:rPr>
              <a:t>Isten fürjekkel és mannával táplálta népét.</a:t>
            </a:r>
            <a:endParaRPr lang="hu-HU" dirty="0">
              <a:solidFill>
                <a:srgbClr val="A50021"/>
              </a:solidFill>
            </a:endParaRPr>
          </a:p>
        </p:txBody>
      </p:sp>
      <p:sp>
        <p:nvSpPr>
          <p:cNvPr id="16" name="Szövegdoboz 15"/>
          <p:cNvSpPr txBox="1"/>
          <p:nvPr/>
        </p:nvSpPr>
        <p:spPr>
          <a:xfrm>
            <a:off x="4088675" y="5966530"/>
            <a:ext cx="3278777" cy="369332"/>
          </a:xfrm>
          <a:prstGeom prst="rect">
            <a:avLst/>
          </a:prstGeom>
          <a:noFill/>
        </p:spPr>
        <p:txBody>
          <a:bodyPr wrap="square" rtlCol="0">
            <a:spAutoFit/>
          </a:bodyPr>
          <a:lstStyle/>
          <a:p>
            <a:r>
              <a:rPr lang="hu-HU" dirty="0" smtClean="0">
                <a:solidFill>
                  <a:srgbClr val="A50021"/>
                </a:solidFill>
              </a:rPr>
              <a:t>Isten Tízparancsolatot adott.</a:t>
            </a:r>
            <a:endParaRPr lang="hu-HU" dirty="0">
              <a:solidFill>
                <a:srgbClr val="A50021"/>
              </a:solidFill>
            </a:endParaRPr>
          </a:p>
        </p:txBody>
      </p:sp>
      <p:sp>
        <p:nvSpPr>
          <p:cNvPr id="17" name="Szövegdoboz 16"/>
          <p:cNvSpPr txBox="1"/>
          <p:nvPr/>
        </p:nvSpPr>
        <p:spPr>
          <a:xfrm>
            <a:off x="9798891" y="5020008"/>
            <a:ext cx="2116183" cy="646331"/>
          </a:xfrm>
          <a:prstGeom prst="rect">
            <a:avLst/>
          </a:prstGeom>
          <a:noFill/>
        </p:spPr>
        <p:txBody>
          <a:bodyPr wrap="square" rtlCol="0">
            <a:spAutoFit/>
          </a:bodyPr>
          <a:lstStyle/>
          <a:p>
            <a:r>
              <a:rPr lang="hu-HU" dirty="0" smtClean="0">
                <a:solidFill>
                  <a:srgbClr val="A50021"/>
                </a:solidFill>
              </a:rPr>
              <a:t>Isten vezette </a:t>
            </a:r>
            <a:r>
              <a:rPr lang="hu-HU" dirty="0" smtClean="0">
                <a:solidFill>
                  <a:srgbClr val="A50021"/>
                </a:solidFill>
              </a:rPr>
              <a:t>népét.</a:t>
            </a:r>
            <a:endParaRPr lang="hu-HU" dirty="0">
              <a:solidFill>
                <a:srgbClr val="A50021"/>
              </a:solidFill>
            </a:endParaRPr>
          </a:p>
        </p:txBody>
      </p:sp>
      <p:sp>
        <p:nvSpPr>
          <p:cNvPr id="18" name="Szövegdoboz 17"/>
          <p:cNvSpPr txBox="1"/>
          <p:nvPr/>
        </p:nvSpPr>
        <p:spPr>
          <a:xfrm>
            <a:off x="9810677" y="5723430"/>
            <a:ext cx="2129245" cy="923330"/>
          </a:xfrm>
          <a:prstGeom prst="rect">
            <a:avLst/>
          </a:prstGeom>
          <a:noFill/>
        </p:spPr>
        <p:txBody>
          <a:bodyPr wrap="square" rtlCol="0">
            <a:spAutoFit/>
          </a:bodyPr>
          <a:lstStyle/>
          <a:p>
            <a:r>
              <a:rPr lang="hu-HU" dirty="0" smtClean="0">
                <a:solidFill>
                  <a:srgbClr val="A50021"/>
                </a:solidFill>
              </a:rPr>
              <a:t>Száraz lábbal keltek át a </a:t>
            </a:r>
            <a:r>
              <a:rPr lang="hu-HU" dirty="0" smtClean="0">
                <a:solidFill>
                  <a:srgbClr val="A50021"/>
                </a:solidFill>
              </a:rPr>
              <a:t>Jordánon.</a:t>
            </a:r>
            <a:endParaRPr lang="hu-HU" dirty="0">
              <a:solidFill>
                <a:srgbClr val="A50021"/>
              </a:solidFill>
            </a:endParaRPr>
          </a:p>
        </p:txBody>
      </p:sp>
    </p:spTree>
    <p:extLst>
      <p:ext uri="{BB962C8B-B14F-4D97-AF65-F5344CB8AC3E}">
        <p14:creationId xmlns:p14="http://schemas.microsoft.com/office/powerpoint/2010/main" val="1576456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ppt_h/2"/>
                                          </p:val>
                                        </p:tav>
                                        <p:tav tm="100000">
                                          <p:val>
                                            <p:strVal val="#ppt_y"/>
                                          </p:val>
                                        </p:tav>
                                      </p:tavLst>
                                    </p:anim>
                                    <p:anim calcmode="lin" valueType="num">
                                      <p:cBhvr>
                                        <p:cTn id="23" dur="500" fill="hold"/>
                                        <p:tgtEl>
                                          <p:spTgt spid="6"/>
                                        </p:tgtEl>
                                        <p:attrNameLst>
                                          <p:attrName>ppt_w</p:attrName>
                                        </p:attrNameLst>
                                      </p:cBhvr>
                                      <p:tavLst>
                                        <p:tav tm="0">
                                          <p:val>
                                            <p:strVal val="#ppt_w"/>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17" presetClass="entr" presetSubtype="1"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ppt_h/2"/>
                                          </p:val>
                                        </p:tav>
                                        <p:tav tm="100000">
                                          <p:val>
                                            <p:strVal val="#ppt_y"/>
                                          </p:val>
                                        </p:tav>
                                      </p:tavLst>
                                    </p:anim>
                                    <p:anim calcmode="lin" valueType="num">
                                      <p:cBhvr>
                                        <p:cTn id="29" dur="500" fill="hold"/>
                                        <p:tgtEl>
                                          <p:spTgt spid="5"/>
                                        </p:tgtEl>
                                        <p:attrNameLst>
                                          <p:attrName>ppt_w</p:attrName>
                                        </p:attrNameLst>
                                      </p:cBhvr>
                                      <p:tavLst>
                                        <p:tav tm="0">
                                          <p:val>
                                            <p:strVal val="#ppt_w"/>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par>
                                <p:cTn id="31" presetID="17" presetClass="entr" presetSubtype="1" fill="hold" nodeType="withEffect">
                                  <p:stCondLst>
                                    <p:cond delay="100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ppt_y-#ppt_h/2"/>
                                          </p:val>
                                        </p:tav>
                                        <p:tav tm="100000">
                                          <p:val>
                                            <p:strVal val="#ppt_y"/>
                                          </p:val>
                                        </p:tav>
                                      </p:tavLst>
                                    </p:anim>
                                    <p:anim calcmode="lin" valueType="num">
                                      <p:cBhvr>
                                        <p:cTn id="35" dur="500" fill="hold"/>
                                        <p:tgtEl>
                                          <p:spTgt spid="4"/>
                                        </p:tgtEl>
                                        <p:attrNameLst>
                                          <p:attrName>ppt_w</p:attrName>
                                        </p:attrNameLst>
                                      </p:cBhvr>
                                      <p:tavLst>
                                        <p:tav tm="0">
                                          <p:val>
                                            <p:strVal val="#ppt_w"/>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15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
                                          </p:val>
                                        </p:tav>
                                        <p:tav tm="100000">
                                          <p:val>
                                            <p:strVal val="#ppt_x"/>
                                          </p:val>
                                        </p:tav>
                                      </p:tavLst>
                                    </p:anim>
                                    <p:anim calcmode="lin" valueType="num">
                                      <p:cBhvr>
                                        <p:cTn id="40" dur="500" fill="hold"/>
                                        <p:tgtEl>
                                          <p:spTgt spid="7"/>
                                        </p:tgtEl>
                                        <p:attrNameLst>
                                          <p:attrName>ppt_y</p:attrName>
                                        </p:attrNameLst>
                                      </p:cBhvr>
                                      <p:tavLst>
                                        <p:tav tm="0">
                                          <p:val>
                                            <p:strVal val="#ppt_y-#ppt_h/2"/>
                                          </p:val>
                                        </p:tav>
                                        <p:tav tm="100000">
                                          <p:val>
                                            <p:strVal val="#ppt_y"/>
                                          </p:val>
                                        </p:tav>
                                      </p:tavLst>
                                    </p:anim>
                                    <p:anim calcmode="lin" valueType="num">
                                      <p:cBhvr>
                                        <p:cTn id="41" dur="500" fill="hold"/>
                                        <p:tgtEl>
                                          <p:spTgt spid="7"/>
                                        </p:tgtEl>
                                        <p:attrNameLst>
                                          <p:attrName>ppt_w</p:attrName>
                                        </p:attrNameLst>
                                      </p:cBhvr>
                                      <p:tavLst>
                                        <p:tav tm="0">
                                          <p:val>
                                            <p:strVal val="#ppt_w"/>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childTnLst>
                                </p:cTn>
                              </p:par>
                              <p:par>
                                <p:cTn id="43" presetID="17" presetClass="entr" presetSubtype="1" fill="hold" nodeType="withEffect">
                                  <p:stCondLst>
                                    <p:cond delay="20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ppt_x</p:attrName>
                                        </p:attrNameLst>
                                      </p:cBhvr>
                                      <p:tavLst>
                                        <p:tav tm="0">
                                          <p:val>
                                            <p:strVal val="#ppt_x"/>
                                          </p:val>
                                        </p:tav>
                                        <p:tav tm="100000">
                                          <p:val>
                                            <p:strVal val="#ppt_x"/>
                                          </p:val>
                                        </p:tav>
                                      </p:tavLst>
                                    </p:anim>
                                    <p:anim calcmode="lin" valueType="num">
                                      <p:cBhvr>
                                        <p:cTn id="46" dur="500" fill="hold"/>
                                        <p:tgtEl>
                                          <p:spTgt spid="3"/>
                                        </p:tgtEl>
                                        <p:attrNameLst>
                                          <p:attrName>ppt_y</p:attrName>
                                        </p:attrNameLst>
                                      </p:cBhvr>
                                      <p:tavLst>
                                        <p:tav tm="0">
                                          <p:val>
                                            <p:strVal val="#ppt_y-#ppt_h/2"/>
                                          </p:val>
                                        </p:tav>
                                        <p:tav tm="100000">
                                          <p:val>
                                            <p:strVal val="#ppt_y"/>
                                          </p:val>
                                        </p:tav>
                                      </p:tavLst>
                                    </p:anim>
                                    <p:anim calcmode="lin" valueType="num">
                                      <p:cBhvr>
                                        <p:cTn id="47" dur="500" fill="hold"/>
                                        <p:tgtEl>
                                          <p:spTgt spid="3"/>
                                        </p:tgtEl>
                                        <p:attrNameLst>
                                          <p:attrName>ppt_w</p:attrName>
                                        </p:attrNameLst>
                                      </p:cBhvr>
                                      <p:tavLst>
                                        <p:tav tm="0">
                                          <p:val>
                                            <p:strVal val="#ppt_w"/>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1+#ppt_w/2"/>
                                          </p:val>
                                        </p:tav>
                                        <p:tav tm="100000">
                                          <p:val>
                                            <p:strVal val="#ppt_x"/>
                                          </p:val>
                                        </p:tav>
                                      </p:tavLst>
                                    </p:anim>
                                    <p:anim calcmode="lin" valueType="num">
                                      <p:cBhvr additive="base">
                                        <p:cTn id="8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rotWithShape="1">
          <a:blip r:embed="rId2">
            <a:extLst>
              <a:ext uri="{BEBA8EAE-BF5A-486C-A8C5-ECC9F3942E4B}">
                <a14:imgProps xmlns:a14="http://schemas.microsoft.com/office/drawing/2010/main">
                  <a14:imgLayer r:embed="rId3">
                    <a14:imgEffect>
                      <a14:backgroundRemoval t="3064" b="97181" l="1567" r="97951">
                        <a14:foregroundMark x1="58107" y1="76225" x2="58107" y2="76225"/>
                        <a14:foregroundMark x1="61302" y1="74877" x2="61302" y2="74877"/>
                        <a14:foregroundMark x1="64557" y1="74632" x2="64557" y2="74632"/>
                        <a14:foregroundMark x1="62628" y1="74632" x2="62628" y2="74632"/>
                        <a14:foregroundMark x1="66606" y1="75123" x2="66606" y2="75123"/>
                        <a14:foregroundMark x1="72815" y1="73775" x2="72815" y2="73775"/>
                        <a14:foregroundMark x1="69681" y1="73775" x2="69681" y2="73775"/>
                        <a14:foregroundMark x1="58529" y1="74510" x2="58529" y2="74510"/>
                        <a14:foregroundMark x1="73357" y1="87500" x2="73357" y2="87500"/>
                        <a14:foregroundMark x1="73116" y1="93873" x2="73116" y2="93873"/>
                        <a14:foregroundMark x1="90958" y1="80392" x2="90958" y2="80392"/>
                        <a14:backgroundMark x1="55756" y1="72917" x2="55756" y2="72917"/>
                        <a14:backgroundMark x1="56781" y1="73775" x2="56781" y2="73775"/>
                        <a14:backgroundMark x1="89994" y1="60662" x2="89994" y2="60662"/>
                        <a14:backgroundMark x1="87101" y1="61152" x2="87101" y2="61152"/>
                        <a14:backgroundMark x1="83785" y1="64583" x2="83785" y2="64583"/>
                        <a14:backgroundMark x1="81193" y1="63971" x2="81193" y2="63971"/>
                      </a14:backgroundRemoval>
                    </a14:imgEffect>
                  </a14:imgLayer>
                </a14:imgProps>
              </a:ext>
            </a:extLst>
          </a:blip>
          <a:srcRect l="52514" t="68777" r="5602" b="1746"/>
          <a:stretch/>
        </p:blipFill>
        <p:spPr>
          <a:xfrm>
            <a:off x="7579967" y="4871773"/>
            <a:ext cx="4278204" cy="1480917"/>
          </a:xfrm>
          <a:prstGeom prst="rect">
            <a:avLst/>
          </a:prstGeom>
          <a:effectLst>
            <a:innerShdw blurRad="76200" dist="127000" dir="18900000">
              <a:schemeClr val="accent4">
                <a:lumMod val="60000"/>
                <a:lumOff val="40000"/>
                <a:alpha val="50000"/>
              </a:schemeClr>
            </a:innerShdw>
          </a:effectLst>
        </p:spPr>
      </p:pic>
      <p:pic>
        <p:nvPicPr>
          <p:cNvPr id="3" name="Kép 2"/>
          <p:cNvPicPr>
            <a:picLocks noChangeAspect="1"/>
          </p:cNvPicPr>
          <p:nvPr/>
        </p:nvPicPr>
        <p:blipFill>
          <a:blip r:embed="rId4"/>
          <a:stretch>
            <a:fillRect/>
          </a:stretch>
        </p:blipFill>
        <p:spPr>
          <a:xfrm>
            <a:off x="5159393" y="3297271"/>
            <a:ext cx="3651970" cy="1574502"/>
          </a:xfrm>
          <a:prstGeom prst="rect">
            <a:avLst/>
          </a:prstGeom>
          <a:effectLst>
            <a:innerShdw blurRad="63500" dist="127000" dir="18900000">
              <a:schemeClr val="accent4">
                <a:lumMod val="60000"/>
                <a:lumOff val="40000"/>
                <a:alpha val="50000"/>
              </a:schemeClr>
            </a:innerShdw>
          </a:effectLst>
        </p:spPr>
      </p:pic>
      <p:pic>
        <p:nvPicPr>
          <p:cNvPr id="4" name="Kép 3"/>
          <p:cNvPicPr>
            <a:picLocks noChangeAspect="1"/>
          </p:cNvPicPr>
          <p:nvPr/>
        </p:nvPicPr>
        <p:blipFill rotWithShape="1">
          <a:blip r:embed="rId5">
            <a:extLst>
              <a:ext uri="{BEBA8EAE-BF5A-486C-A8C5-ECC9F3942E4B}">
                <a14:imgProps xmlns:a14="http://schemas.microsoft.com/office/drawing/2010/main">
                  <a14:imgLayer r:embed="rId3">
                    <a14:imgEffect>
                      <a14:backgroundRemoval t="613" b="49387" l="0" r="48463">
                        <a14:foregroundMark x1="23629" y1="29289" x2="23629" y2="29289"/>
                        <a14:foregroundMark x1="24171" y1="33211" x2="24171" y2="33211"/>
                        <a14:foregroundMark x1="24834" y1="33578" x2="24834" y2="33578"/>
                        <a14:foregroundMark x1="25558" y1="34681" x2="25558" y2="34681"/>
                        <a14:foregroundMark x1="26100" y1="35417" x2="26100" y2="35417"/>
                      </a14:backgroundRemoval>
                    </a14:imgEffect>
                  </a14:imgLayer>
                </a14:imgProps>
              </a:ext>
            </a:extLst>
          </a:blip>
          <a:srcRect l="21587" t="22271" r="52424" b="54367"/>
          <a:stretch/>
        </p:blipFill>
        <p:spPr>
          <a:xfrm>
            <a:off x="2722027" y="1524000"/>
            <a:ext cx="4010574" cy="1773271"/>
          </a:xfrm>
          <a:prstGeom prst="rect">
            <a:avLst/>
          </a:prstGeom>
          <a:effectLst>
            <a:innerShdw blurRad="63500" dist="127000" dir="18900000">
              <a:schemeClr val="accent4">
                <a:lumMod val="60000"/>
                <a:lumOff val="40000"/>
                <a:alpha val="50000"/>
              </a:schemeClr>
            </a:innerShdw>
          </a:effectLst>
        </p:spPr>
      </p:pic>
      <p:pic>
        <p:nvPicPr>
          <p:cNvPr id="5" name="Kép 4"/>
          <p:cNvPicPr>
            <a:picLocks noChangeAspect="1"/>
          </p:cNvPicPr>
          <p:nvPr/>
        </p:nvPicPr>
        <p:blipFill rotWithShape="1">
          <a:blip r:embed="rId6">
            <a:extLst>
              <a:ext uri="{BEBA8EAE-BF5A-486C-A8C5-ECC9F3942E4B}">
                <a14:imgProps xmlns:a14="http://schemas.microsoft.com/office/drawing/2010/main">
                  <a14:imgLayer r:embed="rId3">
                    <a14:imgEffect>
                      <a14:backgroundRemoval t="2206" b="59436" l="0" r="29958">
                        <a14:foregroundMark x1="11935" y1="43260" x2="11935" y2="43260"/>
                        <a14:foregroundMark x1="10549" y1="41299" x2="10549" y2="41299"/>
                        <a14:foregroundMark x1="9464" y1="39338" x2="9464" y2="39338"/>
                        <a14:foregroundMark x1="10850" y1="43627" x2="10850" y2="43627"/>
                        <a14:foregroundMark x1="8258" y1="36642" x2="8258" y2="36642"/>
                        <a14:foregroundMark x1="18143" y1="40196" x2="18143" y2="40196"/>
                        <a14:foregroundMark x1="16637" y1="37132" x2="16637" y2="37132"/>
                        <a14:foregroundMark x1="16998" y1="38480" x2="16998" y2="38480"/>
                        <a14:foregroundMark x1="15371" y1="36520" x2="15371" y2="36520"/>
                        <a14:foregroundMark x1="14406" y1="34681" x2="14406" y2="34681"/>
                        <a14:foregroundMark x1="14949" y1="38848" x2="14949" y2="38848"/>
                        <a14:foregroundMark x1="13743" y1="38603" x2="13743" y2="38603"/>
                        <a14:foregroundMark x1="14286" y1="39706" x2="14286" y2="39706"/>
                        <a14:foregroundMark x1="12658" y1="39706" x2="12658" y2="39706"/>
                        <a14:foregroundMark x1="11694" y1="39461" x2="11694" y2="39461"/>
                        <a14:foregroundMark x1="10428" y1="39338" x2="10428" y2="39338"/>
                        <a14:foregroundMark x1="11694" y1="37745" x2="11694" y2="37745"/>
                        <a14:foregroundMark x1="13080" y1="35539" x2="13080" y2="35539"/>
                        <a14:foregroundMark x1="11814" y1="33456" x2="11814" y2="33456"/>
                        <a14:foregroundMark x1="13020" y1="33211" x2="13020" y2="33211"/>
                        <a14:foregroundMark x1="11814" y1="31495" x2="11814" y2="31495"/>
                        <a14:foregroundMark x1="10428" y1="31005" x2="10428" y2="31005"/>
                        <a14:foregroundMark x1="8921" y1="31005" x2="8921" y2="31005"/>
                        <a14:foregroundMark x1="10609" y1="32966" x2="10609" y2="32966"/>
                        <a14:foregroundMark x1="9343" y1="33578" x2="9343" y2="33578"/>
                        <a14:foregroundMark x1="10187" y1="34681" x2="10187" y2="34681"/>
                        <a14:foregroundMark x1="9343" y1="36642" x2="9343" y2="36642"/>
                        <a14:foregroundMark x1="8499" y1="37745" x2="8499" y2="37745"/>
                        <a14:foregroundMark x1="8077" y1="33456" x2="8077" y2="33456"/>
                        <a14:foregroundMark x1="7535" y1="35172" x2="7535" y2="35172"/>
                        <a14:foregroundMark x1="7113" y1="33578" x2="7113" y2="33578"/>
                        <a14:foregroundMark x1="8258" y1="39461" x2="8258" y2="39461"/>
                        <a14:foregroundMark x1="9102" y1="41299" x2="9102" y2="41299"/>
                        <a14:foregroundMark x1="9584" y1="42770" x2="9584" y2="42770"/>
                        <a14:foregroundMark x1="10006" y1="43627" x2="10006" y2="43627"/>
                        <a14:foregroundMark x1="7595" y1="37132" x2="7595" y2="37132"/>
                        <a14:foregroundMark x1="6570" y1="35417" x2="6570" y2="35417"/>
                        <a14:foregroundMark x1="6751" y1="36642" x2="6751" y2="36642"/>
                        <a14:foregroundMark x1="7414" y1="38603" x2="7414" y2="38603"/>
                        <a14:foregroundMark x1="7113" y1="31863" x2="7113" y2="31863"/>
                        <a14:foregroundMark x1="6209" y1="33211" x2="6209" y2="33211"/>
                      </a14:backgroundRemoval>
                    </a14:imgEffect>
                  </a14:imgLayer>
                </a14:imgProps>
              </a:ext>
            </a:extLst>
          </a:blip>
          <a:srcRect l="5155" t="27511" r="71970" b="41703"/>
          <a:stretch/>
        </p:blipFill>
        <p:spPr>
          <a:xfrm>
            <a:off x="-14515" y="1598970"/>
            <a:ext cx="3556001" cy="2353971"/>
          </a:xfrm>
          <a:prstGeom prst="rect">
            <a:avLst/>
          </a:prstGeom>
          <a:effectLst>
            <a:innerShdw blurRad="63500" dist="127000" dir="18900000">
              <a:schemeClr val="accent4">
                <a:lumMod val="60000"/>
                <a:lumOff val="40000"/>
                <a:alpha val="50000"/>
              </a:schemeClr>
            </a:innerShdw>
          </a:effectLst>
        </p:spPr>
      </p:pic>
      <p:pic>
        <p:nvPicPr>
          <p:cNvPr id="6" name="Kép 5"/>
          <p:cNvPicPr>
            <a:picLocks noChangeAspect="1"/>
          </p:cNvPicPr>
          <p:nvPr/>
        </p:nvPicPr>
        <p:blipFill>
          <a:blip r:embed="rId7">
            <a:extLst>
              <a:ext uri="{BEBA8EAE-BF5A-486C-A8C5-ECC9F3942E4B}">
                <a14:imgProps xmlns:a14="http://schemas.microsoft.com/office/drawing/2010/main">
                  <a14:imgLayer r:embed="rId8">
                    <a14:imgEffect>
                      <a14:backgroundRemoval t="6182" b="93091" l="2381" r="96520"/>
                    </a14:imgEffect>
                  </a14:imgLayer>
                </a14:imgProps>
              </a:ext>
            </a:extLst>
          </a:blip>
          <a:stretch>
            <a:fillRect/>
          </a:stretch>
        </p:blipFill>
        <p:spPr>
          <a:xfrm>
            <a:off x="-77355" y="69292"/>
            <a:ext cx="3482895" cy="1754205"/>
          </a:xfrm>
          <a:prstGeom prst="rect">
            <a:avLst/>
          </a:prstGeom>
          <a:effectLst>
            <a:innerShdw blurRad="63500" dist="127000" dir="18900000">
              <a:schemeClr val="accent4">
                <a:lumMod val="60000"/>
                <a:lumOff val="40000"/>
                <a:alpha val="50000"/>
              </a:schemeClr>
            </a:innerShdw>
          </a:effectLst>
        </p:spPr>
      </p:pic>
      <p:pic>
        <p:nvPicPr>
          <p:cNvPr id="7" name="Kép 6"/>
          <p:cNvPicPr>
            <a:picLocks noChangeAspect="1"/>
          </p:cNvPicPr>
          <p:nvPr/>
        </p:nvPicPr>
        <p:blipFill rotWithShape="1">
          <a:blip r:embed="rId9">
            <a:extLst>
              <a:ext uri="{BEBA8EAE-BF5A-486C-A8C5-ECC9F3942E4B}">
                <a14:imgProps xmlns:a14="http://schemas.microsoft.com/office/drawing/2010/main">
                  <a14:imgLayer r:embed="rId3">
                    <a14:imgEffect>
                      <a14:backgroundRemoval t="59804" b="91054" l="4581" r="42978">
                        <a14:foregroundMark x1="22785" y1="74510" x2="22785" y2="74510"/>
                        <a14:foregroundMark x1="22544" y1="78676" x2="22544" y2="78676"/>
                        <a14:foregroundMark x1="11694" y1="70098" x2="11694" y2="70098"/>
                        <a14:foregroundMark x1="22423" y1="85907" x2="22423" y2="85907"/>
                        <a14:foregroundMark x1="22544" y1="73039" x2="22544" y2="73039"/>
                        <a14:foregroundMark x1="13140" y1="66544" x2="13140" y2="66544"/>
                        <a14:foregroundMark x1="11212" y1="67892" x2="11212" y2="67892"/>
                        <a14:foregroundMark x1="11573" y1="72549" x2="11573" y2="72549"/>
                        <a14:foregroundMark x1="10609" y1="70588" x2="10609" y2="70588"/>
                        <a14:foregroundMark x1="11935" y1="74755" x2="11935" y2="74755"/>
                        <a14:foregroundMark x1="11212" y1="73775" x2="11212" y2="73775"/>
                        <a14:foregroundMark x1="10368" y1="72304" x2="10368" y2="72304"/>
                        <a14:foregroundMark x1="22182" y1="71324" x2="22182" y2="71324"/>
                        <a14:foregroundMark x1="42978" y1="86397" x2="42978" y2="86397"/>
                      </a14:backgroundRemoval>
                    </a14:imgEffect>
                  </a14:imgLayer>
                </a14:imgProps>
              </a:ext>
            </a:extLst>
          </a:blip>
          <a:srcRect l="8830" t="61160" r="63247" b="9243"/>
          <a:stretch/>
        </p:blipFill>
        <p:spPr>
          <a:xfrm>
            <a:off x="2836309" y="3952941"/>
            <a:ext cx="3896292" cy="2031400"/>
          </a:xfrm>
          <a:prstGeom prst="rect">
            <a:avLst/>
          </a:prstGeom>
          <a:effectLst>
            <a:innerShdw blurRad="63500" dist="127000" dir="18900000">
              <a:schemeClr val="accent4">
                <a:lumMod val="60000"/>
                <a:lumOff val="40000"/>
                <a:alpha val="50000"/>
              </a:schemeClr>
            </a:innerShdw>
          </a:effectLst>
        </p:spPr>
      </p:pic>
      <p:pic>
        <p:nvPicPr>
          <p:cNvPr id="8" name="Kép 7"/>
          <p:cNvPicPr>
            <a:picLocks noChangeAspect="1"/>
          </p:cNvPicPr>
          <p:nvPr/>
        </p:nvPicPr>
        <p:blipFill rotWithShape="1">
          <a:blip r:embed="rId10">
            <a:extLst>
              <a:ext uri="{BEBA8EAE-BF5A-486C-A8C5-ECC9F3942E4B}">
                <a14:imgProps xmlns:a14="http://schemas.microsoft.com/office/drawing/2010/main">
                  <a14:imgLayer r:embed="rId3">
                    <a14:imgEffect>
                      <a14:backgroundRemoval t="33211" b="62377" l="63593" r="98433">
                        <a14:foregroundMark x1="65642" y1="47304" x2="65642" y2="47304"/>
                        <a14:foregroundMark x1="79084" y1="38603" x2="79084" y2="38603"/>
                        <a14:foregroundMark x1="81977" y1="37623" x2="81977" y2="37623"/>
                        <a14:foregroundMark x1="86016" y1="37868" x2="86016" y2="37868"/>
                        <a14:foregroundMark x1="83785" y1="37868" x2="83785" y2="37868"/>
                        <a14:foregroundMark x1="80651" y1="38358" x2="80651" y2="38358"/>
                        <a14:foregroundMark x1="77456" y1="38358" x2="77456" y2="38358"/>
                        <a14:foregroundMark x1="76492" y1="37868" x2="76492" y2="37868"/>
                        <a14:foregroundMark x1="92586" y1="38358" x2="92586" y2="38358"/>
                        <a14:foregroundMark x1="94756" y1="43260" x2="94756" y2="43260"/>
                        <a14:foregroundMark x1="69078" y1="40319" x2="69078" y2="40319"/>
                      </a14:backgroundRemoval>
                    </a14:imgEffect>
                  </a14:imgLayer>
                </a14:imgProps>
              </a:ext>
            </a:extLst>
          </a:blip>
          <a:srcRect l="63720" t="32533" r="3346" b="38840"/>
          <a:stretch/>
        </p:blipFill>
        <p:spPr>
          <a:xfrm>
            <a:off x="7895772" y="2240256"/>
            <a:ext cx="4005942" cy="1712685"/>
          </a:xfrm>
          <a:prstGeom prst="rect">
            <a:avLst/>
          </a:prstGeom>
          <a:effectLst>
            <a:innerShdw blurRad="50800" dist="139700" dir="18900000">
              <a:schemeClr val="accent4">
                <a:lumMod val="60000"/>
                <a:lumOff val="40000"/>
                <a:alpha val="50000"/>
              </a:schemeClr>
            </a:innerShdw>
          </a:effectLst>
        </p:spPr>
      </p:pic>
      <p:sp>
        <p:nvSpPr>
          <p:cNvPr id="9" name="Téglalap 8"/>
          <p:cNvSpPr/>
          <p:nvPr/>
        </p:nvSpPr>
        <p:spPr>
          <a:xfrm>
            <a:off x="3817258" y="162539"/>
            <a:ext cx="8157028" cy="1938992"/>
          </a:xfrm>
          <a:prstGeom prst="rect">
            <a:avLst/>
          </a:prstGeom>
        </p:spPr>
        <p:txBody>
          <a:bodyPr wrap="square">
            <a:spAutoFit/>
          </a:bodyPr>
          <a:lstStyle/>
          <a:p>
            <a:pPr algn="r"/>
            <a:r>
              <a:rPr lang="hu-HU" sz="2400" dirty="0">
                <a:solidFill>
                  <a:srgbClr val="A50021"/>
                </a:solidFill>
              </a:rPr>
              <a:t>A zsidó nép hosszú vándorlás, megannyi viszontagság és isteni csoda után végre elérte az Ígéret Földjét. </a:t>
            </a:r>
            <a:endParaRPr lang="hu-HU" sz="2400" dirty="0" smtClean="0">
              <a:solidFill>
                <a:srgbClr val="A50021"/>
              </a:solidFill>
            </a:endParaRPr>
          </a:p>
          <a:p>
            <a:pPr algn="r"/>
            <a:r>
              <a:rPr lang="hu-HU" sz="2400" dirty="0" smtClean="0">
                <a:solidFill>
                  <a:srgbClr val="A50021"/>
                </a:solidFill>
              </a:rPr>
              <a:t>Nagy </a:t>
            </a:r>
            <a:r>
              <a:rPr lang="hu-HU" sz="2400" dirty="0">
                <a:solidFill>
                  <a:srgbClr val="A50021"/>
                </a:solidFill>
              </a:rPr>
              <a:t>csaták, és kemény küzdelmek árán foglalták el Kánaán városait, és vették birtokba az új hazát, amit Isten adott nekik.</a:t>
            </a:r>
            <a:endParaRPr lang="hu-HU" sz="2400" dirty="0"/>
          </a:p>
        </p:txBody>
      </p:sp>
      <p:pic>
        <p:nvPicPr>
          <p:cNvPr id="10" name="Kép 9"/>
          <p:cNvPicPr>
            <a:picLocks noChangeAspect="1"/>
          </p:cNvPicPr>
          <p:nvPr/>
        </p:nvPicPr>
        <p:blipFill>
          <a:blip r:embed="rId11"/>
          <a:stretch>
            <a:fillRect/>
          </a:stretch>
        </p:blipFill>
        <p:spPr>
          <a:xfrm>
            <a:off x="-14514" y="5365632"/>
            <a:ext cx="1509486" cy="1492368"/>
          </a:xfrm>
          <a:prstGeom prst="rect">
            <a:avLst/>
          </a:prstGeom>
        </p:spPr>
      </p:pic>
    </p:spTree>
    <p:extLst>
      <p:ext uri="{BB962C8B-B14F-4D97-AF65-F5344CB8AC3E}">
        <p14:creationId xmlns:p14="http://schemas.microsoft.com/office/powerpoint/2010/main" val="4128546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ppt_h/2"/>
                                          </p:val>
                                        </p:tav>
                                        <p:tav tm="100000">
                                          <p:val>
                                            <p:strVal val="#ppt_y"/>
                                          </p:val>
                                        </p:tav>
                                      </p:tavLst>
                                    </p:anim>
                                    <p:anim calcmode="lin" valueType="num">
                                      <p:cBhvr>
                                        <p:cTn id="16" dur="500" fill="hold"/>
                                        <p:tgtEl>
                                          <p:spTgt spid="6"/>
                                        </p:tgtEl>
                                        <p:attrNameLst>
                                          <p:attrName>ppt_w</p:attrName>
                                        </p:attrNameLst>
                                      </p:cBhvr>
                                      <p:tavLst>
                                        <p:tav tm="0">
                                          <p:val>
                                            <p:strVal val="#ppt_w"/>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ppt_h/2"/>
                                          </p:val>
                                        </p:tav>
                                        <p:tav tm="100000">
                                          <p:val>
                                            <p:strVal val="#ppt_y"/>
                                          </p:val>
                                        </p:tav>
                                      </p:tavLst>
                                    </p:anim>
                                    <p:anim calcmode="lin" valueType="num">
                                      <p:cBhvr>
                                        <p:cTn id="22" dur="500" fill="hold"/>
                                        <p:tgtEl>
                                          <p:spTgt spid="5"/>
                                        </p:tgtEl>
                                        <p:attrNameLst>
                                          <p:attrName>ppt_w</p:attrName>
                                        </p:attrNameLst>
                                      </p:cBhvr>
                                      <p:tavLst>
                                        <p:tav tm="0">
                                          <p:val>
                                            <p:strVal val="#ppt_w"/>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17" presetClass="entr" presetSubtype="1" fill="hold" nodeType="withEffect">
                                  <p:stCondLst>
                                    <p:cond delay="100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ppt_h/2"/>
                                          </p:val>
                                        </p:tav>
                                        <p:tav tm="100000">
                                          <p:val>
                                            <p:strVal val="#ppt_y"/>
                                          </p:val>
                                        </p:tav>
                                      </p:tavLst>
                                    </p:anim>
                                    <p:anim calcmode="lin" valueType="num">
                                      <p:cBhvr>
                                        <p:cTn id="28" dur="500" fill="hold"/>
                                        <p:tgtEl>
                                          <p:spTgt spid="4"/>
                                        </p:tgtEl>
                                        <p:attrNameLst>
                                          <p:attrName>ppt_w</p:attrName>
                                        </p:attrNameLst>
                                      </p:cBhvr>
                                      <p:tavLst>
                                        <p:tav tm="0">
                                          <p:val>
                                            <p:strVal val="#ppt_w"/>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par>
                                <p:cTn id="30" presetID="17" presetClass="entr" presetSubtype="1" fill="hold" nodeType="withEffect">
                                  <p:stCondLst>
                                    <p:cond delay="15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ppt_h/2"/>
                                          </p:val>
                                        </p:tav>
                                        <p:tav tm="100000">
                                          <p:val>
                                            <p:strVal val="#ppt_y"/>
                                          </p:val>
                                        </p:tav>
                                      </p:tavLst>
                                    </p:anim>
                                    <p:anim calcmode="lin" valueType="num">
                                      <p:cBhvr>
                                        <p:cTn id="34" dur="500" fill="hold"/>
                                        <p:tgtEl>
                                          <p:spTgt spid="7"/>
                                        </p:tgtEl>
                                        <p:attrNameLst>
                                          <p:attrName>ppt_w</p:attrName>
                                        </p:attrNameLst>
                                      </p:cBhvr>
                                      <p:tavLst>
                                        <p:tav tm="0">
                                          <p:val>
                                            <p:strVal val="#ppt_w"/>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par>
                                <p:cTn id="36" presetID="17" presetClass="entr" presetSubtype="1" fill="hold" nodeType="withEffect">
                                  <p:stCondLst>
                                    <p:cond delay="20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
                                          </p:val>
                                        </p:tav>
                                        <p:tav tm="100000">
                                          <p:val>
                                            <p:strVal val="#ppt_x"/>
                                          </p:val>
                                        </p:tav>
                                      </p:tavLst>
                                    </p:anim>
                                    <p:anim calcmode="lin" valueType="num">
                                      <p:cBhvr>
                                        <p:cTn id="39" dur="500" fill="hold"/>
                                        <p:tgtEl>
                                          <p:spTgt spid="3"/>
                                        </p:tgtEl>
                                        <p:attrNameLst>
                                          <p:attrName>ppt_y</p:attrName>
                                        </p:attrNameLst>
                                      </p:cBhvr>
                                      <p:tavLst>
                                        <p:tav tm="0">
                                          <p:val>
                                            <p:strVal val="#ppt_y-#ppt_h/2"/>
                                          </p:val>
                                        </p:tav>
                                        <p:tav tm="100000">
                                          <p:val>
                                            <p:strVal val="#ppt_y"/>
                                          </p:val>
                                        </p:tav>
                                      </p:tavLst>
                                    </p:anim>
                                    <p:anim calcmode="lin" valueType="num">
                                      <p:cBhvr>
                                        <p:cTn id="40" dur="500" fill="hold"/>
                                        <p:tgtEl>
                                          <p:spTgt spid="3"/>
                                        </p:tgtEl>
                                        <p:attrNameLst>
                                          <p:attrName>ppt_w</p:attrName>
                                        </p:attrNameLst>
                                      </p:cBhvr>
                                      <p:tavLst>
                                        <p:tav tm="0">
                                          <p:val>
                                            <p:strVal val="#ppt_w"/>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childTnLst>
                                </p:cTn>
                              </p:par>
                              <p:par>
                                <p:cTn id="42" presetID="17" presetClass="entr" presetSubtype="1" fill="hold" nodeType="withEffect">
                                  <p:stCondLst>
                                    <p:cond delay="25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par>
                                <p:cTn id="48" presetID="17" presetClass="entr" presetSubtype="1" fill="hold" nodeType="withEffect">
                                  <p:stCondLst>
                                    <p:cond delay="300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ppt_x</p:attrName>
                                        </p:attrNameLst>
                                      </p:cBhvr>
                                      <p:tavLst>
                                        <p:tav tm="0">
                                          <p:val>
                                            <p:strVal val="#ppt_x"/>
                                          </p:val>
                                        </p:tav>
                                        <p:tav tm="100000">
                                          <p:val>
                                            <p:strVal val="#ppt_x"/>
                                          </p:val>
                                        </p:tav>
                                      </p:tavLst>
                                    </p:anim>
                                    <p:anim calcmode="lin" valueType="num">
                                      <p:cBhvr>
                                        <p:cTn id="51" dur="500" fill="hold"/>
                                        <p:tgtEl>
                                          <p:spTgt spid="8"/>
                                        </p:tgtEl>
                                        <p:attrNameLst>
                                          <p:attrName>ppt_y</p:attrName>
                                        </p:attrNameLst>
                                      </p:cBhvr>
                                      <p:tavLst>
                                        <p:tav tm="0">
                                          <p:val>
                                            <p:strVal val="#ppt_y-#ppt_h/2"/>
                                          </p:val>
                                        </p:tav>
                                        <p:tav tm="100000">
                                          <p:val>
                                            <p:strVal val="#ppt_y"/>
                                          </p:val>
                                        </p:tav>
                                      </p:tavLst>
                                    </p:anim>
                                    <p:anim calcmode="lin" valueType="num">
                                      <p:cBhvr>
                                        <p:cTn id="52" dur="500" fill="hold"/>
                                        <p:tgtEl>
                                          <p:spTgt spid="8"/>
                                        </p:tgtEl>
                                        <p:attrNameLst>
                                          <p:attrName>ppt_w</p:attrName>
                                        </p:attrNameLst>
                                      </p:cBhvr>
                                      <p:tavLst>
                                        <p:tav tm="0">
                                          <p:val>
                                            <p:strVal val="#ppt_w"/>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1000"/>
                                        <p:tgtEl>
                                          <p:spTgt spid="9">
                                            <p:txEl>
                                              <p:pRg st="1" end="1"/>
                                            </p:txEl>
                                          </p:spTgt>
                                        </p:tgtEl>
                                      </p:cBhvr>
                                    </p:animEffect>
                                    <p:anim calcmode="lin" valueType="num">
                                      <p:cBhvr>
                                        <p:cTn id="5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8"/>
                                        </p:tgtEl>
                                      </p:cBhvr>
                                      <p:by x="150000" y="150000"/>
                                    </p:animScale>
                                  </p:childTnLst>
                                </p:cTn>
                              </p:par>
                              <p:par>
                                <p:cTn id="65" presetID="6" presetClass="emph" presetSubtype="0" fill="hold" nodeType="withEffect">
                                  <p:stCondLst>
                                    <p:cond delay="0"/>
                                  </p:stCondLst>
                                  <p:childTnLst>
                                    <p:animScale>
                                      <p:cBhvr>
                                        <p:cTn id="6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7D6"/>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5401462" y="0"/>
            <a:ext cx="5515429" cy="6863026"/>
          </a:xfrm>
          <a:prstGeom prst="rect">
            <a:avLst/>
          </a:prstGeom>
          <a:solidFill>
            <a:srgbClr val="E0BD7D"/>
          </a:solidFill>
        </p:spPr>
      </p:pic>
      <p:sp>
        <p:nvSpPr>
          <p:cNvPr id="3" name="Téglalap 2"/>
          <p:cNvSpPr/>
          <p:nvPr/>
        </p:nvSpPr>
        <p:spPr>
          <a:xfrm>
            <a:off x="814949" y="2208775"/>
            <a:ext cx="4339771" cy="2308324"/>
          </a:xfrm>
          <a:prstGeom prst="rect">
            <a:avLst/>
          </a:prstGeom>
        </p:spPr>
        <p:txBody>
          <a:bodyPr wrap="square">
            <a:spAutoFit/>
          </a:bodyPr>
          <a:lstStyle/>
          <a:p>
            <a:pPr algn="ctr"/>
            <a:r>
              <a:rPr lang="hu-HU" sz="3600" dirty="0">
                <a:solidFill>
                  <a:srgbClr val="A50021"/>
                </a:solidFill>
              </a:rPr>
              <a:t>Miután minden törzs megkapta a maga részét, letelepedtek az országban. </a:t>
            </a:r>
            <a:endParaRPr lang="hu-HU" sz="3600" dirty="0"/>
          </a:p>
        </p:txBody>
      </p:sp>
      <p:pic>
        <p:nvPicPr>
          <p:cNvPr id="4" name="Kép 3"/>
          <p:cNvPicPr>
            <a:picLocks noChangeAspect="1"/>
          </p:cNvPicPr>
          <p:nvPr/>
        </p:nvPicPr>
        <p:blipFill>
          <a:blip r:embed="rId3"/>
          <a:stretch>
            <a:fillRect/>
          </a:stretch>
        </p:blipFill>
        <p:spPr>
          <a:xfrm>
            <a:off x="-14514" y="0"/>
            <a:ext cx="1658927" cy="1640114"/>
          </a:xfrm>
          <a:prstGeom prst="rect">
            <a:avLst/>
          </a:prstGeom>
        </p:spPr>
      </p:pic>
    </p:spTree>
    <p:extLst>
      <p:ext uri="{BB962C8B-B14F-4D97-AF65-F5344CB8AC3E}">
        <p14:creationId xmlns:p14="http://schemas.microsoft.com/office/powerpoint/2010/main" val="131374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0" y="0"/>
            <a:ext cx="1972491" cy="1950122"/>
          </a:xfrm>
          <a:prstGeom prst="rect">
            <a:avLst/>
          </a:prstGeom>
        </p:spPr>
      </p:pic>
      <p:sp>
        <p:nvSpPr>
          <p:cNvPr id="3" name="Szövegdoboz 2"/>
          <p:cNvSpPr txBox="1"/>
          <p:nvPr/>
        </p:nvSpPr>
        <p:spPr>
          <a:xfrm>
            <a:off x="145142" y="2190552"/>
            <a:ext cx="11930743" cy="4616648"/>
          </a:xfrm>
          <a:prstGeom prst="rect">
            <a:avLst/>
          </a:prstGeom>
          <a:noFill/>
        </p:spPr>
        <p:txBody>
          <a:bodyPr wrap="square" rtlCol="0">
            <a:spAutoFit/>
          </a:bodyPr>
          <a:lstStyle/>
          <a:p>
            <a:r>
              <a:rPr lang="hu-HU" sz="2100" dirty="0" smtClean="0">
                <a:solidFill>
                  <a:srgbClr val="A50021"/>
                </a:solidFill>
              </a:rPr>
              <a:t>A honfoglalás végeztével Józsué összehívta Izráel népét Sikembe, hogy esküvel fogadjanak hűséget az Úrnak.</a:t>
            </a:r>
          </a:p>
          <a:p>
            <a:r>
              <a:rPr lang="hu-HU" sz="2100" dirty="0" smtClean="0">
                <a:solidFill>
                  <a:srgbClr val="A50021"/>
                </a:solidFill>
              </a:rPr>
              <a:t>- Jól </a:t>
            </a:r>
            <a:r>
              <a:rPr lang="hu-HU" sz="2100" dirty="0" smtClean="0">
                <a:solidFill>
                  <a:srgbClr val="A50021"/>
                </a:solidFill>
              </a:rPr>
              <a:t>tudom </a:t>
            </a:r>
            <a:r>
              <a:rPr lang="hu-HU" sz="2100" dirty="0" smtClean="0">
                <a:solidFill>
                  <a:srgbClr val="A50021"/>
                </a:solidFill>
              </a:rPr>
              <a:t>- </a:t>
            </a:r>
            <a:r>
              <a:rPr lang="hu-HU" sz="2100" dirty="0" smtClean="0">
                <a:solidFill>
                  <a:srgbClr val="A50021"/>
                </a:solidFill>
              </a:rPr>
              <a:t>szólt Józsué - , sok istent ismertek: az egyiptomiak isteneit és a környező népek bálványait. Mi azonban, egész családommal, az Úrnak akarunk szolgálni! Ő volt az, aki ezt a földet nekünk adta. Amikor a Jordán állta az utunkat, megállította a folyó vízét, és mi száraz lábbal kelhettünk át rajta: elől mentek a papok, a szövetség ládájával, utána a nép. Azután Jerikó városfala állta utunkat. Micsoda ellenség, mekkora várfalak! De elég volt az Úr parancsára megfújni a kürtöket, és megkerülni a várost, a falak leomlottak! Emlékeztek arra a csodára, amit az </a:t>
            </a:r>
            <a:r>
              <a:rPr lang="hu-HU" sz="2100" dirty="0" err="1" smtClean="0">
                <a:solidFill>
                  <a:srgbClr val="A50021"/>
                </a:solidFill>
              </a:rPr>
              <a:t>emóriak</a:t>
            </a:r>
            <a:r>
              <a:rPr lang="hu-HU" sz="2100" dirty="0" smtClean="0">
                <a:solidFill>
                  <a:srgbClr val="A50021"/>
                </a:solidFill>
              </a:rPr>
              <a:t> ellen vívtunk? Öt király seregével kellett </a:t>
            </a:r>
            <a:r>
              <a:rPr lang="hu-HU" sz="2100" dirty="0" err="1" smtClean="0">
                <a:solidFill>
                  <a:srgbClr val="A50021"/>
                </a:solidFill>
              </a:rPr>
              <a:t>szembeszállnunk</a:t>
            </a:r>
            <a:r>
              <a:rPr lang="hu-HU" sz="2100" dirty="0" smtClean="0">
                <a:solidFill>
                  <a:srgbClr val="A50021"/>
                </a:solidFill>
              </a:rPr>
              <a:t>! Az Úr még a Napot is megállította az égen, hogy a győzelem teljes legyen. Olyan Istenünk van, Aki minden ígéretét beváltotta. Elvezetett az Ígéret Földjére, és kezünkbe adta! Nincs más isten rajta kívül, csak Ő </a:t>
            </a:r>
            <a:r>
              <a:rPr lang="hu-HU" sz="2100" dirty="0" err="1" smtClean="0">
                <a:solidFill>
                  <a:srgbClr val="A50021"/>
                </a:solidFill>
              </a:rPr>
              <a:t>érdemli</a:t>
            </a:r>
            <a:r>
              <a:rPr lang="hu-HU" sz="2100" dirty="0" smtClean="0">
                <a:solidFill>
                  <a:srgbClr val="A50021"/>
                </a:solidFill>
              </a:rPr>
              <a:t> meg, hogy Urunknak valljuk.</a:t>
            </a:r>
          </a:p>
          <a:p>
            <a:r>
              <a:rPr lang="hu-HU" sz="2100" dirty="0" smtClean="0">
                <a:solidFill>
                  <a:srgbClr val="A50021"/>
                </a:solidFill>
              </a:rPr>
              <a:t>Izráel népe egy szívvel és egy lélekkel kiáltotta:</a:t>
            </a:r>
          </a:p>
          <a:p>
            <a:pPr algn="ctr"/>
            <a:r>
              <a:rPr lang="hu-HU" sz="2100" dirty="0" smtClean="0">
                <a:solidFill>
                  <a:srgbClr val="A50021"/>
                </a:solidFill>
              </a:rPr>
              <a:t>- Ő a mi Urunk, csak Neki akarunk szolgálni!</a:t>
            </a:r>
            <a:endParaRPr lang="hu-HU" sz="2100" dirty="0">
              <a:solidFill>
                <a:srgbClr val="A50021"/>
              </a:solidFill>
            </a:endParaRPr>
          </a:p>
        </p:txBody>
      </p:sp>
      <p:pic>
        <p:nvPicPr>
          <p:cNvPr id="4" name="Kép 3"/>
          <p:cNvPicPr>
            <a:picLocks noChangeAspect="1"/>
          </p:cNvPicPr>
          <p:nvPr/>
        </p:nvPicPr>
        <p:blipFill rotWithShape="1">
          <a:blip r:embed="rId3">
            <a:extLst>
              <a:ext uri="{BEBA8EAE-BF5A-486C-A8C5-ECC9F3942E4B}">
                <a14:imgProps xmlns:a14="http://schemas.microsoft.com/office/drawing/2010/main">
                  <a14:imgLayer r:embed="rId4">
                    <a14:imgEffect>
                      <a14:backgroundRemoval t="3064" b="97181" l="1567" r="97951">
                        <a14:foregroundMark x1="58107" y1="76225" x2="58107" y2="76225"/>
                        <a14:foregroundMark x1="61302" y1="74877" x2="61302" y2="74877"/>
                        <a14:foregroundMark x1="64557" y1="74632" x2="64557" y2="74632"/>
                        <a14:foregroundMark x1="62628" y1="74632" x2="62628" y2="74632"/>
                        <a14:foregroundMark x1="66606" y1="75123" x2="66606" y2="75123"/>
                        <a14:foregroundMark x1="72815" y1="73775" x2="72815" y2="73775"/>
                        <a14:foregroundMark x1="69681" y1="73775" x2="69681" y2="73775"/>
                        <a14:foregroundMark x1="58529" y1="74510" x2="58529" y2="74510"/>
                        <a14:foregroundMark x1="73357" y1="87500" x2="73357" y2="87500"/>
                        <a14:foregroundMark x1="73116" y1="93873" x2="73116" y2="93873"/>
                        <a14:foregroundMark x1="90958" y1="80392" x2="90958" y2="80392"/>
                        <a14:backgroundMark x1="55756" y1="72917" x2="55756" y2="72917"/>
                        <a14:backgroundMark x1="56781" y1="73775" x2="56781" y2="73775"/>
                        <a14:backgroundMark x1="89994" y1="60662" x2="89994" y2="60662"/>
                        <a14:backgroundMark x1="87101" y1="61152" x2="87101" y2="61152"/>
                        <a14:backgroundMark x1="83785" y1="64583" x2="83785" y2="64583"/>
                        <a14:backgroundMark x1="81193" y1="63971" x2="81193" y2="63971"/>
                      </a14:backgroundRemoval>
                    </a14:imgEffect>
                  </a14:imgLayer>
                </a14:imgProps>
              </a:ext>
            </a:extLst>
          </a:blip>
          <a:srcRect l="52514" t="68777" r="5602" b="1746"/>
          <a:stretch/>
        </p:blipFill>
        <p:spPr>
          <a:xfrm>
            <a:off x="2736002" y="-116114"/>
            <a:ext cx="7456247" cy="2581009"/>
          </a:xfrm>
          <a:prstGeom prst="rect">
            <a:avLst/>
          </a:prstGeom>
          <a:effectLst>
            <a:outerShdw blurRad="50800" dist="38100" dir="5400000" algn="t" rotWithShape="0">
              <a:schemeClr val="accent4">
                <a:lumMod val="40000"/>
                <a:lumOff val="60000"/>
                <a:alpha val="40000"/>
              </a:schemeClr>
            </a:outerShdw>
            <a:softEdge rad="76200"/>
          </a:effectLst>
        </p:spPr>
      </p:pic>
    </p:spTree>
    <p:extLst>
      <p:ext uri="{BB962C8B-B14F-4D97-AF65-F5344CB8AC3E}">
        <p14:creationId xmlns:p14="http://schemas.microsoft.com/office/powerpoint/2010/main" val="335235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7D6"/>
        </a:solid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6544619" y="375653"/>
            <a:ext cx="5110352" cy="6358976"/>
          </a:xfrm>
          <a:prstGeom prst="rect">
            <a:avLst/>
          </a:prstGeom>
          <a:solidFill>
            <a:srgbClr val="E0BD7D"/>
          </a:solidFill>
        </p:spPr>
      </p:pic>
      <p:sp>
        <p:nvSpPr>
          <p:cNvPr id="4" name="Tekercs függőlegesen 3"/>
          <p:cNvSpPr/>
          <p:nvPr/>
        </p:nvSpPr>
        <p:spPr>
          <a:xfrm>
            <a:off x="1238646" y="508000"/>
            <a:ext cx="5225143" cy="6081486"/>
          </a:xfrm>
          <a:prstGeom prst="verticalScroll">
            <a:avLst/>
          </a:prstGeom>
          <a:solidFill>
            <a:srgbClr val="E0BD7D"/>
          </a:solidFill>
          <a:ln>
            <a:solidFill>
              <a:schemeClr val="accent4">
                <a:lumMod val="50000"/>
              </a:schemeClr>
            </a:solid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smtClean="0"/>
          </a:p>
          <a:p>
            <a:pPr algn="ctr"/>
            <a:r>
              <a:rPr lang="hu-HU" sz="2000" b="1" dirty="0" smtClean="0"/>
              <a:t>Tudod-e?</a:t>
            </a:r>
          </a:p>
          <a:p>
            <a:pPr algn="ctr"/>
            <a:endParaRPr lang="hu-HU" sz="2000" b="1" dirty="0" smtClean="0"/>
          </a:p>
          <a:p>
            <a:pPr algn="ctr"/>
            <a:r>
              <a:rPr lang="hu-HU" sz="2000" dirty="0" smtClean="0"/>
              <a:t>A honfoglalásban Izráel népének mind a 12 törzse részt vett. </a:t>
            </a:r>
            <a:endParaRPr lang="hu-HU" sz="2000" dirty="0"/>
          </a:p>
          <a:p>
            <a:pPr algn="ctr"/>
            <a:r>
              <a:rPr lang="hu-HU" sz="2000" dirty="0" smtClean="0"/>
              <a:t>Először </a:t>
            </a:r>
            <a:r>
              <a:rPr lang="hu-HU" sz="2000" dirty="0" err="1" smtClean="0"/>
              <a:t>Rúben</a:t>
            </a:r>
            <a:r>
              <a:rPr lang="hu-HU" sz="2000" dirty="0" smtClean="0"/>
              <a:t>, </a:t>
            </a:r>
            <a:r>
              <a:rPr lang="hu-HU" sz="2000" dirty="0" err="1" smtClean="0"/>
              <a:t>Gád</a:t>
            </a:r>
            <a:r>
              <a:rPr lang="hu-HU" sz="2000" dirty="0" smtClean="0"/>
              <a:t> és </a:t>
            </a:r>
            <a:r>
              <a:rPr lang="hu-HU" sz="2000" dirty="0" err="1" smtClean="0"/>
              <a:t>Manassé</a:t>
            </a:r>
            <a:r>
              <a:rPr lang="hu-HU" sz="2000" dirty="0" smtClean="0"/>
              <a:t> törzsének a fele telepedett le, még a Jordántól keletre.</a:t>
            </a:r>
          </a:p>
          <a:p>
            <a:pPr algn="ctr"/>
            <a:r>
              <a:rPr lang="hu-HU" sz="2000" dirty="0" smtClean="0"/>
              <a:t>Bár nekik már volt otthonuk, mégis együtt mentek a többiekkel, hogy segítsenek elfoglalni az új hazát. </a:t>
            </a:r>
          </a:p>
          <a:p>
            <a:pPr algn="ctr"/>
            <a:r>
              <a:rPr lang="hu-HU" sz="2000" dirty="0" smtClean="0"/>
              <a:t>A honfoglalás végén Józsué összehívta a </a:t>
            </a:r>
            <a:r>
              <a:rPr lang="hu-HU" sz="2000" dirty="0" smtClean="0"/>
              <a:t>népet</a:t>
            </a:r>
            <a:r>
              <a:rPr lang="hu-HU" sz="2000" dirty="0" smtClean="0"/>
              <a:t>. </a:t>
            </a:r>
          </a:p>
          <a:p>
            <a:pPr algn="ctr"/>
            <a:r>
              <a:rPr lang="hu-HU" sz="2000" dirty="0" smtClean="0"/>
              <a:t>Majd</a:t>
            </a:r>
            <a:r>
              <a:rPr lang="hu-HU" sz="2000" dirty="0" smtClean="0"/>
              <a:t> </a:t>
            </a:r>
            <a:r>
              <a:rPr lang="hu-HU" sz="2000" dirty="0" smtClean="0"/>
              <a:t>Isten akarata szerint felosztotta a törzsek közt az országot.</a:t>
            </a:r>
            <a:endParaRPr lang="hu-HU" sz="2000" dirty="0"/>
          </a:p>
        </p:txBody>
      </p:sp>
      <p:sp>
        <p:nvSpPr>
          <p:cNvPr id="5" name="Lefelé nyíl 4"/>
          <p:cNvSpPr/>
          <p:nvPr/>
        </p:nvSpPr>
        <p:spPr>
          <a:xfrm rot="2588684">
            <a:off x="10631722" y="3152879"/>
            <a:ext cx="362858" cy="83972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felé nyíl 5"/>
          <p:cNvSpPr/>
          <p:nvPr/>
        </p:nvSpPr>
        <p:spPr>
          <a:xfrm rot="2854954">
            <a:off x="10094014" y="2569844"/>
            <a:ext cx="365964" cy="8633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felé nyíl 6"/>
          <p:cNvSpPr/>
          <p:nvPr/>
        </p:nvSpPr>
        <p:spPr>
          <a:xfrm rot="2734228">
            <a:off x="9896530" y="1338082"/>
            <a:ext cx="377373" cy="864124"/>
          </a:xfrm>
          <a:prstGeom prst="downArrow">
            <a:avLst/>
          </a:prstGeom>
          <a:solidFill>
            <a:srgbClr val="92D05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Kép 7"/>
          <p:cNvPicPr>
            <a:picLocks noChangeAspect="1"/>
          </p:cNvPicPr>
          <p:nvPr/>
        </p:nvPicPr>
        <p:blipFill>
          <a:blip r:embed="rId3"/>
          <a:stretch>
            <a:fillRect/>
          </a:stretch>
        </p:blipFill>
        <p:spPr>
          <a:xfrm>
            <a:off x="0" y="0"/>
            <a:ext cx="1688289" cy="1669143"/>
          </a:xfrm>
          <a:prstGeom prst="rect">
            <a:avLst/>
          </a:prstGeom>
        </p:spPr>
      </p:pic>
    </p:spTree>
    <p:extLst>
      <p:ext uri="{BB962C8B-B14F-4D97-AF65-F5344CB8AC3E}">
        <p14:creationId xmlns:p14="http://schemas.microsoft.com/office/powerpoint/2010/main" val="746209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Horizontal)">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1+#ppt_w/2"/>
                                          </p:val>
                                        </p:tav>
                                        <p:tav tm="100000">
                                          <p:val>
                                            <p:strVal val="#ppt_x"/>
                                          </p:val>
                                        </p:tav>
                                      </p:tavLst>
                                    </p:anim>
                                    <p:anim calcmode="lin" valueType="num">
                                      <p:cBhvr additive="base">
                                        <p:cTn id="4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1000"/>
                                        <p:tgtEl>
                                          <p:spTgt spid="4">
                                            <p:txEl>
                                              <p:pRg st="5" end="5"/>
                                            </p:txEl>
                                          </p:spTgt>
                                        </p:tgtEl>
                                      </p:cBhvr>
                                    </p:animEffect>
                                    <p:anim calcmode="lin" valueType="num">
                                      <p:cBhvr>
                                        <p:cTn id="5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1000"/>
                                        <p:tgtEl>
                                          <p:spTgt spid="4">
                                            <p:txEl>
                                              <p:pRg st="6" end="6"/>
                                            </p:txEl>
                                          </p:spTgt>
                                        </p:tgtEl>
                                      </p:cBhvr>
                                    </p:animEffect>
                                    <p:anim calcmode="lin" valueType="num">
                                      <p:cBhvr>
                                        <p:cTn id="6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7D6"/>
        </a:solidFill>
        <a:effectLst/>
      </p:bgPr>
    </p:bg>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603139">
            <a:off x="1952365" y="4383249"/>
            <a:ext cx="2110004" cy="3039256"/>
          </a:xfrm>
          <a:prstGeom prst="rect">
            <a:avLst/>
          </a:prstGeom>
          <a:effectLst>
            <a:outerShdw blurRad="50800" dist="63500" dir="2700000" algn="tl" rotWithShape="0">
              <a:prstClr val="black">
                <a:alpha val="40000"/>
              </a:prstClr>
            </a:outerShdw>
          </a:effectLst>
        </p:spPr>
      </p:pic>
      <p:pic>
        <p:nvPicPr>
          <p:cNvPr id="5" name="Kép 4"/>
          <p:cNvPicPr>
            <a:picLocks noChangeAspect="1"/>
          </p:cNvPicPr>
          <p:nvPr/>
        </p:nvPicPr>
        <p:blipFill rotWithShape="1">
          <a:blip r:embed="rId4">
            <a:grayscl/>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333401">
            <a:off x="-198720" y="3826036"/>
            <a:ext cx="3146920" cy="2408659"/>
          </a:xfrm>
          <a:prstGeom prst="rect">
            <a:avLst/>
          </a:prstGeom>
          <a:effectLst>
            <a:outerShdw blurRad="50800" dist="63500" dir="5400000" algn="t" rotWithShape="0">
              <a:prstClr val="black">
                <a:alpha val="40000"/>
              </a:prstClr>
            </a:outerShdw>
          </a:effectLst>
        </p:spPr>
      </p:pic>
      <p:pic>
        <p:nvPicPr>
          <p:cNvPr id="6" name="Kép 5"/>
          <p:cNvPicPr>
            <a:picLocks noChangeAspect="1"/>
          </p:cNvPicPr>
          <p:nvPr/>
        </p:nvPicPr>
        <p:blipFill rotWithShape="1">
          <a:blip r:embed="rId4">
            <a:grayscl/>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8140785">
            <a:off x="2880235" y="2926578"/>
            <a:ext cx="3146920" cy="2408659"/>
          </a:xfrm>
          <a:prstGeom prst="rect">
            <a:avLst/>
          </a:prstGeom>
          <a:effectLst>
            <a:outerShdw blurRad="50800" dist="63500" dir="5400000" algn="t" rotWithShape="0">
              <a:prstClr val="black">
                <a:alpha val="40000"/>
              </a:prstClr>
            </a:outerShdw>
          </a:effectLst>
        </p:spPr>
      </p:pic>
      <p:pic>
        <p:nvPicPr>
          <p:cNvPr id="7" name="Kép 6"/>
          <p:cNvPicPr>
            <a:picLocks noChangeAspect="1"/>
          </p:cNvPicPr>
          <p:nvPr/>
        </p:nvPicPr>
        <p:blipFill rotWithShape="1">
          <a:blip r:embed="rId4">
            <a:grayscl/>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631770">
            <a:off x="5912183" y="2385412"/>
            <a:ext cx="3146920" cy="2408659"/>
          </a:xfrm>
          <a:prstGeom prst="rect">
            <a:avLst/>
          </a:prstGeom>
          <a:effectLst>
            <a:outerShdw blurRad="50800" dist="63500" dir="5400000" algn="t" rotWithShape="0">
              <a:prstClr val="black">
                <a:alpha val="40000"/>
              </a:prstClr>
            </a:outerShdw>
          </a:effectLst>
        </p:spPr>
      </p:pic>
      <p:pic>
        <p:nvPicPr>
          <p:cNvPr id="8" name="Kép 7"/>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603139">
            <a:off x="5098821" y="3925476"/>
            <a:ext cx="2110004" cy="3039256"/>
          </a:xfrm>
          <a:prstGeom prst="rect">
            <a:avLst/>
          </a:prstGeom>
          <a:effectLst>
            <a:outerShdw blurRad="50800" dist="63500" dir="2700000" algn="tl" rotWithShape="0">
              <a:prstClr val="black">
                <a:alpha val="40000"/>
              </a:prstClr>
            </a:outerShdw>
          </a:effectLst>
        </p:spPr>
      </p:pic>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005786">
            <a:off x="8282310" y="3281525"/>
            <a:ext cx="2110004" cy="3039256"/>
          </a:xfrm>
          <a:prstGeom prst="rect">
            <a:avLst/>
          </a:prstGeom>
          <a:effectLst>
            <a:outerShdw blurRad="50800" dist="63500" dir="2700000" algn="tl" rotWithShape="0">
              <a:prstClr val="black">
                <a:alpha val="40000"/>
              </a:prstClr>
            </a:outerShdw>
          </a:effectLst>
        </p:spPr>
      </p:pic>
      <p:pic>
        <p:nvPicPr>
          <p:cNvPr id="10" name="Kép 9"/>
          <p:cNvPicPr>
            <a:picLocks noChangeAspect="1"/>
          </p:cNvPicPr>
          <p:nvPr/>
        </p:nvPicPr>
        <p:blipFill rotWithShape="1">
          <a:blip r:embed="rId4">
            <a:grayscl/>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6756152">
            <a:off x="8130433" y="86299"/>
            <a:ext cx="3146920" cy="2408659"/>
          </a:xfrm>
          <a:prstGeom prst="rect">
            <a:avLst/>
          </a:prstGeom>
          <a:effectLst>
            <a:outerShdw blurRad="50800" dist="63500" dir="5400000" algn="t" rotWithShape="0">
              <a:prstClr val="black">
                <a:alpha val="40000"/>
              </a:prstClr>
            </a:outerShdw>
          </a:effectLst>
        </p:spPr>
      </p:pic>
      <p:sp>
        <p:nvSpPr>
          <p:cNvPr id="11" name="Szövegdoboz 10"/>
          <p:cNvSpPr txBox="1"/>
          <p:nvPr/>
        </p:nvSpPr>
        <p:spPr>
          <a:xfrm rot="19614592">
            <a:off x="279312" y="4201669"/>
            <a:ext cx="2476523" cy="1015663"/>
          </a:xfrm>
          <a:prstGeom prst="rect">
            <a:avLst/>
          </a:prstGeom>
          <a:noFill/>
        </p:spPr>
        <p:txBody>
          <a:bodyPr wrap="square" rtlCol="0">
            <a:spAutoFit/>
          </a:bodyPr>
          <a:lstStyle/>
          <a:p>
            <a:r>
              <a:rPr lang="hu-HU" sz="2000" dirty="0" smtClean="0">
                <a:solidFill>
                  <a:srgbClr val="A50021"/>
                </a:solidFill>
              </a:rPr>
              <a:t>Itt sínylődünk rabszolgaként Egyiptomban!</a:t>
            </a:r>
            <a:endParaRPr lang="hu-HU" sz="2000" dirty="0">
              <a:solidFill>
                <a:srgbClr val="A50021"/>
              </a:solidFill>
            </a:endParaRPr>
          </a:p>
        </p:txBody>
      </p:sp>
      <p:sp>
        <p:nvSpPr>
          <p:cNvPr id="12" name="Szövegdoboz 11"/>
          <p:cNvSpPr txBox="1"/>
          <p:nvPr/>
        </p:nvSpPr>
        <p:spPr>
          <a:xfrm rot="20578734">
            <a:off x="2032617" y="5796476"/>
            <a:ext cx="2184973" cy="400110"/>
          </a:xfrm>
          <a:prstGeom prst="rect">
            <a:avLst/>
          </a:prstGeom>
          <a:noFill/>
        </p:spPr>
        <p:txBody>
          <a:bodyPr wrap="square" rtlCol="0">
            <a:spAutoFit/>
          </a:bodyPr>
          <a:lstStyle/>
          <a:p>
            <a:r>
              <a:rPr lang="hu-HU" sz="2000" dirty="0" smtClean="0">
                <a:solidFill>
                  <a:srgbClr val="A50021"/>
                </a:solidFill>
              </a:rPr>
              <a:t>Kivezetlek titeket!</a:t>
            </a:r>
            <a:endParaRPr lang="hu-HU" sz="2000" dirty="0">
              <a:solidFill>
                <a:srgbClr val="A50021"/>
              </a:solidFill>
            </a:endParaRPr>
          </a:p>
        </p:txBody>
      </p:sp>
      <p:sp>
        <p:nvSpPr>
          <p:cNvPr id="13" name="Szövegdoboz 12"/>
          <p:cNvSpPr txBox="1"/>
          <p:nvPr/>
        </p:nvSpPr>
        <p:spPr>
          <a:xfrm rot="20482775">
            <a:off x="3264880" y="3525292"/>
            <a:ext cx="2402014" cy="1015663"/>
          </a:xfrm>
          <a:prstGeom prst="rect">
            <a:avLst/>
          </a:prstGeom>
          <a:noFill/>
        </p:spPr>
        <p:txBody>
          <a:bodyPr wrap="square" rtlCol="0">
            <a:spAutoFit/>
          </a:bodyPr>
          <a:lstStyle/>
          <a:p>
            <a:r>
              <a:rPr lang="hu-HU" sz="2000" dirty="0" smtClean="0">
                <a:solidFill>
                  <a:srgbClr val="A50021"/>
                </a:solidFill>
              </a:rPr>
              <a:t>Előttünk a Vörös-tenger, mögöttünk a fáraó csapata!</a:t>
            </a:r>
            <a:endParaRPr lang="hu-HU" sz="2000" dirty="0">
              <a:solidFill>
                <a:srgbClr val="A50021"/>
              </a:solidFill>
            </a:endParaRPr>
          </a:p>
        </p:txBody>
      </p:sp>
      <p:sp>
        <p:nvSpPr>
          <p:cNvPr id="14" name="Szövegdoboz 13"/>
          <p:cNvSpPr txBox="1"/>
          <p:nvPr/>
        </p:nvSpPr>
        <p:spPr>
          <a:xfrm rot="20519947">
            <a:off x="4921936" y="5144346"/>
            <a:ext cx="2760940" cy="707886"/>
          </a:xfrm>
          <a:prstGeom prst="rect">
            <a:avLst/>
          </a:prstGeom>
          <a:noFill/>
        </p:spPr>
        <p:txBody>
          <a:bodyPr wrap="square" rtlCol="0">
            <a:spAutoFit/>
          </a:bodyPr>
          <a:lstStyle/>
          <a:p>
            <a:r>
              <a:rPr lang="hu-HU" sz="2000" dirty="0" smtClean="0">
                <a:solidFill>
                  <a:srgbClr val="A50021"/>
                </a:solidFill>
              </a:rPr>
              <a:t>Száraz lábbal viszlek át a tengeren!</a:t>
            </a:r>
            <a:endParaRPr lang="hu-HU" sz="2000" dirty="0">
              <a:solidFill>
                <a:srgbClr val="A50021"/>
              </a:solidFill>
            </a:endParaRPr>
          </a:p>
        </p:txBody>
      </p:sp>
      <p:sp>
        <p:nvSpPr>
          <p:cNvPr id="15" name="Szövegdoboz 14"/>
          <p:cNvSpPr txBox="1"/>
          <p:nvPr/>
        </p:nvSpPr>
        <p:spPr>
          <a:xfrm rot="19954394">
            <a:off x="6532813" y="3119773"/>
            <a:ext cx="1927770" cy="707886"/>
          </a:xfrm>
          <a:prstGeom prst="rect">
            <a:avLst/>
          </a:prstGeom>
          <a:noFill/>
        </p:spPr>
        <p:txBody>
          <a:bodyPr wrap="square" rtlCol="0">
            <a:spAutoFit/>
          </a:bodyPr>
          <a:lstStyle/>
          <a:p>
            <a:r>
              <a:rPr lang="hu-HU" sz="2000" dirty="0" smtClean="0">
                <a:solidFill>
                  <a:srgbClr val="A50021"/>
                </a:solidFill>
              </a:rPr>
              <a:t>Nincs mit enni, nincs mit inni!</a:t>
            </a:r>
            <a:endParaRPr lang="hu-HU" sz="2000" dirty="0">
              <a:solidFill>
                <a:srgbClr val="A50021"/>
              </a:solidFill>
            </a:endParaRPr>
          </a:p>
        </p:txBody>
      </p:sp>
      <p:sp>
        <p:nvSpPr>
          <p:cNvPr id="16" name="Szövegdoboz 15"/>
          <p:cNvSpPr txBox="1"/>
          <p:nvPr/>
        </p:nvSpPr>
        <p:spPr>
          <a:xfrm rot="19814312">
            <a:off x="8153515" y="4445234"/>
            <a:ext cx="2728778" cy="707886"/>
          </a:xfrm>
          <a:prstGeom prst="rect">
            <a:avLst/>
          </a:prstGeom>
          <a:noFill/>
        </p:spPr>
        <p:txBody>
          <a:bodyPr wrap="square" rtlCol="0">
            <a:spAutoFit/>
          </a:bodyPr>
          <a:lstStyle/>
          <a:p>
            <a:r>
              <a:rPr lang="hu-HU" sz="2000" dirty="0" smtClean="0">
                <a:solidFill>
                  <a:srgbClr val="A50021"/>
                </a:solidFill>
              </a:rPr>
              <a:t>Fürjet, mannát adok, vizet fakasztok!</a:t>
            </a:r>
            <a:endParaRPr lang="hu-HU" sz="2000" dirty="0">
              <a:solidFill>
                <a:srgbClr val="A50021"/>
              </a:solidFill>
            </a:endParaRPr>
          </a:p>
        </p:txBody>
      </p:sp>
      <p:pic>
        <p:nvPicPr>
          <p:cNvPr id="17" name="Kép 16"/>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4570580">
            <a:off x="9838152" y="704504"/>
            <a:ext cx="2110004" cy="3039256"/>
          </a:xfrm>
          <a:prstGeom prst="rect">
            <a:avLst/>
          </a:prstGeom>
          <a:effectLst>
            <a:outerShdw blurRad="50800" dist="63500" dir="2700000" algn="tl" rotWithShape="0">
              <a:prstClr val="black">
                <a:alpha val="40000"/>
              </a:prstClr>
            </a:outerShdw>
          </a:effectLst>
        </p:spPr>
      </p:pic>
      <p:sp>
        <p:nvSpPr>
          <p:cNvPr id="18" name="Szövegdoboz 17"/>
          <p:cNvSpPr txBox="1"/>
          <p:nvPr/>
        </p:nvSpPr>
        <p:spPr>
          <a:xfrm rot="19080781">
            <a:off x="8341190" y="722666"/>
            <a:ext cx="2725405" cy="707886"/>
          </a:xfrm>
          <a:prstGeom prst="rect">
            <a:avLst/>
          </a:prstGeom>
          <a:noFill/>
        </p:spPr>
        <p:txBody>
          <a:bodyPr wrap="square" rtlCol="0">
            <a:spAutoFit/>
          </a:bodyPr>
          <a:lstStyle/>
          <a:p>
            <a:r>
              <a:rPr lang="hu-HU" sz="2000" dirty="0" smtClean="0">
                <a:solidFill>
                  <a:srgbClr val="A50021"/>
                </a:solidFill>
              </a:rPr>
              <a:t>Kóborló nép vagyunk a sivatagban!</a:t>
            </a:r>
            <a:endParaRPr lang="hu-HU" sz="2000" dirty="0">
              <a:solidFill>
                <a:srgbClr val="A50021"/>
              </a:solidFill>
            </a:endParaRPr>
          </a:p>
        </p:txBody>
      </p:sp>
      <p:sp>
        <p:nvSpPr>
          <p:cNvPr id="19" name="Szövegdoboz 18"/>
          <p:cNvSpPr txBox="1"/>
          <p:nvPr/>
        </p:nvSpPr>
        <p:spPr>
          <a:xfrm rot="18541577">
            <a:off x="9629396" y="1646353"/>
            <a:ext cx="2800002" cy="1015663"/>
          </a:xfrm>
          <a:prstGeom prst="rect">
            <a:avLst/>
          </a:prstGeom>
          <a:noFill/>
        </p:spPr>
        <p:txBody>
          <a:bodyPr wrap="square" rtlCol="0">
            <a:spAutoFit/>
          </a:bodyPr>
          <a:lstStyle/>
          <a:p>
            <a:r>
              <a:rPr lang="hu-HU" sz="2000" dirty="0" smtClean="0">
                <a:solidFill>
                  <a:srgbClr val="A50021"/>
                </a:solidFill>
              </a:rPr>
              <a:t>Törvényeimmel vezetlek titeket, eligazítalak az életben!</a:t>
            </a:r>
            <a:endParaRPr lang="hu-HU" sz="2000" dirty="0">
              <a:solidFill>
                <a:srgbClr val="A50021"/>
              </a:solidFill>
            </a:endParaRPr>
          </a:p>
        </p:txBody>
      </p:sp>
      <p:pic>
        <p:nvPicPr>
          <p:cNvPr id="20" name="Kép 19"/>
          <p:cNvPicPr>
            <a:picLocks noChangeAspect="1"/>
          </p:cNvPicPr>
          <p:nvPr/>
        </p:nvPicPr>
        <p:blipFill>
          <a:blip r:embed="rId5"/>
          <a:stretch>
            <a:fillRect/>
          </a:stretch>
        </p:blipFill>
        <p:spPr>
          <a:xfrm>
            <a:off x="-20236" y="0"/>
            <a:ext cx="1573265" cy="1549389"/>
          </a:xfrm>
          <a:prstGeom prst="rect">
            <a:avLst/>
          </a:prstGeom>
        </p:spPr>
      </p:pic>
      <p:sp>
        <p:nvSpPr>
          <p:cNvPr id="21" name="Szövegdoboz 20"/>
          <p:cNvSpPr txBox="1"/>
          <p:nvPr/>
        </p:nvSpPr>
        <p:spPr>
          <a:xfrm>
            <a:off x="1553030" y="195327"/>
            <a:ext cx="7085152" cy="2308324"/>
          </a:xfrm>
          <a:prstGeom prst="rect">
            <a:avLst/>
          </a:prstGeom>
          <a:noFill/>
        </p:spPr>
        <p:txBody>
          <a:bodyPr wrap="square" rtlCol="0">
            <a:spAutoFit/>
          </a:bodyPr>
          <a:lstStyle/>
          <a:p>
            <a:r>
              <a:rPr lang="hu-HU" sz="2400" dirty="0" smtClean="0">
                <a:solidFill>
                  <a:srgbClr val="A50021"/>
                </a:solidFill>
              </a:rPr>
              <a:t>Emlékezz vissza Izráel népe pusztai vándorlására és az azt megelőző egyiptomi </a:t>
            </a:r>
            <a:r>
              <a:rPr lang="hu-HU" sz="2400" dirty="0" smtClean="0">
                <a:solidFill>
                  <a:srgbClr val="A50021"/>
                </a:solidFill>
              </a:rPr>
              <a:t>nehézségeire!</a:t>
            </a:r>
            <a:endParaRPr lang="hu-HU" sz="2400" dirty="0" smtClean="0">
              <a:solidFill>
                <a:srgbClr val="A50021"/>
              </a:solidFill>
            </a:endParaRPr>
          </a:p>
          <a:p>
            <a:r>
              <a:rPr lang="hu-HU" sz="2400" dirty="0" smtClean="0">
                <a:solidFill>
                  <a:srgbClr val="A50021"/>
                </a:solidFill>
              </a:rPr>
              <a:t>Ha elolvasod a szürke lábnyomokat a nép kiáltásaival és sóhajaival, majd a kék lábnyomokat Isten válaszaival, láthatod, hogy Isten választott népe soha nem volt </a:t>
            </a:r>
            <a:r>
              <a:rPr lang="hu-HU" sz="2400" dirty="0" smtClean="0">
                <a:solidFill>
                  <a:srgbClr val="A50021"/>
                </a:solidFill>
              </a:rPr>
              <a:t>egyedül. </a:t>
            </a:r>
            <a:endParaRPr lang="hu-HU" sz="2400" dirty="0">
              <a:solidFill>
                <a:srgbClr val="A50021"/>
              </a:solidFill>
            </a:endParaRPr>
          </a:p>
        </p:txBody>
      </p:sp>
    </p:spTree>
    <p:extLst>
      <p:ext uri="{BB962C8B-B14F-4D97-AF65-F5344CB8AC3E}">
        <p14:creationId xmlns:p14="http://schemas.microsoft.com/office/powerpoint/2010/main" val="56240514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ppt_x-#ppt_w/2"/>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ppt_x</p:attrName>
                                        </p:attrNameLst>
                                      </p:cBhvr>
                                      <p:tavLst>
                                        <p:tav tm="0">
                                          <p:val>
                                            <p:strVal val="#ppt_x-#ppt_w/2"/>
                                          </p:val>
                                        </p:tav>
                                        <p:tav tm="100000">
                                          <p:val>
                                            <p:strVal val="#ppt_x"/>
                                          </p:val>
                                        </p:tav>
                                      </p:tavLst>
                                    </p:anim>
                                    <p:anim calcmode="lin" valueType="num">
                                      <p:cBhvr>
                                        <p:cTn id="36" dur="500" fill="hold"/>
                                        <p:tgtEl>
                                          <p:spTgt spid="4"/>
                                        </p:tgtEl>
                                        <p:attrNameLst>
                                          <p:attrName>ppt_y</p:attrName>
                                        </p:attrNameLst>
                                      </p:cBhvr>
                                      <p:tavLst>
                                        <p:tav tm="0">
                                          <p:val>
                                            <p:strVal val="#ppt_y"/>
                                          </p:val>
                                        </p:tav>
                                        <p:tav tm="100000">
                                          <p:val>
                                            <p:strVal val="#ppt_y"/>
                                          </p:val>
                                        </p:tav>
                                      </p:tavLst>
                                    </p:anim>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strVal val="#ppt_h"/>
                                          </p:val>
                                        </p:tav>
                                        <p:tav tm="100000">
                                          <p:val>
                                            <p:strVal val="#ppt_h"/>
                                          </p:val>
                                        </p:tav>
                                      </p:tavLst>
                                    </p:anim>
                                  </p:childTnLst>
                                </p:cTn>
                              </p:par>
                              <p:par>
                                <p:cTn id="39" presetID="17"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ppt_x-#ppt_w/2"/>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ppt_w/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strVal val="#ppt_h"/>
                                          </p:val>
                                        </p:tav>
                                        <p:tav tm="100000">
                                          <p:val>
                                            <p:strVal val="#ppt_h"/>
                                          </p:val>
                                        </p:tav>
                                      </p:tavLst>
                                    </p:anim>
                                  </p:childTnLst>
                                </p:cTn>
                              </p:par>
                              <p:par>
                                <p:cTn id="53" presetID="17"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ppt_w/2"/>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ppt_x</p:attrName>
                                        </p:attrNameLst>
                                      </p:cBhvr>
                                      <p:tavLst>
                                        <p:tav tm="0">
                                          <p:val>
                                            <p:strVal val="#ppt_x-#ppt_w/2"/>
                                          </p:val>
                                        </p:tav>
                                        <p:tav tm="100000">
                                          <p:val>
                                            <p:strVal val="#ppt_x"/>
                                          </p:val>
                                        </p:tav>
                                      </p:tavLst>
                                    </p:anim>
                                    <p:anim calcmode="lin" valueType="num">
                                      <p:cBhvr>
                                        <p:cTn id="64" dur="500" fill="hold"/>
                                        <p:tgtEl>
                                          <p:spTgt spid="8"/>
                                        </p:tgtEl>
                                        <p:attrNameLst>
                                          <p:attrName>ppt_y</p:attrName>
                                        </p:attrNameLst>
                                      </p:cBhvr>
                                      <p:tavLst>
                                        <p:tav tm="0">
                                          <p:val>
                                            <p:strVal val="#ppt_y"/>
                                          </p:val>
                                        </p:tav>
                                        <p:tav tm="100000">
                                          <p:val>
                                            <p:strVal val="#ppt_y"/>
                                          </p:val>
                                        </p:tav>
                                      </p:tavLst>
                                    </p:anim>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strVal val="#ppt_h"/>
                                          </p:val>
                                        </p:tav>
                                        <p:tav tm="100000">
                                          <p:val>
                                            <p:strVal val="#ppt_h"/>
                                          </p:val>
                                        </p:tav>
                                      </p:tavLst>
                                    </p:anim>
                                  </p:childTnLst>
                                </p:cTn>
                              </p:par>
                              <p:par>
                                <p:cTn id="67" presetID="17"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ppt_x</p:attrName>
                                        </p:attrNameLst>
                                      </p:cBhvr>
                                      <p:tavLst>
                                        <p:tav tm="0">
                                          <p:val>
                                            <p:strVal val="#ppt_x-#ppt_w/2"/>
                                          </p:val>
                                        </p:tav>
                                        <p:tav tm="100000">
                                          <p:val>
                                            <p:strVal val="#ppt_x"/>
                                          </p:val>
                                        </p:tav>
                                      </p:tavLst>
                                    </p:anim>
                                    <p:anim calcmode="lin" valueType="num">
                                      <p:cBhvr>
                                        <p:cTn id="70" dur="500" fill="hold"/>
                                        <p:tgtEl>
                                          <p:spTgt spid="14"/>
                                        </p:tgtEl>
                                        <p:attrNameLst>
                                          <p:attrName>ppt_y</p:attrName>
                                        </p:attrNameLst>
                                      </p:cBhvr>
                                      <p:tavLst>
                                        <p:tav tm="0">
                                          <p:val>
                                            <p:strVal val="#ppt_y"/>
                                          </p:val>
                                        </p:tav>
                                        <p:tav tm="100000">
                                          <p:val>
                                            <p:strVal val="#ppt_y"/>
                                          </p:val>
                                        </p:tav>
                                      </p:tavLst>
                                    </p:anim>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ppt_x</p:attrName>
                                        </p:attrNameLst>
                                      </p:cBhvr>
                                      <p:tavLst>
                                        <p:tav tm="0">
                                          <p:val>
                                            <p:strVal val="#ppt_x-#ppt_w/2"/>
                                          </p:val>
                                        </p:tav>
                                        <p:tav tm="100000">
                                          <p:val>
                                            <p:strVal val="#ppt_x"/>
                                          </p:val>
                                        </p:tav>
                                      </p:tavLst>
                                    </p:anim>
                                    <p:anim calcmode="lin" valueType="num">
                                      <p:cBhvr>
                                        <p:cTn id="78" dur="500" fill="hold"/>
                                        <p:tgtEl>
                                          <p:spTgt spid="7"/>
                                        </p:tgtEl>
                                        <p:attrNameLst>
                                          <p:attrName>ppt_y</p:attrName>
                                        </p:attrNameLst>
                                      </p:cBhvr>
                                      <p:tavLst>
                                        <p:tav tm="0">
                                          <p:val>
                                            <p:strVal val="#ppt_y"/>
                                          </p:val>
                                        </p:tav>
                                        <p:tav tm="100000">
                                          <p:val>
                                            <p:strVal val="#ppt_y"/>
                                          </p:val>
                                        </p:tav>
                                      </p:tavLst>
                                    </p:anim>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strVal val="#ppt_h"/>
                                          </p:val>
                                        </p:tav>
                                        <p:tav tm="100000">
                                          <p:val>
                                            <p:strVal val="#ppt_h"/>
                                          </p:val>
                                        </p:tav>
                                      </p:tavLst>
                                    </p:anim>
                                  </p:childTnLst>
                                </p:cTn>
                              </p:par>
                              <p:par>
                                <p:cTn id="81" presetID="17"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ppt_x</p:attrName>
                                        </p:attrNameLst>
                                      </p:cBhvr>
                                      <p:tavLst>
                                        <p:tav tm="0">
                                          <p:val>
                                            <p:strVal val="#ppt_x-#ppt_w/2"/>
                                          </p:val>
                                        </p:tav>
                                        <p:tav tm="100000">
                                          <p:val>
                                            <p:strVal val="#ppt_x"/>
                                          </p:val>
                                        </p:tav>
                                      </p:tavLst>
                                    </p:anim>
                                    <p:anim calcmode="lin" valueType="num">
                                      <p:cBhvr>
                                        <p:cTn id="84" dur="500" fill="hold"/>
                                        <p:tgtEl>
                                          <p:spTgt spid="15"/>
                                        </p:tgtEl>
                                        <p:attrNameLst>
                                          <p:attrName>ppt_y</p:attrName>
                                        </p:attrNameLst>
                                      </p:cBhvr>
                                      <p:tavLst>
                                        <p:tav tm="0">
                                          <p:val>
                                            <p:strVal val="#ppt_y"/>
                                          </p:val>
                                        </p:tav>
                                        <p:tav tm="100000">
                                          <p:val>
                                            <p:strVal val="#ppt_y"/>
                                          </p:val>
                                        </p:tav>
                                      </p:tavLst>
                                    </p:anim>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8"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ppt_x</p:attrName>
                                        </p:attrNameLst>
                                      </p:cBhvr>
                                      <p:tavLst>
                                        <p:tav tm="0">
                                          <p:val>
                                            <p:strVal val="#ppt_x-#ppt_w/2"/>
                                          </p:val>
                                        </p:tav>
                                        <p:tav tm="100000">
                                          <p:val>
                                            <p:strVal val="#ppt_x"/>
                                          </p:val>
                                        </p:tav>
                                      </p:tavLst>
                                    </p:anim>
                                    <p:anim calcmode="lin" valueType="num">
                                      <p:cBhvr>
                                        <p:cTn id="92" dur="500" fill="hold"/>
                                        <p:tgtEl>
                                          <p:spTgt spid="9"/>
                                        </p:tgtEl>
                                        <p:attrNameLst>
                                          <p:attrName>ppt_y</p:attrName>
                                        </p:attrNameLst>
                                      </p:cBhvr>
                                      <p:tavLst>
                                        <p:tav tm="0">
                                          <p:val>
                                            <p:strVal val="#ppt_y"/>
                                          </p:val>
                                        </p:tav>
                                        <p:tav tm="100000">
                                          <p:val>
                                            <p:strVal val="#ppt_y"/>
                                          </p:val>
                                        </p:tav>
                                      </p:tavLst>
                                    </p:anim>
                                    <p:anim calcmode="lin" valueType="num">
                                      <p:cBhvr>
                                        <p:cTn id="93" dur="500" fill="hold"/>
                                        <p:tgtEl>
                                          <p:spTgt spid="9"/>
                                        </p:tgtEl>
                                        <p:attrNameLst>
                                          <p:attrName>ppt_w</p:attrName>
                                        </p:attrNameLst>
                                      </p:cBhvr>
                                      <p:tavLst>
                                        <p:tav tm="0">
                                          <p:val>
                                            <p:fltVal val="0"/>
                                          </p:val>
                                        </p:tav>
                                        <p:tav tm="100000">
                                          <p:val>
                                            <p:strVal val="#ppt_w"/>
                                          </p:val>
                                        </p:tav>
                                      </p:tavLst>
                                    </p:anim>
                                    <p:anim calcmode="lin" valueType="num">
                                      <p:cBhvr>
                                        <p:cTn id="94" dur="500" fill="hold"/>
                                        <p:tgtEl>
                                          <p:spTgt spid="9"/>
                                        </p:tgtEl>
                                        <p:attrNameLst>
                                          <p:attrName>ppt_h</p:attrName>
                                        </p:attrNameLst>
                                      </p:cBhvr>
                                      <p:tavLst>
                                        <p:tav tm="0">
                                          <p:val>
                                            <p:strVal val="#ppt_h"/>
                                          </p:val>
                                        </p:tav>
                                        <p:tav tm="100000">
                                          <p:val>
                                            <p:strVal val="#ppt_h"/>
                                          </p:val>
                                        </p:tav>
                                      </p:tavLst>
                                    </p:anim>
                                  </p:childTnLst>
                                </p:cTn>
                              </p:par>
                              <p:par>
                                <p:cTn id="95" presetID="17" presetClass="entr" presetSubtype="8"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ppt_x</p:attrName>
                                        </p:attrNameLst>
                                      </p:cBhvr>
                                      <p:tavLst>
                                        <p:tav tm="0">
                                          <p:val>
                                            <p:strVal val="#ppt_x-#ppt_w/2"/>
                                          </p:val>
                                        </p:tav>
                                        <p:tav tm="100000">
                                          <p:val>
                                            <p:strVal val="#ppt_x"/>
                                          </p:val>
                                        </p:tav>
                                      </p:tavLst>
                                    </p:anim>
                                    <p:anim calcmode="lin" valueType="num">
                                      <p:cBhvr>
                                        <p:cTn id="98" dur="500" fill="hold"/>
                                        <p:tgtEl>
                                          <p:spTgt spid="16"/>
                                        </p:tgtEl>
                                        <p:attrNameLst>
                                          <p:attrName>ppt_y</p:attrName>
                                        </p:attrNameLst>
                                      </p:cBhvr>
                                      <p:tavLst>
                                        <p:tav tm="0">
                                          <p:val>
                                            <p:strVal val="#ppt_y"/>
                                          </p:val>
                                        </p:tav>
                                        <p:tav tm="100000">
                                          <p:val>
                                            <p:strVal val="#ppt_y"/>
                                          </p:val>
                                        </p:tav>
                                      </p:tavLst>
                                    </p:anim>
                                    <p:anim calcmode="lin" valueType="num">
                                      <p:cBhvr>
                                        <p:cTn id="99" dur="500" fill="hold"/>
                                        <p:tgtEl>
                                          <p:spTgt spid="16"/>
                                        </p:tgtEl>
                                        <p:attrNameLst>
                                          <p:attrName>ppt_w</p:attrName>
                                        </p:attrNameLst>
                                      </p:cBhvr>
                                      <p:tavLst>
                                        <p:tav tm="0">
                                          <p:val>
                                            <p:fltVal val="0"/>
                                          </p:val>
                                        </p:tav>
                                        <p:tav tm="100000">
                                          <p:val>
                                            <p:strVal val="#ppt_w"/>
                                          </p:val>
                                        </p:tav>
                                      </p:tavLst>
                                    </p:anim>
                                    <p:anim calcmode="lin" valueType="num">
                                      <p:cBhvr>
                                        <p:cTn id="10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ppt_x</p:attrName>
                                        </p:attrNameLst>
                                      </p:cBhvr>
                                      <p:tavLst>
                                        <p:tav tm="0">
                                          <p:val>
                                            <p:strVal val="#ppt_x-#ppt_w/2"/>
                                          </p:val>
                                        </p:tav>
                                        <p:tav tm="100000">
                                          <p:val>
                                            <p:strVal val="#ppt_x"/>
                                          </p:val>
                                        </p:tav>
                                      </p:tavLst>
                                    </p:anim>
                                    <p:anim calcmode="lin" valueType="num">
                                      <p:cBhvr>
                                        <p:cTn id="106" dur="500" fill="hold"/>
                                        <p:tgtEl>
                                          <p:spTgt spid="10"/>
                                        </p:tgtEl>
                                        <p:attrNameLst>
                                          <p:attrName>ppt_y</p:attrName>
                                        </p:attrNameLst>
                                      </p:cBhvr>
                                      <p:tavLst>
                                        <p:tav tm="0">
                                          <p:val>
                                            <p:strVal val="#ppt_y"/>
                                          </p:val>
                                        </p:tav>
                                        <p:tav tm="100000">
                                          <p:val>
                                            <p:strVal val="#ppt_y"/>
                                          </p:val>
                                        </p:tav>
                                      </p:tavLst>
                                    </p:anim>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strVal val="#ppt_h"/>
                                          </p:val>
                                        </p:tav>
                                        <p:tav tm="100000">
                                          <p:val>
                                            <p:strVal val="#ppt_h"/>
                                          </p:val>
                                        </p:tav>
                                      </p:tavLst>
                                    </p:anim>
                                  </p:childTnLst>
                                </p:cTn>
                              </p:par>
                              <p:par>
                                <p:cTn id="109" presetID="17" presetClass="entr" presetSubtype="8"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ppt_x</p:attrName>
                                        </p:attrNameLst>
                                      </p:cBhvr>
                                      <p:tavLst>
                                        <p:tav tm="0">
                                          <p:val>
                                            <p:strVal val="#ppt_x-#ppt_w/2"/>
                                          </p:val>
                                        </p:tav>
                                        <p:tav tm="100000">
                                          <p:val>
                                            <p:strVal val="#ppt_x"/>
                                          </p:val>
                                        </p:tav>
                                      </p:tavLst>
                                    </p:anim>
                                    <p:anim calcmode="lin" valueType="num">
                                      <p:cBhvr>
                                        <p:cTn id="112" dur="500" fill="hold"/>
                                        <p:tgtEl>
                                          <p:spTgt spid="18"/>
                                        </p:tgtEl>
                                        <p:attrNameLst>
                                          <p:attrName>ppt_y</p:attrName>
                                        </p:attrNameLst>
                                      </p:cBhvr>
                                      <p:tavLst>
                                        <p:tav tm="0">
                                          <p:val>
                                            <p:strVal val="#ppt_y"/>
                                          </p:val>
                                        </p:tav>
                                        <p:tav tm="100000">
                                          <p:val>
                                            <p:strVal val="#ppt_y"/>
                                          </p:val>
                                        </p:tav>
                                      </p:tavLst>
                                    </p:anim>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7"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ppt_x</p:attrName>
                                        </p:attrNameLst>
                                      </p:cBhvr>
                                      <p:tavLst>
                                        <p:tav tm="0">
                                          <p:val>
                                            <p:strVal val="#ppt_x-#ppt_w/2"/>
                                          </p:val>
                                        </p:tav>
                                        <p:tav tm="100000">
                                          <p:val>
                                            <p:strVal val="#ppt_x"/>
                                          </p:val>
                                        </p:tav>
                                      </p:tavLst>
                                    </p:anim>
                                    <p:anim calcmode="lin" valueType="num">
                                      <p:cBhvr>
                                        <p:cTn id="120" dur="500" fill="hold"/>
                                        <p:tgtEl>
                                          <p:spTgt spid="17"/>
                                        </p:tgtEl>
                                        <p:attrNameLst>
                                          <p:attrName>ppt_y</p:attrName>
                                        </p:attrNameLst>
                                      </p:cBhvr>
                                      <p:tavLst>
                                        <p:tav tm="0">
                                          <p:val>
                                            <p:strVal val="#ppt_y"/>
                                          </p:val>
                                        </p:tav>
                                        <p:tav tm="100000">
                                          <p:val>
                                            <p:strVal val="#ppt_y"/>
                                          </p:val>
                                        </p:tav>
                                      </p:tavLst>
                                    </p:anim>
                                    <p:anim calcmode="lin" valueType="num">
                                      <p:cBhvr>
                                        <p:cTn id="121" dur="500" fill="hold"/>
                                        <p:tgtEl>
                                          <p:spTgt spid="17"/>
                                        </p:tgtEl>
                                        <p:attrNameLst>
                                          <p:attrName>ppt_w</p:attrName>
                                        </p:attrNameLst>
                                      </p:cBhvr>
                                      <p:tavLst>
                                        <p:tav tm="0">
                                          <p:val>
                                            <p:fltVal val="0"/>
                                          </p:val>
                                        </p:tav>
                                        <p:tav tm="100000">
                                          <p:val>
                                            <p:strVal val="#ppt_w"/>
                                          </p:val>
                                        </p:tav>
                                      </p:tavLst>
                                    </p:anim>
                                    <p:anim calcmode="lin" valueType="num">
                                      <p:cBhvr>
                                        <p:cTn id="122" dur="500" fill="hold"/>
                                        <p:tgtEl>
                                          <p:spTgt spid="17"/>
                                        </p:tgtEl>
                                        <p:attrNameLst>
                                          <p:attrName>ppt_h</p:attrName>
                                        </p:attrNameLst>
                                      </p:cBhvr>
                                      <p:tavLst>
                                        <p:tav tm="0">
                                          <p:val>
                                            <p:strVal val="#ppt_h"/>
                                          </p:val>
                                        </p:tav>
                                        <p:tav tm="100000">
                                          <p:val>
                                            <p:strVal val="#ppt_h"/>
                                          </p:val>
                                        </p:tav>
                                      </p:tavLst>
                                    </p:anim>
                                  </p:childTnLst>
                                </p:cTn>
                              </p:par>
                              <p:par>
                                <p:cTn id="123" presetID="17" presetClass="entr" presetSubtype="8"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500" fill="hold"/>
                                        <p:tgtEl>
                                          <p:spTgt spid="19"/>
                                        </p:tgtEl>
                                        <p:attrNameLst>
                                          <p:attrName>ppt_x</p:attrName>
                                        </p:attrNameLst>
                                      </p:cBhvr>
                                      <p:tavLst>
                                        <p:tav tm="0">
                                          <p:val>
                                            <p:strVal val="#ppt_x-#ppt_w/2"/>
                                          </p:val>
                                        </p:tav>
                                        <p:tav tm="100000">
                                          <p:val>
                                            <p:strVal val="#ppt_x"/>
                                          </p:val>
                                        </p:tav>
                                      </p:tavLst>
                                    </p:anim>
                                    <p:anim calcmode="lin" valueType="num">
                                      <p:cBhvr>
                                        <p:cTn id="126" dur="500" fill="hold"/>
                                        <p:tgtEl>
                                          <p:spTgt spid="19"/>
                                        </p:tgtEl>
                                        <p:attrNameLst>
                                          <p:attrName>ppt_y</p:attrName>
                                        </p:attrNameLst>
                                      </p:cBhvr>
                                      <p:tavLst>
                                        <p:tav tm="0">
                                          <p:val>
                                            <p:strVal val="#ppt_y"/>
                                          </p:val>
                                        </p:tav>
                                        <p:tav tm="100000">
                                          <p:val>
                                            <p:strVal val="#ppt_y"/>
                                          </p:val>
                                        </p:tav>
                                      </p:tavLst>
                                    </p:anim>
                                    <p:anim calcmode="lin" valueType="num">
                                      <p:cBhvr>
                                        <p:cTn id="127" dur="500" fill="hold"/>
                                        <p:tgtEl>
                                          <p:spTgt spid="19"/>
                                        </p:tgtEl>
                                        <p:attrNameLst>
                                          <p:attrName>ppt_w</p:attrName>
                                        </p:attrNameLst>
                                      </p:cBhvr>
                                      <p:tavLst>
                                        <p:tav tm="0">
                                          <p:val>
                                            <p:fltVal val="0"/>
                                          </p:val>
                                        </p:tav>
                                        <p:tav tm="100000">
                                          <p:val>
                                            <p:strVal val="#ppt_w"/>
                                          </p:val>
                                        </p:tav>
                                      </p:tavLst>
                                    </p:anim>
                                    <p:anim calcmode="lin" valueType="num">
                                      <p:cBhvr>
                                        <p:cTn id="128"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7D6"/>
        </a:solidFill>
        <a:effectLst/>
      </p:bgPr>
    </p:bg>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603139">
            <a:off x="3806218" y="4957060"/>
            <a:ext cx="1269578" cy="1828704"/>
          </a:xfrm>
          <a:prstGeom prst="rect">
            <a:avLst/>
          </a:prstGeom>
          <a:effectLst>
            <a:outerShdw blurRad="50800" dist="63500" dir="2700000" algn="tl" rotWithShape="0">
              <a:prstClr val="black">
                <a:alpha val="40000"/>
              </a:prstClr>
            </a:outerShdw>
          </a:effectLst>
        </p:spPr>
      </p:pic>
      <p:pic>
        <p:nvPicPr>
          <p:cNvPr id="5" name="Kép 4"/>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798902">
            <a:off x="2034477" y="4694702"/>
            <a:ext cx="1853767" cy="1418877"/>
          </a:xfrm>
          <a:prstGeom prst="rect">
            <a:avLst/>
          </a:prstGeom>
          <a:effectLst>
            <a:outerShdw blurRad="50800" dist="63500" dir="5400000" algn="t" rotWithShape="0">
              <a:prstClr val="black">
                <a:alpha val="40000"/>
              </a:prstClr>
            </a:outerShdw>
          </a:effectLst>
        </p:spPr>
      </p:pic>
      <p:pic>
        <p:nvPicPr>
          <p:cNvPr id="6" name="Kép 5"/>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8219348">
            <a:off x="4462004" y="4120969"/>
            <a:ext cx="1813989" cy="1388431"/>
          </a:xfrm>
          <a:prstGeom prst="rect">
            <a:avLst/>
          </a:prstGeom>
          <a:effectLst>
            <a:outerShdw blurRad="50800" dist="63500" dir="5400000" algn="t" rotWithShape="0">
              <a:prstClr val="black">
                <a:alpha val="40000"/>
              </a:prstClr>
            </a:outerShdw>
          </a:effectLst>
        </p:spPr>
      </p:pic>
      <p:pic>
        <p:nvPicPr>
          <p:cNvPr id="7" name="Kép 6"/>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7637846">
            <a:off x="6728403" y="3439786"/>
            <a:ext cx="1916059" cy="1466556"/>
          </a:xfrm>
          <a:prstGeom prst="rect">
            <a:avLst/>
          </a:prstGeom>
          <a:effectLst>
            <a:outerShdw blurRad="50800" dist="63500" dir="5400000" algn="t" rotWithShape="0">
              <a:prstClr val="black">
                <a:alpha val="40000"/>
              </a:prstClr>
            </a:outerShdw>
          </a:effectLst>
        </p:spPr>
      </p:pic>
      <p:pic>
        <p:nvPicPr>
          <p:cNvPr id="8" name="Kép 7"/>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6396363">
            <a:off x="6704292" y="4404068"/>
            <a:ext cx="1190750" cy="1715160"/>
          </a:xfrm>
          <a:prstGeom prst="rect">
            <a:avLst/>
          </a:prstGeom>
          <a:effectLst>
            <a:outerShdw blurRad="50800" dist="63500" dir="2700000" algn="tl" rotWithShape="0">
              <a:prstClr val="black">
                <a:alpha val="40000"/>
              </a:prstClr>
            </a:outerShdw>
          </a:effectLst>
        </p:spPr>
      </p:pic>
      <p:pic>
        <p:nvPicPr>
          <p:cNvPr id="9" name="Kép 8"/>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5208254">
            <a:off x="9090615" y="3145053"/>
            <a:ext cx="1215632" cy="1751000"/>
          </a:xfrm>
          <a:prstGeom prst="rect">
            <a:avLst/>
          </a:prstGeom>
          <a:effectLst>
            <a:outerShdw blurRad="50800" dist="63500" dir="2700000" algn="tl" rotWithShape="0">
              <a:prstClr val="black">
                <a:alpha val="40000"/>
              </a:prstClr>
            </a:outerShdw>
          </a:effectLst>
        </p:spPr>
      </p:pic>
      <p:pic>
        <p:nvPicPr>
          <p:cNvPr id="10" name="Kép 9"/>
          <p:cNvPicPr>
            <a:picLocks noChangeAspect="1"/>
          </p:cNvPicPr>
          <p:nvPr/>
        </p:nvPicPr>
        <p:blipFill rotWithShape="1">
          <a:blip r:embed="rId4">
            <a:extLst>
              <a:ext uri="{BEBA8EAE-BF5A-486C-A8C5-ECC9F3942E4B}">
                <a14:imgProps xmlns:a14="http://schemas.microsoft.com/office/drawing/2010/main">
                  <a14:imgLayer r:embed="rId3">
                    <a14:imgEffect>
                      <a14:backgroundRemoval t="0" b="54062" l="0" r="97287">
                        <a14:foregroundMark x1="23256" y1="57983" x2="23256" y2="57983"/>
                        <a14:backgroundMark x1="33721" y1="85154" x2="33721" y2="85154"/>
                        <a14:backgroundMark x1="36047" y1="73389" x2="36047" y2="73389"/>
                        <a14:backgroundMark x1="24806" y1="67227" x2="24806" y2="67227"/>
                      </a14:backgroundRemoval>
                    </a14:imgEffect>
                  </a14:imgLayer>
                </a14:imgProps>
              </a:ext>
            </a:extLst>
          </a:blip>
          <a:srcRect b="44685"/>
          <a:stretch/>
        </p:blipFill>
        <p:spPr>
          <a:xfrm rot="16643752">
            <a:off x="8857941" y="2359173"/>
            <a:ext cx="1680979" cy="1286624"/>
          </a:xfrm>
          <a:prstGeom prst="rect">
            <a:avLst/>
          </a:prstGeom>
          <a:effectLst>
            <a:outerShdw blurRad="50800" dist="63500" dir="5400000" algn="t" rotWithShape="0">
              <a:prstClr val="black">
                <a:alpha val="40000"/>
              </a:prstClr>
            </a:outerShdw>
          </a:effectLst>
        </p:spPr>
      </p:pic>
      <p:pic>
        <p:nvPicPr>
          <p:cNvPr id="17" name="Kép 16"/>
          <p:cNvPicPr>
            <a:picLocks noChangeAspect="1"/>
          </p:cNvPicPr>
          <p:nvPr/>
        </p:nvPicPr>
        <p:blipFill rotWithShape="1">
          <a:blip r:embed="rId2">
            <a:extLst>
              <a:ext uri="{BEBA8EAE-BF5A-486C-A8C5-ECC9F3942E4B}">
                <a14:imgProps xmlns:a14="http://schemas.microsoft.com/office/drawing/2010/main">
                  <a14:imgLayer r:embed="rId3">
                    <a14:imgEffect>
                      <a14:backgroundRemoval t="35294" b="99720" l="0" r="97287">
                        <a14:foregroundMark x1="23256" y1="57983" x2="23256" y2="57983"/>
                      </a14:backgroundRemoval>
                    </a14:imgEffect>
                  </a14:imgLayer>
                </a14:imgProps>
              </a:ext>
            </a:extLst>
          </a:blip>
          <a:srcRect t="35593" r="38127"/>
          <a:stretch/>
        </p:blipFill>
        <p:spPr>
          <a:xfrm rot="13716723">
            <a:off x="10526382" y="1455799"/>
            <a:ext cx="1102758" cy="1588416"/>
          </a:xfrm>
          <a:prstGeom prst="rect">
            <a:avLst/>
          </a:prstGeom>
          <a:effectLst>
            <a:outerShdw blurRad="50800" dist="63500" dir="2700000" algn="tl" rotWithShape="0">
              <a:prstClr val="black">
                <a:alpha val="40000"/>
              </a:prstClr>
            </a:outerShdw>
          </a:effectLst>
        </p:spPr>
      </p:pic>
      <p:sp>
        <p:nvSpPr>
          <p:cNvPr id="21" name="Szövegdoboz 20"/>
          <p:cNvSpPr txBox="1"/>
          <p:nvPr/>
        </p:nvSpPr>
        <p:spPr>
          <a:xfrm>
            <a:off x="2106665" y="511117"/>
            <a:ext cx="708515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2400" dirty="0" smtClean="0">
                <a:solidFill>
                  <a:srgbClr val="A50021"/>
                </a:solidFill>
                <a:latin typeface="Arial" panose="020B0604020202020204"/>
              </a:rPr>
              <a:t>Isten hosszú ideig készítette népét a letelepült  életformára, hiszen a pusztai vándorlás 40 évig tartott. Az Úr ez idő alatt is vezette őket és gondoskodott róluk. </a:t>
            </a:r>
          </a:p>
          <a:p>
            <a:pPr lvl="0"/>
            <a:r>
              <a:rPr lang="hu-HU" sz="2400" smtClean="0">
                <a:solidFill>
                  <a:srgbClr val="A50021"/>
                </a:solidFill>
                <a:latin typeface="Arial" panose="020B0604020202020204"/>
              </a:rPr>
              <a:t>Emlékezz </a:t>
            </a:r>
            <a:r>
              <a:rPr lang="hu-HU" sz="2400" smtClean="0">
                <a:solidFill>
                  <a:srgbClr val="A50021"/>
                </a:solidFill>
                <a:latin typeface="Arial" panose="020B0604020202020204"/>
              </a:rPr>
              <a:t>vissza, </a:t>
            </a:r>
            <a:r>
              <a:rPr lang="hu-HU" sz="2400" dirty="0" smtClean="0">
                <a:solidFill>
                  <a:srgbClr val="A50021"/>
                </a:solidFill>
                <a:latin typeface="Arial" panose="020B0604020202020204"/>
              </a:rPr>
              <a:t>milyen sorrendben történtek az események a hosszú évtizedek alatt</a:t>
            </a:r>
            <a:r>
              <a:rPr lang="hu-HU" sz="2400" dirty="0">
                <a:solidFill>
                  <a:srgbClr val="A50021"/>
                </a:solidFill>
              </a:rPr>
              <a:t>!</a:t>
            </a:r>
            <a:r>
              <a:rPr lang="hu-HU" sz="2400" dirty="0" smtClean="0">
                <a:solidFill>
                  <a:srgbClr val="A50021"/>
                </a:solidFill>
              </a:rPr>
              <a:t> </a:t>
            </a:r>
            <a:r>
              <a:rPr lang="hu-HU" sz="2400" dirty="0" smtClean="0">
                <a:solidFill>
                  <a:srgbClr val="A50021"/>
                </a:solidFill>
                <a:hlinkClick r:id="rId5"/>
              </a:rPr>
              <a:t>Kattints ide</a:t>
            </a:r>
            <a:r>
              <a:rPr lang="hu-HU" sz="2400" dirty="0" smtClean="0">
                <a:solidFill>
                  <a:srgbClr val="A50021"/>
                </a:solidFill>
                <a:latin typeface="Arial" panose="020B0604020202020204"/>
              </a:rPr>
              <a:t>, és már kezdődik is a </a:t>
            </a:r>
            <a:r>
              <a:rPr lang="hu-HU" sz="2400" dirty="0" smtClean="0">
                <a:solidFill>
                  <a:srgbClr val="A50021"/>
                </a:solidFill>
                <a:latin typeface="Arial" panose="020B0604020202020204"/>
              </a:rPr>
              <a:t>feladat! </a:t>
            </a:r>
            <a:endParaRPr kumimoji="0" lang="hu-HU" sz="2400" b="0" i="0" u="none" strike="noStrike" kern="1200" cap="none" spc="0" normalizeH="0" baseline="0" noProof="0" dirty="0">
              <a:ln>
                <a:noFill/>
              </a:ln>
              <a:solidFill>
                <a:srgbClr val="A50021"/>
              </a:solidFill>
              <a:effectLst/>
              <a:uLnTx/>
              <a:uFillTx/>
              <a:latin typeface="Arial" panose="020B0604020202020204"/>
              <a:ea typeface="+mn-ea"/>
              <a:cs typeface="+mn-cs"/>
            </a:endParaRPr>
          </a:p>
        </p:txBody>
      </p:sp>
      <p:pic>
        <p:nvPicPr>
          <p:cNvPr id="22" name="Kép 21"/>
          <p:cNvPicPr>
            <a:picLocks noChangeAspect="1"/>
          </p:cNvPicPr>
          <p:nvPr/>
        </p:nvPicPr>
        <p:blipFill>
          <a:blip r:embed="rId6"/>
          <a:stretch>
            <a:fillRect/>
          </a:stretch>
        </p:blipFill>
        <p:spPr>
          <a:xfrm>
            <a:off x="0" y="0"/>
            <a:ext cx="1772061" cy="1741714"/>
          </a:xfrm>
          <a:prstGeom prst="rect">
            <a:avLst/>
          </a:prstGeom>
        </p:spPr>
      </p:pic>
      <p:pic>
        <p:nvPicPr>
          <p:cNvPr id="25" name="Kép 24"/>
          <p:cNvPicPr>
            <a:picLocks noChangeAspect="1"/>
          </p:cNvPicPr>
          <p:nvPr/>
        </p:nvPicPr>
        <p:blipFill rotWithShape="1">
          <a:blip r:embed="rId7">
            <a:extLst>
              <a:ext uri="{BEBA8EAE-BF5A-486C-A8C5-ECC9F3942E4B}">
                <a14:imgProps xmlns:a14="http://schemas.microsoft.com/office/drawing/2010/main">
                  <a14:imgLayer r:embed="rId8">
                    <a14:imgEffect>
                      <a14:backgroundRemoval t="12727" b="79273" l="20147" r="78022"/>
                    </a14:imgEffect>
                  </a14:imgLayer>
                </a14:imgProps>
              </a:ext>
            </a:extLst>
          </a:blip>
          <a:srcRect l="21449" t="8674" r="26043" b="19343"/>
          <a:stretch/>
        </p:blipFill>
        <p:spPr>
          <a:xfrm>
            <a:off x="82760" y="5404141"/>
            <a:ext cx="1828800" cy="1262744"/>
          </a:xfrm>
          <a:prstGeom prst="rect">
            <a:avLst/>
          </a:prstGeom>
          <a:ln>
            <a:noFill/>
          </a:ln>
          <a:effectLst>
            <a:outerShdw blurRad="292100" dist="139700" dir="2700000" algn="tl" rotWithShape="0">
              <a:srgbClr val="333333">
                <a:alpha val="65000"/>
              </a:srgbClr>
            </a:outerShdw>
          </a:effectLst>
        </p:spPr>
      </p:pic>
      <p:pic>
        <p:nvPicPr>
          <p:cNvPr id="2" name="Kép 1"/>
          <p:cNvPicPr>
            <a:picLocks noChangeAspect="1"/>
          </p:cNvPicPr>
          <p:nvPr/>
        </p:nvPicPr>
        <p:blipFill rotWithShape="1">
          <a:blip r:embed="rId9">
            <a:extLst>
              <a:ext uri="{BEBA8EAE-BF5A-486C-A8C5-ECC9F3942E4B}">
                <a14:imgProps xmlns:a14="http://schemas.microsoft.com/office/drawing/2010/main">
                  <a14:imgLayer r:embed="rId10">
                    <a14:imgEffect>
                      <a14:backgroundRemoval t="1220" b="100000" l="382" r="98855">
                        <a14:foregroundMark x1="59542" y1="69512" x2="59542" y2="69512"/>
                        <a14:foregroundMark x1="44275" y1="91463" x2="44275" y2="91463"/>
                        <a14:foregroundMark x1="25573" y1="70732" x2="25573" y2="70732"/>
                      </a14:backgroundRemoval>
                    </a14:imgEffect>
                  </a14:imgLayer>
                </a14:imgProps>
              </a:ext>
            </a:extLst>
          </a:blip>
          <a:srcRect t="-27174" b="-13175"/>
          <a:stretch/>
        </p:blipFill>
        <p:spPr>
          <a:xfrm>
            <a:off x="8722976" y="0"/>
            <a:ext cx="3006854" cy="132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11565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ppt_w/2"/>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ppt_w/2"/>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ppt_x</p:attrName>
                                        </p:attrNameLst>
                                      </p:cBhvr>
                                      <p:tavLst>
                                        <p:tav tm="0">
                                          <p:val>
                                            <p:strVal val="#ppt_x-#ppt_w/2"/>
                                          </p:val>
                                        </p:tav>
                                        <p:tav tm="100000">
                                          <p:val>
                                            <p:strVal val="#ppt_x"/>
                                          </p:val>
                                        </p:tav>
                                      </p:tavLst>
                                    </p:anim>
                                    <p:anim calcmode="lin" valueType="num">
                                      <p:cBhvr>
                                        <p:cTn id="62" dur="500" fill="hold"/>
                                        <p:tgtEl>
                                          <p:spTgt spid="9"/>
                                        </p:tgtEl>
                                        <p:attrNameLst>
                                          <p:attrName>ppt_y</p:attrName>
                                        </p:attrNameLst>
                                      </p:cBhvr>
                                      <p:tavLst>
                                        <p:tav tm="0">
                                          <p:val>
                                            <p:strVal val="#ppt_y"/>
                                          </p:val>
                                        </p:tav>
                                        <p:tav tm="100000">
                                          <p:val>
                                            <p:strVal val="#ppt_y"/>
                                          </p:val>
                                        </p:tav>
                                      </p:tavLst>
                                    </p:anim>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ppt_x</p:attrName>
                                        </p:attrNameLst>
                                      </p:cBhvr>
                                      <p:tavLst>
                                        <p:tav tm="0">
                                          <p:val>
                                            <p:strVal val="#ppt_x-#ppt_w/2"/>
                                          </p:val>
                                        </p:tav>
                                        <p:tav tm="100000">
                                          <p:val>
                                            <p:strVal val="#ppt_x"/>
                                          </p:val>
                                        </p:tav>
                                      </p:tavLst>
                                    </p:anim>
                                    <p:anim calcmode="lin" valueType="num">
                                      <p:cBhvr>
                                        <p:cTn id="70" dur="500" fill="hold"/>
                                        <p:tgtEl>
                                          <p:spTgt spid="10"/>
                                        </p:tgtEl>
                                        <p:attrNameLst>
                                          <p:attrName>ppt_y</p:attrName>
                                        </p:attrNameLst>
                                      </p:cBhvr>
                                      <p:tavLst>
                                        <p:tav tm="0">
                                          <p:val>
                                            <p:strVal val="#ppt_y"/>
                                          </p:val>
                                        </p:tav>
                                        <p:tav tm="100000">
                                          <p:val>
                                            <p:strVal val="#ppt_y"/>
                                          </p:val>
                                        </p:tav>
                                      </p:tavLst>
                                    </p:anim>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ppt_x</p:attrName>
                                        </p:attrNameLst>
                                      </p:cBhvr>
                                      <p:tavLst>
                                        <p:tav tm="0">
                                          <p:val>
                                            <p:strVal val="#ppt_x-#ppt_w/2"/>
                                          </p:val>
                                        </p:tav>
                                        <p:tav tm="100000">
                                          <p:val>
                                            <p:strVal val="#ppt_x"/>
                                          </p:val>
                                        </p:tav>
                                      </p:tavLst>
                                    </p:anim>
                                    <p:anim calcmode="lin" valueType="num">
                                      <p:cBhvr>
                                        <p:cTn id="78" dur="500" fill="hold"/>
                                        <p:tgtEl>
                                          <p:spTgt spid="17"/>
                                        </p:tgtEl>
                                        <p:attrNameLst>
                                          <p:attrName>ppt_y</p:attrName>
                                        </p:attrNameLst>
                                      </p:cBhvr>
                                      <p:tavLst>
                                        <p:tav tm="0">
                                          <p:val>
                                            <p:strVal val="#ppt_y"/>
                                          </p:val>
                                        </p:tav>
                                        <p:tav tm="100000">
                                          <p:val>
                                            <p:strVal val="#ppt_y"/>
                                          </p:val>
                                        </p:tav>
                                      </p:tavLst>
                                    </p:anim>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500" fill="hold"/>
                                        <p:tgtEl>
                                          <p:spTgt spid="2"/>
                                        </p:tgtEl>
                                        <p:attrNameLst>
                                          <p:attrName>ppt_w</p:attrName>
                                        </p:attrNameLst>
                                      </p:cBhvr>
                                      <p:tavLst>
                                        <p:tav tm="0">
                                          <p:val>
                                            <p:fltVal val="0"/>
                                          </p:val>
                                        </p:tav>
                                        <p:tav tm="100000">
                                          <p:val>
                                            <p:strVal val="#ppt_w"/>
                                          </p:val>
                                        </p:tav>
                                      </p:tavLst>
                                    </p:anim>
                                    <p:anim calcmode="lin" valueType="num">
                                      <p:cBhvr>
                                        <p:cTn id="86" dur="500" fill="hold"/>
                                        <p:tgtEl>
                                          <p:spTgt spid="2"/>
                                        </p:tgtEl>
                                        <p:attrNameLst>
                                          <p:attrName>ppt_h</p:attrName>
                                        </p:attrNameLst>
                                      </p:cBhvr>
                                      <p:tavLst>
                                        <p:tav tm="0">
                                          <p:val>
                                            <p:fltVal val="0"/>
                                          </p:val>
                                        </p:tav>
                                        <p:tav tm="100000">
                                          <p:val>
                                            <p:strVal val="#ppt_h"/>
                                          </p:val>
                                        </p:tav>
                                      </p:tavLst>
                                    </p:anim>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1">
                                            <p:txEl>
                                              <p:pRg st="1" end="1"/>
                                            </p:txEl>
                                          </p:spTgt>
                                        </p:tgtEl>
                                        <p:attrNameLst>
                                          <p:attrName>style.visibility</p:attrName>
                                        </p:attrNameLst>
                                      </p:cBhvr>
                                      <p:to>
                                        <p:strVal val="visible"/>
                                      </p:to>
                                    </p:set>
                                    <p:animEffect transition="in" filter="fade">
                                      <p:cBhvr>
                                        <p:cTn id="92" dur="1000"/>
                                        <p:tgtEl>
                                          <p:spTgt spid="21">
                                            <p:txEl>
                                              <p:pRg st="1" end="1"/>
                                            </p:txEl>
                                          </p:spTgt>
                                        </p:tgtEl>
                                      </p:cBhvr>
                                    </p:animEffect>
                                    <p:anim calcmode="lin" valueType="num">
                                      <p:cBhvr>
                                        <p:cTn id="93"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857</Words>
  <Application>Microsoft Office PowerPoint</Application>
  <PresentationFormat>Szélesvásznú</PresentationFormat>
  <Paragraphs>81</Paragraphs>
  <Slides>16</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Comic Sans MS</vt:lpstr>
      <vt:lpstr>Times New Roman</vt:lpstr>
      <vt:lpstr>Wingdings 3</vt:lpstr>
      <vt:lpstr>1_Office-téma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RPI</dc:creator>
  <cp:lastModifiedBy>Szászi Andrea</cp:lastModifiedBy>
  <cp:revision>53</cp:revision>
  <dcterms:created xsi:type="dcterms:W3CDTF">2020-06-21T20:29:14Z</dcterms:created>
  <dcterms:modified xsi:type="dcterms:W3CDTF">2020-06-25T08:31:03Z</dcterms:modified>
</cp:coreProperties>
</file>