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70" r:id="rId4"/>
    <p:sldId id="272" r:id="rId5"/>
    <p:sldId id="269" r:id="rId6"/>
    <p:sldId id="278" r:id="rId7"/>
    <p:sldId id="258" r:id="rId8"/>
    <p:sldId id="274" r:id="rId9"/>
    <p:sldId id="275" r:id="rId10"/>
    <p:sldId id="276" r:id="rId11"/>
    <p:sldId id="277" r:id="rId12"/>
    <p:sldId id="261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7D6"/>
    <a:srgbClr val="E4C1AE"/>
    <a:srgbClr val="DEBD7D"/>
    <a:srgbClr val="F2A16A"/>
    <a:srgbClr val="D1A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24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34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95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32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69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84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41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37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02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90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46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20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pi-feladatbank.reformatus.hu/sFz24XSn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WbMjBDOtWVc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hyperlink" Target="http://rpi-feladatbank.reformatus.hu/svhEa0wV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pi-feladatbank.reformatus.hu/8gWAmJgc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11921" y="1472033"/>
            <a:ext cx="2142309" cy="2012705"/>
          </a:xfrm>
          <a:prstGeom prst="ellipse">
            <a:avLst/>
          </a:prstGeom>
          <a:gradFill>
            <a:gsLst>
              <a:gs pos="0">
                <a:srgbClr val="FFFF99"/>
              </a:gs>
              <a:gs pos="29000">
                <a:srgbClr val="F1DCA5"/>
              </a:gs>
              <a:gs pos="83000">
                <a:srgbClr val="FBE1A8"/>
              </a:gs>
              <a:gs pos="96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40034" y="1472033"/>
            <a:ext cx="8307251" cy="48936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1DCA5"/>
              </a:gs>
              <a:gs pos="40000">
                <a:srgbClr val="FFFF99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füzet, vagy papír lap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Ceruza, vagy toll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223505"/>
            <a:ext cx="12192000" cy="769937"/>
          </a:xfrm>
          <a:prstGeom prst="rect">
            <a:avLst/>
          </a:prstGeom>
          <a:gradFill>
            <a:gsLst>
              <a:gs pos="0">
                <a:srgbClr val="FFFF99"/>
              </a:gs>
              <a:gs pos="29000">
                <a:srgbClr val="F1DCA5"/>
              </a:gs>
              <a:gs pos="83000">
                <a:srgbClr val="FBE1A8"/>
              </a:gs>
              <a:gs pos="96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Isten népe hazát kap: A honfoglalás </a:t>
            </a: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</a:t>
            </a:r>
            <a:endParaRPr kumimoji="0" lang="hu-HU" altLang="hu-HU" sz="4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13505" y="3753108"/>
            <a:ext cx="2939143" cy="2612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rgbClr val="FFFF99"/>
              </a:gs>
              <a:gs pos="71000">
                <a:srgbClr val="F2DCA5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</p:spTree>
    <p:extLst>
      <p:ext uri="{BB962C8B-B14F-4D97-AF65-F5344CB8AC3E}">
        <p14:creationId xmlns:p14="http://schemas.microsoft.com/office/powerpoint/2010/main" val="17345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972" y="108590"/>
            <a:ext cx="4893296" cy="661904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5570" y="2844800"/>
            <a:ext cx="2975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/>
                </a:solidFill>
              </a:rPr>
              <a:t>Kérlek próbáld meg jelölni a térképen: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/>
                </a:solidFill>
              </a:rPr>
              <a:t>a</a:t>
            </a:r>
            <a:r>
              <a:rPr lang="hu-HU" sz="2400" dirty="0" smtClean="0">
                <a:solidFill>
                  <a:schemeClr val="accent1"/>
                </a:solidFill>
              </a:rPr>
              <a:t> Jordán folyót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/>
                </a:solidFill>
              </a:rPr>
              <a:t>Jerikót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accent1"/>
                </a:solidFill>
              </a:rPr>
              <a:t>Sikem</a:t>
            </a:r>
            <a:r>
              <a:rPr lang="hu-HU" sz="2400" dirty="0" smtClean="0">
                <a:solidFill>
                  <a:schemeClr val="accent1"/>
                </a:solidFill>
              </a:rPr>
              <a:t> városát!</a:t>
            </a:r>
            <a:endParaRPr lang="hu-HU" sz="2400" dirty="0">
              <a:solidFill>
                <a:schemeClr val="accent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282241" y="2844800"/>
            <a:ext cx="2380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>
                <a:solidFill>
                  <a:schemeClr val="accent1"/>
                </a:solidFill>
              </a:rPr>
              <a:t>Majd idézd fel mi történt a honfoglalás idején ezeken a helyszíneken!</a:t>
            </a:r>
            <a:endParaRPr lang="hu-HU" sz="2400" dirty="0">
              <a:solidFill>
                <a:schemeClr val="accent1"/>
              </a:solidFill>
            </a:endParaRPr>
          </a:p>
        </p:txBody>
      </p:sp>
      <p:sp>
        <p:nvSpPr>
          <p:cNvPr id="6" name="Balra nyíl 5"/>
          <p:cNvSpPr/>
          <p:nvPr/>
        </p:nvSpPr>
        <p:spPr>
          <a:xfrm>
            <a:off x="7489370" y="2834581"/>
            <a:ext cx="1438897" cy="65314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Jordán</a:t>
            </a:r>
            <a:endParaRPr lang="hu-HU" dirty="0"/>
          </a:p>
        </p:txBody>
      </p:sp>
      <p:sp>
        <p:nvSpPr>
          <p:cNvPr id="7" name="Balra nyíl 6"/>
          <p:cNvSpPr/>
          <p:nvPr/>
        </p:nvSpPr>
        <p:spPr>
          <a:xfrm>
            <a:off x="7148287" y="4185745"/>
            <a:ext cx="1625600" cy="65314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Jerikó</a:t>
            </a:r>
            <a:endParaRPr lang="hu-HU" dirty="0"/>
          </a:p>
        </p:txBody>
      </p:sp>
      <p:sp>
        <p:nvSpPr>
          <p:cNvPr id="8" name="Balra nyíl 7"/>
          <p:cNvSpPr/>
          <p:nvPr/>
        </p:nvSpPr>
        <p:spPr>
          <a:xfrm>
            <a:off x="6779799" y="3302000"/>
            <a:ext cx="1625600" cy="65314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Sikem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20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583543" y="482600"/>
            <a:ext cx="8287657" cy="84182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honfoglalás sikere nem Izráel katonai erejének, hanem egyedül Isten hatalmának, és jóságának volt köszönhető.</a:t>
            </a:r>
            <a:endParaRPr lang="hu-HU" sz="2400" dirty="0"/>
          </a:p>
        </p:txBody>
      </p:sp>
      <p:sp>
        <p:nvSpPr>
          <p:cNvPr id="3" name="Lekerekített téglalap 2"/>
          <p:cNvSpPr/>
          <p:nvPr/>
        </p:nvSpPr>
        <p:spPr>
          <a:xfrm>
            <a:off x="3577772" y="2082800"/>
            <a:ext cx="8287657" cy="84182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Az országot Isten ajándékként adta népének.</a:t>
            </a:r>
            <a:endParaRPr lang="hu-HU" sz="24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740229" y="3490685"/>
            <a:ext cx="8287657" cy="841829"/>
          </a:xfrm>
          <a:prstGeom prst="roundRect">
            <a:avLst/>
          </a:prstGeom>
          <a:solidFill>
            <a:srgbClr val="E4C1A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kánaániakkal szemben Isten maga harcolt. </a:t>
            </a:r>
            <a:endParaRPr lang="hu-HU" sz="2400" dirty="0" smtClean="0"/>
          </a:p>
          <a:p>
            <a:pPr algn="ctr"/>
            <a:r>
              <a:rPr lang="hu-HU" sz="2400" dirty="0" smtClean="0"/>
              <a:t>Ahogyan </a:t>
            </a:r>
            <a:r>
              <a:rPr lang="hu-HU" sz="2400" dirty="0" smtClean="0"/>
              <a:t>értünk is harcol sokszor.</a:t>
            </a:r>
            <a:endParaRPr lang="hu-HU" sz="24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2881086" y="5094514"/>
            <a:ext cx="8287657" cy="8418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1"/>
                </a:solidFill>
              </a:rPr>
              <a:t>Merj bízni a mi szabadító</a:t>
            </a:r>
            <a:r>
              <a:rPr lang="hu-HU" sz="2400" dirty="0" smtClean="0">
                <a:solidFill>
                  <a:schemeClr val="accent1"/>
                </a:solidFill>
              </a:rPr>
              <a:t>, </a:t>
            </a:r>
            <a:endParaRPr lang="hu-HU" sz="2400" dirty="0" smtClean="0">
              <a:solidFill>
                <a:schemeClr val="accent1"/>
              </a:solidFill>
            </a:endParaRPr>
          </a:p>
          <a:p>
            <a:pPr algn="ctr"/>
            <a:r>
              <a:rPr lang="hu-HU" sz="2400" dirty="0" smtClean="0">
                <a:solidFill>
                  <a:schemeClr val="accent1"/>
                </a:solidFill>
              </a:rPr>
              <a:t>szerető Istenünkben!</a:t>
            </a:r>
            <a:endParaRPr lang="hu-HU" sz="2400" dirty="0">
              <a:solidFill>
                <a:schemeClr val="accent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47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134" y="0"/>
            <a:ext cx="7456163" cy="666205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159" y="0"/>
            <a:ext cx="1772053" cy="177074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786159" cy="1770743"/>
          </a:xfrm>
          <a:prstGeom prst="rect">
            <a:avLst/>
          </a:prstGeom>
        </p:spPr>
      </p:pic>
      <p:pic>
        <p:nvPicPr>
          <p:cNvPr id="2" name="Hárfahúron háladallam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7981" y="1963959"/>
            <a:ext cx="1276356" cy="1276356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539241" y="3817257"/>
            <a:ext cx="3018971" cy="2394857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Ezzel az énekkel adjunk hálát Istennek áldásaiért és szeretetéért!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143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üzenetét és add tovább az Igét valakinek!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0"/>
            <a:ext cx="8391525" cy="666205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172355" y="2411520"/>
            <a:ext cx="564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„Az élő Isten van köztetek.”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Józsué könyve 3,10</a:t>
            </a:r>
            <a:endParaRPr kumimoji="0" lang="hu-HU" sz="2000" b="0" i="1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" y="25495"/>
            <a:ext cx="2073275" cy="193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65" y="1335900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608404" y="1631657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93831" y="2517775"/>
            <a:ext cx="34369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299" y="5593142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12698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Istenem.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3" y="48075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6465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1386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12767" cy="1785257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1959429" y="362858"/>
            <a:ext cx="9652000" cy="142239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következő találós kérdésekkel elevenítsük fel a múlt órán tanult történetünket! Próbáld megfejteni a válaszokat! Ha nem sikerül, csak </a:t>
            </a:r>
            <a:r>
              <a:rPr lang="hu-HU" sz="2400" dirty="0" err="1" smtClean="0"/>
              <a:t>kattints</a:t>
            </a:r>
            <a:r>
              <a:rPr lang="hu-HU" sz="2400" dirty="0" smtClean="0"/>
              <a:t> a </a:t>
            </a:r>
            <a:r>
              <a:rPr lang="hu-HU" sz="2400" dirty="0" smtClean="0"/>
              <a:t>kérdésre! Megjelenik </a:t>
            </a:r>
            <a:r>
              <a:rPr lang="hu-HU" sz="2400" dirty="0" smtClean="0"/>
              <a:t>egy segítség, majd a megoldás.  </a:t>
            </a:r>
            <a:endParaRPr lang="hu-HU" sz="24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906383" y="4586513"/>
            <a:ext cx="4826760" cy="1814285"/>
          </a:xfrm>
          <a:prstGeom prst="roundRect">
            <a:avLst/>
          </a:prstGeom>
          <a:solidFill>
            <a:srgbClr val="DEB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JORDÁN</a:t>
            </a:r>
            <a:endParaRPr lang="hu-HU" sz="3600" dirty="0"/>
          </a:p>
        </p:txBody>
      </p:sp>
      <p:sp>
        <p:nvSpPr>
          <p:cNvPr id="6" name="Lekerekített téglalap 5"/>
          <p:cNvSpPr/>
          <p:nvPr/>
        </p:nvSpPr>
        <p:spPr>
          <a:xfrm>
            <a:off x="6443583" y="2467428"/>
            <a:ext cx="4826760" cy="1814285"/>
          </a:xfrm>
          <a:prstGeom prst="roundRect">
            <a:avLst/>
          </a:prstGeom>
          <a:solidFill>
            <a:srgbClr val="D1A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JÓZSUÉ</a:t>
            </a:r>
            <a:endParaRPr lang="hu-HU" sz="3600" dirty="0"/>
          </a:p>
        </p:txBody>
      </p:sp>
      <p:sp>
        <p:nvSpPr>
          <p:cNvPr id="7" name="Lekerekített téglalap 6"/>
          <p:cNvSpPr/>
          <p:nvPr/>
        </p:nvSpPr>
        <p:spPr>
          <a:xfrm>
            <a:off x="6443583" y="4586513"/>
            <a:ext cx="4826760" cy="18142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accent4">
                    <a:lumMod val="50000"/>
                  </a:schemeClr>
                </a:solidFill>
              </a:rPr>
              <a:t>JERIKÓ</a:t>
            </a:r>
            <a:endParaRPr lang="hu-H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906383" y="2467429"/>
            <a:ext cx="4826760" cy="1814285"/>
          </a:xfrm>
          <a:prstGeom prst="roundRect">
            <a:avLst/>
          </a:prstGeom>
          <a:solidFill>
            <a:srgbClr val="F2A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NAP</a:t>
            </a:r>
            <a:endParaRPr lang="hu-HU" sz="3600" dirty="0"/>
          </a:p>
        </p:txBody>
      </p:sp>
      <p:sp>
        <p:nvSpPr>
          <p:cNvPr id="10" name="16 ágú csillag 9"/>
          <p:cNvSpPr/>
          <p:nvPr/>
        </p:nvSpPr>
        <p:spPr>
          <a:xfrm>
            <a:off x="2539969" y="2670627"/>
            <a:ext cx="1524000" cy="1436913"/>
          </a:xfrm>
          <a:prstGeom prst="star16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906383" y="2481942"/>
            <a:ext cx="4826760" cy="1814285"/>
          </a:xfrm>
          <a:prstGeom prst="roundRect">
            <a:avLst/>
          </a:prstGeom>
          <a:solidFill>
            <a:srgbClr val="F2A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Minden nap felkel, minden nap lemegy, ám egyszer megállt </a:t>
            </a:r>
            <a:r>
              <a:rPr lang="hu-HU" sz="2400" dirty="0" err="1" smtClean="0"/>
              <a:t>Gibeón</a:t>
            </a:r>
            <a:r>
              <a:rPr lang="hu-HU" sz="2400" dirty="0" smtClean="0"/>
              <a:t> felett. Mi az?</a:t>
            </a:r>
            <a:endParaRPr lang="hu-HU" sz="2400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0" b="100000" l="33588" r="70611">
                        <a14:foregroundMark x1="59542" y1="69512" x2="59542" y2="69512"/>
                        <a14:foregroundMark x1="44275" y1="91463" x2="44275" y2="91463"/>
                        <a14:foregroundMark x1="25573" y1="70732" x2="25573" y2="70732"/>
                        <a14:foregroundMark x1="64122" y1="85366" x2="64122" y2="85366"/>
                        <a14:foregroundMark x1="67939" y1="68293" x2="67939" y2="68293"/>
                        <a14:foregroundMark x1="53817" y1="87805" x2="53817" y2="87805"/>
                        <a14:foregroundMark x1="67176" y1="47561" x2="67176" y2="47561"/>
                        <a14:foregroundMark x1="64504" y1="59756" x2="64504" y2="59756"/>
                        <a14:foregroundMark x1="68702" y1="82927" x2="68702" y2="82927"/>
                      </a14:backgroundRemoval>
                    </a14:imgEffect>
                  </a14:imgLayer>
                </a14:imgProps>
              </a:ext>
            </a:extLst>
          </a:blip>
          <a:srcRect l="29642" t="-4965" r="25611" b="-4693"/>
          <a:stretch/>
        </p:blipFill>
        <p:spPr>
          <a:xfrm>
            <a:off x="7607275" y="2317932"/>
            <a:ext cx="2504557" cy="19209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Lekerekített téglalap 12"/>
          <p:cNvSpPr/>
          <p:nvPr/>
        </p:nvSpPr>
        <p:spPr>
          <a:xfrm>
            <a:off x="6443582" y="2481942"/>
            <a:ext cx="4826760" cy="1814285"/>
          </a:xfrm>
          <a:prstGeom prst="roundRect">
            <a:avLst/>
          </a:prstGeom>
          <a:solidFill>
            <a:srgbClr val="D1A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Ahol korábban kémkedett, népét odavitte, városait legyőzte, mert az Úr szavát hitte. </a:t>
            </a:r>
          </a:p>
          <a:p>
            <a:pPr algn="ctr"/>
            <a:r>
              <a:rPr lang="hu-HU" sz="2400" dirty="0" smtClean="0"/>
              <a:t>Ki ő?</a:t>
            </a:r>
            <a:endParaRPr lang="hu-HU" sz="2400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375" l="9731" r="89820"/>
                    </a14:imgEffect>
                  </a14:imgLayer>
                </a14:imgProps>
              </a:ext>
            </a:extLst>
          </a:blip>
          <a:srcRect l="7689" t="11033" r="8508" b="8373"/>
          <a:stretch/>
        </p:blipFill>
        <p:spPr>
          <a:xfrm>
            <a:off x="1356984" y="4665305"/>
            <a:ext cx="3925558" cy="1627672"/>
          </a:xfrm>
          <a:prstGeom prst="rect">
            <a:avLst/>
          </a:prstGeom>
          <a:effectLst>
            <a:innerShdw blurRad="63500" dist="127000" dir="18900000">
              <a:schemeClr val="accent4">
                <a:lumMod val="60000"/>
                <a:lumOff val="40000"/>
                <a:alpha val="50000"/>
              </a:schemeClr>
            </a:innerShdw>
          </a:effectLst>
        </p:spPr>
      </p:pic>
      <p:sp>
        <p:nvSpPr>
          <p:cNvPr id="15" name="Lekerekített téglalap 14"/>
          <p:cNvSpPr/>
          <p:nvPr/>
        </p:nvSpPr>
        <p:spPr>
          <a:xfrm>
            <a:off x="906383" y="4586513"/>
            <a:ext cx="4826760" cy="1814285"/>
          </a:xfrm>
          <a:prstGeom prst="roundRect">
            <a:avLst/>
          </a:prstGeom>
          <a:solidFill>
            <a:srgbClr val="DEB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Mindig szaladt, meg nem állt, egyszer aztán arra járt Isten népe. S száraz lábbal léphettek medrébe. Mi az?</a:t>
            </a:r>
            <a:endParaRPr lang="hu-HU" sz="2400" dirty="0"/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662" b="59681" l="66727" r="94093">
                        <a14:foregroundMark x1="65642" y1="47304" x2="65642" y2="47304"/>
                        <a14:foregroundMark x1="79084" y1="38603" x2="79084" y2="38603"/>
                        <a14:foregroundMark x1="81977" y1="37623" x2="81977" y2="37623"/>
                        <a14:foregroundMark x1="86016" y1="37868" x2="86016" y2="37868"/>
                        <a14:foregroundMark x1="83785" y1="37868" x2="83785" y2="37868"/>
                        <a14:foregroundMark x1="80651" y1="38358" x2="80651" y2="38358"/>
                        <a14:foregroundMark x1="77456" y1="38358" x2="77456" y2="38358"/>
                        <a14:foregroundMark x1="76492" y1="37868" x2="76492" y2="37868"/>
                        <a14:foregroundMark x1="92586" y1="38358" x2="92586" y2="38358"/>
                        <a14:foregroundMark x1="94756" y1="43260" x2="94756" y2="43260"/>
                        <a14:foregroundMark x1="69078" y1="40319" x2="69078" y2="40319"/>
                      </a14:backgroundRemoval>
                    </a14:imgEffect>
                  </a14:imgLayer>
                </a14:imgProps>
              </a:ext>
            </a:extLst>
          </a:blip>
          <a:srcRect l="63720" t="35271" r="3346" b="41024"/>
          <a:stretch/>
        </p:blipFill>
        <p:spPr>
          <a:xfrm>
            <a:off x="6558233" y="4658044"/>
            <a:ext cx="4597459" cy="1627672"/>
          </a:xfrm>
          <a:prstGeom prst="rect">
            <a:avLst/>
          </a:prstGeom>
          <a:effectLst>
            <a:innerShdw blurRad="50800" dist="139700" dir="18900000">
              <a:schemeClr val="accent4">
                <a:lumMod val="60000"/>
                <a:lumOff val="40000"/>
                <a:alpha val="50000"/>
              </a:schemeClr>
            </a:innerShdw>
          </a:effectLst>
        </p:spPr>
      </p:pic>
      <p:sp>
        <p:nvSpPr>
          <p:cNvPr id="19" name="Lekerekített téglalap 18"/>
          <p:cNvSpPr/>
          <p:nvPr/>
        </p:nvSpPr>
        <p:spPr>
          <a:xfrm>
            <a:off x="6443582" y="4586513"/>
            <a:ext cx="4826760" cy="18142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Bevehetetlen – hirdették falak és őrtornyok, kiáltástól, kürtzengéstől mégis földre omlott. Mi az?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3" grpId="0" animBg="1"/>
      <p:bldP spid="15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26" y="0"/>
            <a:ext cx="12194225" cy="685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97635" cy="2160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64783" y="4109605"/>
            <a:ext cx="4440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2060"/>
                </a:solidFill>
              </a:rPr>
              <a:t>Egy labirintus segítségével vezesd el őket Jerikó városáig, hogy a falak leomolhassanak. 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047999" y="5542163"/>
            <a:ext cx="3512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hlinkClick r:id="rId5"/>
              </a:rPr>
              <a:t>Kattints ide</a:t>
            </a:r>
            <a:r>
              <a:rPr lang="hu-HU" sz="2400" dirty="0" smtClean="0"/>
              <a:t> </a:t>
            </a:r>
            <a:r>
              <a:rPr lang="hu-HU" sz="2400" dirty="0" smtClean="0">
                <a:solidFill>
                  <a:srgbClr val="002060"/>
                </a:solidFill>
              </a:rPr>
              <a:t>és kezdődhet a feladat!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094886" y="232229"/>
            <a:ext cx="584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>
                <a:solidFill>
                  <a:srgbClr val="002060"/>
                </a:solidFill>
              </a:rPr>
              <a:t>Isten </a:t>
            </a:r>
            <a:r>
              <a:rPr lang="hu-HU" sz="2400" dirty="0">
                <a:solidFill>
                  <a:srgbClr val="002060"/>
                </a:solidFill>
              </a:rPr>
              <a:t>népe 40 évnyi vándorlás után, megérkezett az Ígéret Földjéhez. </a:t>
            </a:r>
            <a:endParaRPr lang="hu-HU" sz="2400" dirty="0" smtClean="0">
              <a:solidFill>
                <a:srgbClr val="002060"/>
              </a:solidFill>
            </a:endParaRPr>
          </a:p>
          <a:p>
            <a:pPr algn="r"/>
            <a:r>
              <a:rPr lang="hu-HU" sz="2400" dirty="0" smtClean="0">
                <a:solidFill>
                  <a:srgbClr val="002060"/>
                </a:solidFill>
              </a:rPr>
              <a:t>Kánaán </a:t>
            </a:r>
            <a:r>
              <a:rPr lang="hu-HU" sz="2400" dirty="0">
                <a:solidFill>
                  <a:srgbClr val="002060"/>
                </a:solidFill>
              </a:rPr>
              <a:t>határán áll.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838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azetta 2"/>
          <p:cNvSpPr/>
          <p:nvPr/>
        </p:nvSpPr>
        <p:spPr>
          <a:xfrm>
            <a:off x="3867621" y="508000"/>
            <a:ext cx="7953829" cy="5834743"/>
          </a:xfrm>
          <a:prstGeom prst="bevel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14" y="1259198"/>
            <a:ext cx="6519818" cy="436390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4" b="3564"/>
          <a:stretch>
            <a:fillRect/>
          </a:stretch>
        </p:blipFill>
        <p:spPr bwMode="auto">
          <a:xfrm>
            <a:off x="0" y="14288"/>
            <a:ext cx="1886857" cy="201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79253" y="2394856"/>
            <a:ext cx="33912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Nézz meg egy rövid kis részt egy dokumentumfilmből!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Keresd meg a 7.03 </a:t>
            </a:r>
            <a:r>
              <a:rPr lang="hu-HU" sz="2400" dirty="0" smtClean="0">
                <a:solidFill>
                  <a:schemeClr val="bg1"/>
                </a:solidFill>
              </a:rPr>
              <a:t>– 13.20 percek közötti </a:t>
            </a:r>
            <a:r>
              <a:rPr lang="hu-HU" sz="2400" dirty="0" smtClean="0">
                <a:solidFill>
                  <a:schemeClr val="bg1"/>
                </a:solidFill>
              </a:rPr>
              <a:t>szakaszt! Ez a </a:t>
            </a:r>
            <a:r>
              <a:rPr lang="hu-HU" sz="2400" dirty="0" smtClean="0">
                <a:solidFill>
                  <a:schemeClr val="bg1"/>
                </a:solidFill>
              </a:rPr>
              <a:t>pusztai </a:t>
            </a:r>
            <a:r>
              <a:rPr lang="hu-HU" sz="2400" dirty="0" smtClean="0">
                <a:solidFill>
                  <a:schemeClr val="bg1"/>
                </a:solidFill>
              </a:rPr>
              <a:t>vándorlásról, </a:t>
            </a:r>
            <a:r>
              <a:rPr lang="hu-HU" sz="2400" dirty="0" smtClean="0">
                <a:solidFill>
                  <a:schemeClr val="bg1"/>
                </a:solidFill>
              </a:rPr>
              <a:t>Mózes </a:t>
            </a:r>
            <a:r>
              <a:rPr lang="hu-HU" sz="2400" dirty="0" smtClean="0">
                <a:solidFill>
                  <a:schemeClr val="bg1"/>
                </a:solidFill>
              </a:rPr>
              <a:t>haláláról </a:t>
            </a:r>
            <a:r>
              <a:rPr lang="hu-HU" sz="2400" dirty="0" smtClean="0">
                <a:solidFill>
                  <a:schemeClr val="bg1"/>
                </a:solidFill>
              </a:rPr>
              <a:t>és a </a:t>
            </a:r>
            <a:r>
              <a:rPr lang="hu-HU" sz="2400" dirty="0" smtClean="0">
                <a:solidFill>
                  <a:schemeClr val="bg1"/>
                </a:solidFill>
              </a:rPr>
              <a:t>honfoglalásról szól.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152573" y="1700962"/>
            <a:ext cx="178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hlinkClick r:id="rId4"/>
              </a:rPr>
              <a:t>A Szentföld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7" name="Balra nyíl 6"/>
          <p:cNvSpPr/>
          <p:nvPr/>
        </p:nvSpPr>
        <p:spPr>
          <a:xfrm>
            <a:off x="7053945" y="1766936"/>
            <a:ext cx="899885" cy="329715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2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64" b="97181" l="1567" r="97951">
                        <a14:foregroundMark x1="58107" y1="76225" x2="58107" y2="76225"/>
                        <a14:foregroundMark x1="61302" y1="74877" x2="61302" y2="74877"/>
                        <a14:foregroundMark x1="64557" y1="74632" x2="64557" y2="74632"/>
                        <a14:foregroundMark x1="62628" y1="74632" x2="62628" y2="74632"/>
                        <a14:foregroundMark x1="66606" y1="75123" x2="66606" y2="75123"/>
                        <a14:foregroundMark x1="72815" y1="73775" x2="72815" y2="73775"/>
                        <a14:foregroundMark x1="69681" y1="73775" x2="69681" y2="73775"/>
                        <a14:foregroundMark x1="58529" y1="74510" x2="58529" y2="74510"/>
                        <a14:foregroundMark x1="73357" y1="87500" x2="73357" y2="87500"/>
                        <a14:foregroundMark x1="73116" y1="93873" x2="73116" y2="93873"/>
                        <a14:foregroundMark x1="90958" y1="80392" x2="90958" y2="80392"/>
                        <a14:backgroundMark x1="55756" y1="72917" x2="55756" y2="72917"/>
                        <a14:backgroundMark x1="56781" y1="73775" x2="56781" y2="73775"/>
                        <a14:backgroundMark x1="89994" y1="60662" x2="89994" y2="60662"/>
                        <a14:backgroundMark x1="87101" y1="61152" x2="87101" y2="61152"/>
                        <a14:backgroundMark x1="83785" y1="64583" x2="83785" y2="64583"/>
                        <a14:backgroundMark x1="81193" y1="63971" x2="81193" y2="63971"/>
                      </a14:backgroundRemoval>
                    </a14:imgEffect>
                  </a14:imgLayer>
                </a14:imgProps>
              </a:ext>
            </a:extLst>
          </a:blip>
          <a:srcRect l="52514" t="68777" r="5602" b="1746"/>
          <a:stretch/>
        </p:blipFill>
        <p:spPr>
          <a:xfrm rot="21280640">
            <a:off x="7579967" y="5047441"/>
            <a:ext cx="3770719" cy="1305249"/>
          </a:xfrm>
          <a:prstGeom prst="rect">
            <a:avLst/>
          </a:prstGeom>
          <a:effectLst>
            <a:innerShdw blurRad="76200" dist="127000" dir="18900000">
              <a:schemeClr val="accent4">
                <a:lumMod val="60000"/>
                <a:lumOff val="40000"/>
                <a:alpha val="50000"/>
              </a:schemeClr>
            </a:inn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654" y="3046255"/>
            <a:ext cx="3267589" cy="1408781"/>
          </a:xfrm>
          <a:prstGeom prst="rect">
            <a:avLst/>
          </a:prstGeom>
          <a:effectLst>
            <a:innerShdw blurRad="63500" dist="127000" dir="18900000">
              <a:schemeClr val="accent4">
                <a:lumMod val="60000"/>
                <a:lumOff val="40000"/>
                <a:alpha val="50000"/>
              </a:schemeClr>
            </a:inn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3" b="49387" l="0" r="48463">
                        <a14:foregroundMark x1="23629" y1="29289" x2="23629" y2="29289"/>
                        <a14:foregroundMark x1="24171" y1="33211" x2="24171" y2="33211"/>
                        <a14:foregroundMark x1="24834" y1="33578" x2="24834" y2="33578"/>
                        <a14:foregroundMark x1="25558" y1="34681" x2="25558" y2="34681"/>
                        <a14:foregroundMark x1="26100" y1="35417" x2="26100" y2="35417"/>
                      </a14:backgroundRemoval>
                    </a14:imgEffect>
                  </a14:imgLayer>
                </a14:imgProps>
              </a:ext>
            </a:extLst>
          </a:blip>
          <a:srcRect l="21587" t="22271" r="52424" b="54367"/>
          <a:stretch/>
        </p:blipFill>
        <p:spPr>
          <a:xfrm rot="487622">
            <a:off x="2217700" y="1710996"/>
            <a:ext cx="3377251" cy="1493248"/>
          </a:xfrm>
          <a:prstGeom prst="rect">
            <a:avLst/>
          </a:prstGeom>
          <a:effectLst>
            <a:innerShdw blurRad="63500" dist="127000" dir="18900000">
              <a:schemeClr val="accent4">
                <a:lumMod val="60000"/>
                <a:lumOff val="40000"/>
                <a:alpha val="50000"/>
              </a:schemeClr>
            </a:inn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6" b="59436" l="0" r="29958">
                        <a14:foregroundMark x1="11935" y1="43260" x2="11935" y2="43260"/>
                        <a14:foregroundMark x1="10549" y1="41299" x2="10549" y2="41299"/>
                        <a14:foregroundMark x1="9464" y1="39338" x2="9464" y2="39338"/>
                        <a14:foregroundMark x1="10850" y1="43627" x2="10850" y2="43627"/>
                        <a14:foregroundMark x1="8258" y1="36642" x2="8258" y2="36642"/>
                        <a14:foregroundMark x1="18143" y1="40196" x2="18143" y2="40196"/>
                        <a14:foregroundMark x1="16637" y1="37132" x2="16637" y2="37132"/>
                        <a14:foregroundMark x1="16998" y1="38480" x2="16998" y2="38480"/>
                        <a14:foregroundMark x1="15371" y1="36520" x2="15371" y2="36520"/>
                        <a14:foregroundMark x1="14406" y1="34681" x2="14406" y2="34681"/>
                        <a14:foregroundMark x1="14949" y1="38848" x2="14949" y2="38848"/>
                        <a14:foregroundMark x1="13743" y1="38603" x2="13743" y2="38603"/>
                        <a14:foregroundMark x1="14286" y1="39706" x2="14286" y2="39706"/>
                        <a14:foregroundMark x1="12658" y1="39706" x2="12658" y2="39706"/>
                        <a14:foregroundMark x1="11694" y1="39461" x2="11694" y2="39461"/>
                        <a14:foregroundMark x1="10428" y1="39338" x2="10428" y2="39338"/>
                        <a14:foregroundMark x1="11694" y1="37745" x2="11694" y2="37745"/>
                        <a14:foregroundMark x1="13080" y1="35539" x2="13080" y2="35539"/>
                        <a14:foregroundMark x1="11814" y1="33456" x2="11814" y2="33456"/>
                        <a14:foregroundMark x1="13020" y1="33211" x2="13020" y2="33211"/>
                        <a14:foregroundMark x1="11814" y1="31495" x2="11814" y2="31495"/>
                        <a14:foregroundMark x1="10428" y1="31005" x2="10428" y2="31005"/>
                        <a14:foregroundMark x1="8921" y1="31005" x2="8921" y2="31005"/>
                        <a14:foregroundMark x1="10609" y1="32966" x2="10609" y2="32966"/>
                        <a14:foregroundMark x1="9343" y1="33578" x2="9343" y2="33578"/>
                        <a14:foregroundMark x1="10187" y1="34681" x2="10187" y2="34681"/>
                        <a14:foregroundMark x1="9343" y1="36642" x2="9343" y2="36642"/>
                        <a14:foregroundMark x1="8499" y1="37745" x2="8499" y2="37745"/>
                        <a14:foregroundMark x1="8077" y1="33456" x2="8077" y2="33456"/>
                        <a14:foregroundMark x1="7535" y1="35172" x2="7535" y2="35172"/>
                        <a14:foregroundMark x1="7113" y1="33578" x2="7113" y2="33578"/>
                        <a14:foregroundMark x1="8258" y1="39461" x2="8258" y2="39461"/>
                        <a14:foregroundMark x1="9102" y1="41299" x2="9102" y2="41299"/>
                        <a14:foregroundMark x1="9584" y1="42770" x2="9584" y2="42770"/>
                        <a14:foregroundMark x1="10006" y1="43627" x2="10006" y2="43627"/>
                        <a14:foregroundMark x1="7595" y1="37132" x2="7595" y2="37132"/>
                        <a14:foregroundMark x1="6570" y1="35417" x2="6570" y2="35417"/>
                        <a14:foregroundMark x1="6751" y1="36642" x2="6751" y2="36642"/>
                        <a14:foregroundMark x1="7414" y1="38603" x2="7414" y2="38603"/>
                        <a14:foregroundMark x1="7113" y1="31863" x2="7113" y2="31863"/>
                        <a14:foregroundMark x1="6209" y1="33211" x2="6209" y2="33211"/>
                      </a14:backgroundRemoval>
                    </a14:imgEffect>
                  </a14:imgLayer>
                </a14:imgProps>
              </a:ext>
            </a:extLst>
          </a:blip>
          <a:srcRect l="5155" t="27511" r="71970" b="41703"/>
          <a:stretch/>
        </p:blipFill>
        <p:spPr>
          <a:xfrm>
            <a:off x="-14514" y="1598970"/>
            <a:ext cx="2830285" cy="1873567"/>
          </a:xfrm>
          <a:prstGeom prst="rect">
            <a:avLst/>
          </a:prstGeom>
          <a:effectLst>
            <a:innerShdw blurRad="63500" dist="127000" dir="18900000">
              <a:schemeClr val="accent4">
                <a:lumMod val="60000"/>
                <a:lumOff val="40000"/>
                <a:alpha val="50000"/>
              </a:schemeClr>
            </a:inn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82" b="93091" l="2381" r="965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3" y="68698"/>
            <a:ext cx="2969087" cy="1495419"/>
          </a:xfrm>
          <a:prstGeom prst="rect">
            <a:avLst/>
          </a:prstGeom>
          <a:effectLst>
            <a:innerShdw blurRad="63500" dist="127000" dir="18900000">
              <a:schemeClr val="accent4">
                <a:lumMod val="60000"/>
                <a:lumOff val="40000"/>
                <a:alpha val="50000"/>
              </a:schemeClr>
            </a:inn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04" b="91054" l="4581" r="42978">
                        <a14:foregroundMark x1="22785" y1="74510" x2="22785" y2="74510"/>
                        <a14:foregroundMark x1="22544" y1="78676" x2="22544" y2="78676"/>
                        <a14:foregroundMark x1="11694" y1="70098" x2="11694" y2="70098"/>
                        <a14:foregroundMark x1="22423" y1="85907" x2="22423" y2="85907"/>
                        <a14:foregroundMark x1="22544" y1="73039" x2="22544" y2="73039"/>
                        <a14:foregroundMark x1="13140" y1="66544" x2="13140" y2="66544"/>
                        <a14:foregroundMark x1="11212" y1="67892" x2="11212" y2="67892"/>
                        <a14:foregroundMark x1="11573" y1="72549" x2="11573" y2="72549"/>
                        <a14:foregroundMark x1="10609" y1="70588" x2="10609" y2="70588"/>
                        <a14:foregroundMark x1="11935" y1="74755" x2="11935" y2="74755"/>
                        <a14:foregroundMark x1="11212" y1="73775" x2="11212" y2="73775"/>
                        <a14:foregroundMark x1="10368" y1="72304" x2="10368" y2="72304"/>
                        <a14:foregroundMark x1="22182" y1="71324" x2="22182" y2="71324"/>
                        <a14:foregroundMark x1="42978" y1="86397" x2="42978" y2="86397"/>
                      </a14:backgroundRemoval>
                    </a14:imgEffect>
                  </a14:imgLayer>
                </a14:imgProps>
              </a:ext>
            </a:extLst>
          </a:blip>
          <a:srcRect l="8830" t="61160" r="63247" b="9243"/>
          <a:stretch/>
        </p:blipFill>
        <p:spPr>
          <a:xfrm>
            <a:off x="2581673" y="3787719"/>
            <a:ext cx="3441556" cy="1794315"/>
          </a:xfrm>
          <a:prstGeom prst="rect">
            <a:avLst/>
          </a:prstGeom>
          <a:effectLst>
            <a:innerShdw blurRad="63500" dist="127000" dir="18900000">
              <a:schemeClr val="accent4">
                <a:lumMod val="60000"/>
                <a:lumOff val="40000"/>
                <a:alpha val="50000"/>
              </a:schemeClr>
            </a:inn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11" b="62377" l="63593" r="98433">
                        <a14:foregroundMark x1="65642" y1="47304" x2="65642" y2="47304"/>
                        <a14:foregroundMark x1="79084" y1="38603" x2="79084" y2="38603"/>
                        <a14:foregroundMark x1="81977" y1="37623" x2="81977" y2="37623"/>
                        <a14:foregroundMark x1="86016" y1="37868" x2="86016" y2="37868"/>
                        <a14:foregroundMark x1="83785" y1="37868" x2="83785" y2="37868"/>
                        <a14:foregroundMark x1="80651" y1="38358" x2="80651" y2="38358"/>
                        <a14:foregroundMark x1="77456" y1="38358" x2="77456" y2="38358"/>
                        <a14:foregroundMark x1="76492" y1="37868" x2="76492" y2="37868"/>
                        <a14:foregroundMark x1="92586" y1="38358" x2="92586" y2="38358"/>
                        <a14:foregroundMark x1="94756" y1="43260" x2="94756" y2="43260"/>
                        <a14:foregroundMark x1="69078" y1="40319" x2="69078" y2="40319"/>
                      </a14:backgroundRemoval>
                    </a14:imgEffect>
                  </a14:imgLayer>
                </a14:imgProps>
              </a:ext>
            </a:extLst>
          </a:blip>
          <a:srcRect l="63720" t="32533" r="3346" b="38840"/>
          <a:stretch/>
        </p:blipFill>
        <p:spPr>
          <a:xfrm rot="21336915">
            <a:off x="8628628" y="3100908"/>
            <a:ext cx="3541485" cy="1514113"/>
          </a:xfrm>
          <a:prstGeom prst="rect">
            <a:avLst/>
          </a:prstGeom>
          <a:effectLst>
            <a:innerShdw blurRad="50800" dist="139700" dir="18900000">
              <a:schemeClr val="accent4">
                <a:lumMod val="60000"/>
                <a:lumOff val="40000"/>
                <a:alpha val="50000"/>
              </a:schemeClr>
            </a:innerShdw>
          </a:effectLst>
        </p:spPr>
      </p:pic>
      <p:sp>
        <p:nvSpPr>
          <p:cNvPr id="9" name="Téglalap 8"/>
          <p:cNvSpPr/>
          <p:nvPr/>
        </p:nvSpPr>
        <p:spPr>
          <a:xfrm>
            <a:off x="3501453" y="263779"/>
            <a:ext cx="8157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dokumentumfilm biztosan segített felidézni a zsidó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nép hosszú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vándorlásának és honfoglalásának eseményeit. </a:t>
            </a:r>
          </a:p>
          <a:p>
            <a:pPr algn="r"/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következő feladatban az </a:t>
            </a:r>
            <a:r>
              <a:rPr lang="hu-HU" sz="2400" dirty="0" smtClean="0">
                <a:solidFill>
                  <a:srgbClr val="A50021"/>
                </a:solidFill>
                <a:latin typeface="Arial" panose="020B0604020202020204"/>
              </a:rPr>
              <a:t>egymáshoz kapcsolódó szavak összekeveredtek. </a:t>
            </a:r>
            <a:endParaRPr lang="hu-HU" sz="2400" dirty="0" smtClean="0">
              <a:solidFill>
                <a:srgbClr val="A50021"/>
              </a:solidFill>
              <a:latin typeface="Arial" panose="020B0604020202020204"/>
            </a:endParaRPr>
          </a:p>
          <a:p>
            <a:pPr algn="r"/>
            <a:r>
              <a:rPr lang="hu-HU" sz="2400" dirty="0" smtClean="0">
                <a:hlinkClick r:id="rId11"/>
              </a:rPr>
              <a:t>Kattints </a:t>
            </a:r>
            <a:r>
              <a:rPr lang="hu-HU" sz="2400" dirty="0" smtClean="0">
                <a:hlinkClick r:id="rId11"/>
              </a:rPr>
              <a:t>ide</a:t>
            </a:r>
            <a:endParaRPr lang="hu-HU" sz="2400" dirty="0" smtClean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srgbClr val="A50021"/>
                </a:solidFill>
                <a:latin typeface="Arial" panose="020B0604020202020204"/>
              </a:rPr>
              <a:t>és kösd össze az összeillőket!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514" y="4685884"/>
            <a:ext cx="219763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ercs függőlegesen 3"/>
          <p:cNvSpPr/>
          <p:nvPr/>
        </p:nvSpPr>
        <p:spPr>
          <a:xfrm flipH="1">
            <a:off x="2860766" y="918083"/>
            <a:ext cx="7059748" cy="5172891"/>
          </a:xfrm>
          <a:prstGeom prst="verticalScroll">
            <a:avLst/>
          </a:prstGeom>
          <a:solidFill>
            <a:srgbClr val="DEBD7D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következő levélben egy-egy honfoglaló mesél az élményeiről. </a:t>
            </a:r>
          </a:p>
          <a:p>
            <a:pPr algn="ctr"/>
            <a:r>
              <a:rPr lang="hu-HU" sz="2400" dirty="0" smtClean="0"/>
              <a:t>Olvasd el a levéltöredékeket!</a:t>
            </a:r>
          </a:p>
          <a:p>
            <a:pPr algn="ctr"/>
            <a:r>
              <a:rPr lang="hu-HU" sz="2400" dirty="0" err="1" smtClean="0"/>
              <a:t>Egészítsd</a:t>
            </a:r>
            <a:r>
              <a:rPr lang="hu-HU" sz="2400" dirty="0" smtClean="0"/>
              <a:t> ki a hiányzó részeket!</a:t>
            </a:r>
          </a:p>
          <a:p>
            <a:pPr algn="ctr"/>
            <a:r>
              <a:rPr lang="hu-HU" sz="2400" dirty="0" err="1" smtClean="0"/>
              <a:t>Gyűjtsd</a:t>
            </a:r>
            <a:r>
              <a:rPr lang="hu-HU" sz="2400" dirty="0" smtClean="0"/>
              <a:t> össze azokat a részeket, amelyek Isten tetteiről és tulajdonságairól szólnak!</a:t>
            </a:r>
          </a:p>
          <a:p>
            <a:pPr algn="ctr"/>
            <a:r>
              <a:rPr lang="hu-HU" sz="2400" dirty="0" smtClean="0"/>
              <a:t>Figyeld meg, hogyan élte meg a honfoglaló nép a történteket!</a:t>
            </a:r>
          </a:p>
          <a:p>
            <a:pPr algn="ctr"/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3978364" y="5390605"/>
            <a:ext cx="507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hlinkClick r:id="rId2"/>
              </a:rPr>
              <a:t>Kattints ide</a:t>
            </a:r>
            <a:r>
              <a:rPr lang="hu-HU" sz="2400" dirty="0" smtClean="0"/>
              <a:t> </a:t>
            </a:r>
            <a:r>
              <a:rPr lang="hu-HU" sz="2400" dirty="0" smtClean="0">
                <a:solidFill>
                  <a:schemeClr val="bg1"/>
                </a:solidFill>
              </a:rPr>
              <a:t>és kezdődhet a feladat!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763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3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004" y="130629"/>
            <a:ext cx="4973376" cy="672737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4776" cy="2160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28547" y="2699657"/>
            <a:ext cx="35124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B0F0"/>
                </a:solidFill>
              </a:rPr>
              <a:t>A térképen a birtokba vett ország, Kánaán, rajta Izráel 12 letelepedett törzse található. </a:t>
            </a:r>
          </a:p>
          <a:p>
            <a:endParaRPr lang="hu-HU" sz="2400" dirty="0">
              <a:solidFill>
                <a:srgbClr val="00B0F0"/>
              </a:solidFill>
            </a:endParaRPr>
          </a:p>
          <a:p>
            <a:r>
              <a:rPr lang="hu-HU" sz="2400" dirty="0" smtClean="0">
                <a:solidFill>
                  <a:srgbClr val="00B0F0"/>
                </a:solidFill>
              </a:rPr>
              <a:t>A városokat viszont nem jelöli ez a térkép.</a:t>
            </a:r>
            <a:endParaRPr lang="hu-HU" sz="2400" dirty="0">
              <a:solidFill>
                <a:srgbClr val="00B0F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565412" y="590340"/>
            <a:ext cx="2944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>
                <a:solidFill>
                  <a:srgbClr val="DEBD7D"/>
                </a:solidFill>
              </a:rPr>
              <a:t>Emlékszel melyik három törzs telepedett le először?</a:t>
            </a:r>
            <a:endParaRPr lang="hu-HU" sz="2400" dirty="0">
              <a:solidFill>
                <a:srgbClr val="DEBD7D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158514" y="2394314"/>
            <a:ext cx="2351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>
                <a:solidFill>
                  <a:srgbClr val="DEBD7D"/>
                </a:solidFill>
              </a:rPr>
              <a:t>Három fontos helyszín: Jordán, Jerikó és Sikem. </a:t>
            </a:r>
          </a:p>
          <a:p>
            <a:pPr algn="r"/>
            <a:r>
              <a:rPr lang="hu-HU" sz="2400" dirty="0" smtClean="0">
                <a:solidFill>
                  <a:srgbClr val="DEBD7D"/>
                </a:solidFill>
              </a:rPr>
              <a:t>Be tudod jelölni a térképen? </a:t>
            </a:r>
            <a:endParaRPr lang="hu-HU" sz="2400" dirty="0">
              <a:solidFill>
                <a:srgbClr val="DEBD7D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723086" y="4936952"/>
            <a:ext cx="2786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>
                <a:solidFill>
                  <a:srgbClr val="DEBD7D"/>
                </a:solidFill>
              </a:rPr>
              <a:t>Segítségként használhatod a térképet a következő oldalon.</a:t>
            </a:r>
            <a:endParaRPr lang="hu-HU" sz="2400" dirty="0">
              <a:solidFill>
                <a:srgbClr val="DEB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306" y="0"/>
            <a:ext cx="5506332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47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595</Words>
  <Application>Microsoft Office PowerPoint</Application>
  <PresentationFormat>Szélesvásznú</PresentationFormat>
  <Paragraphs>86</Paragraphs>
  <Slides>15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Comic Sans MS</vt:lpstr>
      <vt:lpstr>Times New Roman</vt:lpstr>
      <vt:lpstr>Wingdings 3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Szászi Andrea</cp:lastModifiedBy>
  <cp:revision>48</cp:revision>
  <dcterms:created xsi:type="dcterms:W3CDTF">2020-06-23T10:18:04Z</dcterms:created>
  <dcterms:modified xsi:type="dcterms:W3CDTF">2020-06-25T08:36:26Z</dcterms:modified>
</cp:coreProperties>
</file>