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5" r:id="rId3"/>
    <p:sldId id="293" r:id="rId4"/>
    <p:sldId id="284" r:id="rId5"/>
    <p:sldId id="302" r:id="rId6"/>
    <p:sldId id="297" r:id="rId7"/>
    <p:sldId id="303" r:id="rId8"/>
    <p:sldId id="267" r:id="rId9"/>
    <p:sldId id="263" r:id="rId10"/>
    <p:sldId id="264" r:id="rId11"/>
    <p:sldId id="274" r:id="rId12"/>
    <p:sldId id="275" r:id="rId13"/>
    <p:sldId id="276" r:id="rId14"/>
    <p:sldId id="278" r:id="rId15"/>
    <p:sldId id="304" r:id="rId16"/>
    <p:sldId id="280" r:id="rId17"/>
    <p:sldId id="281" r:id="rId18"/>
    <p:sldId id="277" r:id="rId19"/>
    <p:sldId id="273" r:id="rId20"/>
    <p:sldId id="294" r:id="rId21"/>
    <p:sldId id="305" r:id="rId22"/>
    <p:sldId id="306" r:id="rId23"/>
    <p:sldId id="299" r:id="rId24"/>
    <p:sldId id="300" r:id="rId25"/>
    <p:sldId id="301" r:id="rId26"/>
    <p:sldId id="292" r:id="rId27"/>
    <p:sldId id="289" r:id="rId28"/>
    <p:sldId id="290" r:id="rId29"/>
    <p:sldId id="291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8A9D"/>
    <a:srgbClr val="946C57"/>
    <a:srgbClr val="64553E"/>
    <a:srgbClr val="F7E4A3"/>
    <a:srgbClr val="FDFAD6"/>
    <a:srgbClr val="FFFBD5"/>
    <a:srgbClr val="C4B599"/>
    <a:srgbClr val="B84B37"/>
    <a:srgbClr val="B15839"/>
    <a:srgbClr val="BDB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934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429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154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0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66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104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984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59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224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32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2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3700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60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88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329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333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790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8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195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34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75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0849-3960-4CB2-8423-1CFDB1B62B65}" type="datetimeFigureOut">
              <a:rPr lang="hu-HU" smtClean="0"/>
              <a:t>2020. 10. 15.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DFE8-F764-4157-B0BB-03F9239275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449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12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hyperlink" Target="http://rpi-feladatbank.reformatus.hu/tjSdUpt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accent1">
                  <a:lumMod val="20000"/>
                  <a:lumOff val="80000"/>
                </a:schemeClr>
              </a:gs>
              <a:gs pos="60000">
                <a:srgbClr val="FBE1A8"/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79000">
                <a:srgbClr val="ECD89E"/>
              </a:gs>
              <a:gs pos="29000">
                <a:schemeClr val="accent1">
                  <a:lumMod val="20000"/>
                  <a:lumOff val="8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40000"/>
                  <a:lumOff val="60000"/>
                </a:schemeClr>
              </a:gs>
              <a:gs pos="83000">
                <a:srgbClr val="FBE1A8"/>
              </a:gs>
              <a:gs pos="96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noProof="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Sámuel elhívása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</a:schemeClr>
              </a:gs>
              <a:gs pos="65000">
                <a:srgbClr val="ECD89E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9660" l="2101" r="9958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480"/>
          <a:stretch/>
        </p:blipFill>
        <p:spPr>
          <a:xfrm>
            <a:off x="2732918" y="67307"/>
            <a:ext cx="807116" cy="10894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6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20000"/>
                <a:lumOff val="80000"/>
              </a:schemeClr>
            </a:gs>
            <a:gs pos="60000">
              <a:schemeClr val="accent4">
                <a:lumMod val="20000"/>
                <a:lumOff val="80000"/>
              </a:schemeClr>
            </a:gs>
            <a:gs pos="99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/>
          </a:blip>
          <a:srcRect l="30146" t="37756" r="18708" b="25490"/>
          <a:stretch/>
        </p:blipFill>
        <p:spPr>
          <a:xfrm>
            <a:off x="0" y="0"/>
            <a:ext cx="6415315" cy="455748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31713" y="416756"/>
            <a:ext cx="4891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B15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Még abban az évben megfogant a kis Sámuel. </a:t>
            </a:r>
            <a:endParaRPr lang="hu-HU" sz="2400" dirty="0">
              <a:solidFill>
                <a:srgbClr val="B158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990253" y="1658470"/>
            <a:ext cx="5832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B15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Édesanyja elhatározta, hogy hálából az Úrnak ajánlja fel a megszületendő gyermeket.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83772" y="4935778"/>
            <a:ext cx="45574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B15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került Sámuel a </a:t>
            </a:r>
            <a:r>
              <a:rPr lang="hu-HU" sz="2800" dirty="0" smtClean="0">
                <a:solidFill>
                  <a:srgbClr val="B15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szentélybe</a:t>
            </a:r>
            <a:r>
              <a:rPr lang="hu-HU" sz="2800" dirty="0" smtClean="0">
                <a:solidFill>
                  <a:srgbClr val="B15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smtClean="0">
                <a:solidFill>
                  <a:srgbClr val="B15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 mellé.</a:t>
            </a:r>
            <a:endParaRPr lang="hu-HU" sz="2800" dirty="0">
              <a:solidFill>
                <a:srgbClr val="B158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7" b="97013" l="4396" r="98901"/>
                    </a14:imgEffect>
                  </a14:imgLayer>
                </a14:imgProps>
              </a:ext>
            </a:extLst>
          </a:blip>
          <a:srcRect b="7414"/>
          <a:stretch/>
        </p:blipFill>
        <p:spPr>
          <a:xfrm>
            <a:off x="5341258" y="2889899"/>
            <a:ext cx="3883489" cy="3968101"/>
          </a:xfrm>
          <a:prstGeom prst="rect">
            <a:avLst/>
          </a:prstGeom>
        </p:spPr>
      </p:pic>
      <p:sp>
        <p:nvSpPr>
          <p:cNvPr id="10" name="Háromszög 14"/>
          <p:cNvSpPr/>
          <p:nvPr/>
        </p:nvSpPr>
        <p:spPr>
          <a:xfrm rot="11624874">
            <a:off x="-551524" y="-270322"/>
            <a:ext cx="1605265" cy="4842644"/>
          </a:xfrm>
          <a:custGeom>
            <a:avLst/>
            <a:gdLst>
              <a:gd name="connsiteX0" fmla="*/ 0 w 2177143"/>
              <a:gd name="connsiteY0" fmla="*/ 4459576 h 4459576"/>
              <a:gd name="connsiteX1" fmla="*/ 1088572 w 2177143"/>
              <a:gd name="connsiteY1" fmla="*/ 0 h 4459576"/>
              <a:gd name="connsiteX2" fmla="*/ 2177143 w 2177143"/>
              <a:gd name="connsiteY2" fmla="*/ 4459576 h 4459576"/>
              <a:gd name="connsiteX3" fmla="*/ 0 w 2177143"/>
              <a:gd name="connsiteY3" fmla="*/ 4459576 h 4459576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05265"/>
              <a:gd name="connsiteY0" fmla="*/ 4842644 h 4842644"/>
              <a:gd name="connsiteX1" fmla="*/ 516694 w 1605265"/>
              <a:gd name="connsiteY1" fmla="*/ 0 h 4842644"/>
              <a:gd name="connsiteX2" fmla="*/ 1605265 w 1605265"/>
              <a:gd name="connsiteY2" fmla="*/ 4459576 h 4842644"/>
              <a:gd name="connsiteX3" fmla="*/ 0 w 1605265"/>
              <a:gd name="connsiteY3" fmla="*/ 4842644 h 484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265" h="4842644">
                <a:moveTo>
                  <a:pt x="0" y="4842644"/>
                </a:moveTo>
                <a:lnTo>
                  <a:pt x="516694" y="0"/>
                </a:lnTo>
                <a:lnTo>
                  <a:pt x="1605265" y="4459576"/>
                </a:lnTo>
                <a:lnTo>
                  <a:pt x="0" y="4842644"/>
                </a:lnTo>
                <a:close/>
              </a:path>
            </a:pathLst>
          </a:custGeom>
          <a:solidFill>
            <a:srgbClr val="B84B37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Háromszög 1"/>
          <p:cNvSpPr/>
          <p:nvPr/>
        </p:nvSpPr>
        <p:spPr>
          <a:xfrm rot="20752047">
            <a:off x="5808040" y="218117"/>
            <a:ext cx="863007" cy="3604514"/>
          </a:xfrm>
          <a:custGeom>
            <a:avLst/>
            <a:gdLst>
              <a:gd name="connsiteX0" fmla="*/ 0 w 1374196"/>
              <a:gd name="connsiteY0" fmla="*/ 2941176 h 2941176"/>
              <a:gd name="connsiteX1" fmla="*/ 687098 w 1374196"/>
              <a:gd name="connsiteY1" fmla="*/ 0 h 2941176"/>
              <a:gd name="connsiteX2" fmla="*/ 1374196 w 1374196"/>
              <a:gd name="connsiteY2" fmla="*/ 2941176 h 2941176"/>
              <a:gd name="connsiteX3" fmla="*/ 0 w 1374196"/>
              <a:gd name="connsiteY3" fmla="*/ 2941176 h 2941176"/>
              <a:gd name="connsiteX0" fmla="*/ 0 w 752765"/>
              <a:gd name="connsiteY0" fmla="*/ 2941176 h 3215766"/>
              <a:gd name="connsiteX1" fmla="*/ 687098 w 752765"/>
              <a:gd name="connsiteY1" fmla="*/ 0 h 3215766"/>
              <a:gd name="connsiteX2" fmla="*/ 752765 w 752765"/>
              <a:gd name="connsiteY2" fmla="*/ 3215766 h 3215766"/>
              <a:gd name="connsiteX3" fmla="*/ 0 w 752765"/>
              <a:gd name="connsiteY3" fmla="*/ 2941176 h 3215766"/>
              <a:gd name="connsiteX0" fmla="*/ 0 w 687098"/>
              <a:gd name="connsiteY0" fmla="*/ 2941176 h 3431024"/>
              <a:gd name="connsiteX1" fmla="*/ 687098 w 687098"/>
              <a:gd name="connsiteY1" fmla="*/ 0 h 3431024"/>
              <a:gd name="connsiteX2" fmla="*/ 644684 w 687098"/>
              <a:gd name="connsiteY2" fmla="*/ 3431024 h 3431024"/>
              <a:gd name="connsiteX3" fmla="*/ 0 w 687098"/>
              <a:gd name="connsiteY3" fmla="*/ 2941176 h 34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98" h="3431024">
                <a:moveTo>
                  <a:pt x="0" y="2941176"/>
                </a:moveTo>
                <a:lnTo>
                  <a:pt x="687098" y="0"/>
                </a:lnTo>
                <a:lnTo>
                  <a:pt x="644684" y="3431024"/>
                </a:lnTo>
                <a:lnTo>
                  <a:pt x="0" y="2941176"/>
                </a:lnTo>
                <a:close/>
              </a:path>
            </a:pathLst>
          </a:custGeom>
          <a:solidFill>
            <a:srgbClr val="B84B37"/>
          </a:solidFill>
          <a:ln w="254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" name="Egyenes összekötő 12"/>
          <p:cNvCxnSpPr/>
          <p:nvPr/>
        </p:nvCxnSpPr>
        <p:spPr>
          <a:xfrm flipH="1">
            <a:off x="-46573" y="0"/>
            <a:ext cx="1652748" cy="45606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Kocka 14"/>
          <p:cNvSpPr/>
          <p:nvPr/>
        </p:nvSpPr>
        <p:spPr>
          <a:xfrm rot="21207329" flipH="1">
            <a:off x="2216150" y="39228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Kocka 14"/>
          <p:cNvSpPr/>
          <p:nvPr/>
        </p:nvSpPr>
        <p:spPr>
          <a:xfrm rot="21207329" flipH="1">
            <a:off x="2368550" y="40752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Kocka 14"/>
          <p:cNvSpPr/>
          <p:nvPr/>
        </p:nvSpPr>
        <p:spPr>
          <a:xfrm rot="21207329" flipH="1">
            <a:off x="2520950" y="42276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>
            <a:extLst/>
          </a:blip>
          <a:srcRect l="59562" t="74403" r="33273"/>
          <a:stretch/>
        </p:blipFill>
        <p:spPr>
          <a:xfrm flipH="1">
            <a:off x="3483429" y="1098551"/>
            <a:ext cx="1074482" cy="382179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/>
          </a:blip>
          <a:srcRect l="59562" t="74403" r="33273"/>
          <a:stretch/>
        </p:blipFill>
        <p:spPr>
          <a:xfrm>
            <a:off x="4166151" y="1098551"/>
            <a:ext cx="1320461" cy="36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20000"/>
                <a:lumOff val="80000"/>
              </a:schemeClr>
            </a:gs>
            <a:gs pos="60000">
              <a:schemeClr val="accent4">
                <a:lumMod val="20000"/>
                <a:lumOff val="80000"/>
              </a:schemeClr>
            </a:gs>
            <a:gs pos="99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/>
          </a:blip>
          <a:srcRect l="30146" t="37756" r="18708" b="25490"/>
          <a:stretch/>
        </p:blipFill>
        <p:spPr>
          <a:xfrm>
            <a:off x="0" y="0"/>
            <a:ext cx="6415315" cy="455748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7" b="97013" l="4396" r="98901"/>
                    </a14:imgEffect>
                  </a14:imgLayer>
                </a14:imgProps>
              </a:ext>
            </a:extLst>
          </a:blip>
          <a:srcRect b="7414"/>
          <a:stretch/>
        </p:blipFill>
        <p:spPr>
          <a:xfrm>
            <a:off x="5341258" y="2889899"/>
            <a:ext cx="3883489" cy="396810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280915" y="547908"/>
            <a:ext cx="5471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Azóta évek teltek el, Sámuel sokat segített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Isten háza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körül, és egyre többet tudott az Úrról.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238454" y="2273468"/>
            <a:ext cx="4631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Őt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magát viszont sosem hallotta.</a:t>
            </a:r>
            <a:endParaRPr lang="hu-HU" sz="2800" dirty="0"/>
          </a:p>
        </p:txBody>
      </p:sp>
      <p:sp>
        <p:nvSpPr>
          <p:cNvPr id="12" name="Háromszög 1"/>
          <p:cNvSpPr/>
          <p:nvPr/>
        </p:nvSpPr>
        <p:spPr>
          <a:xfrm rot="20752047">
            <a:off x="5808040" y="218117"/>
            <a:ext cx="863007" cy="3604514"/>
          </a:xfrm>
          <a:custGeom>
            <a:avLst/>
            <a:gdLst>
              <a:gd name="connsiteX0" fmla="*/ 0 w 1374196"/>
              <a:gd name="connsiteY0" fmla="*/ 2941176 h 2941176"/>
              <a:gd name="connsiteX1" fmla="*/ 687098 w 1374196"/>
              <a:gd name="connsiteY1" fmla="*/ 0 h 2941176"/>
              <a:gd name="connsiteX2" fmla="*/ 1374196 w 1374196"/>
              <a:gd name="connsiteY2" fmla="*/ 2941176 h 2941176"/>
              <a:gd name="connsiteX3" fmla="*/ 0 w 1374196"/>
              <a:gd name="connsiteY3" fmla="*/ 2941176 h 2941176"/>
              <a:gd name="connsiteX0" fmla="*/ 0 w 752765"/>
              <a:gd name="connsiteY0" fmla="*/ 2941176 h 3215766"/>
              <a:gd name="connsiteX1" fmla="*/ 687098 w 752765"/>
              <a:gd name="connsiteY1" fmla="*/ 0 h 3215766"/>
              <a:gd name="connsiteX2" fmla="*/ 752765 w 752765"/>
              <a:gd name="connsiteY2" fmla="*/ 3215766 h 3215766"/>
              <a:gd name="connsiteX3" fmla="*/ 0 w 752765"/>
              <a:gd name="connsiteY3" fmla="*/ 2941176 h 3215766"/>
              <a:gd name="connsiteX0" fmla="*/ 0 w 687098"/>
              <a:gd name="connsiteY0" fmla="*/ 2941176 h 3431024"/>
              <a:gd name="connsiteX1" fmla="*/ 687098 w 687098"/>
              <a:gd name="connsiteY1" fmla="*/ 0 h 3431024"/>
              <a:gd name="connsiteX2" fmla="*/ 644684 w 687098"/>
              <a:gd name="connsiteY2" fmla="*/ 3431024 h 3431024"/>
              <a:gd name="connsiteX3" fmla="*/ 0 w 687098"/>
              <a:gd name="connsiteY3" fmla="*/ 2941176 h 34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98" h="3431024">
                <a:moveTo>
                  <a:pt x="0" y="2941176"/>
                </a:moveTo>
                <a:lnTo>
                  <a:pt x="687098" y="0"/>
                </a:lnTo>
                <a:lnTo>
                  <a:pt x="644684" y="3431024"/>
                </a:lnTo>
                <a:lnTo>
                  <a:pt x="0" y="2941176"/>
                </a:lnTo>
                <a:close/>
              </a:path>
            </a:pathLst>
          </a:custGeom>
          <a:solidFill>
            <a:srgbClr val="B84B37"/>
          </a:solidFill>
          <a:ln w="254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4"/>
          <p:cNvSpPr/>
          <p:nvPr/>
        </p:nvSpPr>
        <p:spPr>
          <a:xfrm rot="11624874">
            <a:off x="-511354" y="-256851"/>
            <a:ext cx="1605265" cy="4842644"/>
          </a:xfrm>
          <a:custGeom>
            <a:avLst/>
            <a:gdLst>
              <a:gd name="connsiteX0" fmla="*/ 0 w 2177143"/>
              <a:gd name="connsiteY0" fmla="*/ 4459576 h 4459576"/>
              <a:gd name="connsiteX1" fmla="*/ 1088572 w 2177143"/>
              <a:gd name="connsiteY1" fmla="*/ 0 h 4459576"/>
              <a:gd name="connsiteX2" fmla="*/ 2177143 w 2177143"/>
              <a:gd name="connsiteY2" fmla="*/ 4459576 h 4459576"/>
              <a:gd name="connsiteX3" fmla="*/ 0 w 2177143"/>
              <a:gd name="connsiteY3" fmla="*/ 4459576 h 4459576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05265"/>
              <a:gd name="connsiteY0" fmla="*/ 4842644 h 4842644"/>
              <a:gd name="connsiteX1" fmla="*/ 516694 w 1605265"/>
              <a:gd name="connsiteY1" fmla="*/ 0 h 4842644"/>
              <a:gd name="connsiteX2" fmla="*/ 1605265 w 1605265"/>
              <a:gd name="connsiteY2" fmla="*/ 4459576 h 4842644"/>
              <a:gd name="connsiteX3" fmla="*/ 0 w 1605265"/>
              <a:gd name="connsiteY3" fmla="*/ 4842644 h 484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265" h="4842644">
                <a:moveTo>
                  <a:pt x="0" y="4842644"/>
                </a:moveTo>
                <a:lnTo>
                  <a:pt x="516694" y="0"/>
                </a:lnTo>
                <a:lnTo>
                  <a:pt x="1605265" y="4459576"/>
                </a:lnTo>
                <a:lnTo>
                  <a:pt x="0" y="4842644"/>
                </a:lnTo>
                <a:close/>
              </a:path>
            </a:pathLst>
          </a:custGeom>
          <a:solidFill>
            <a:srgbClr val="B84B37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14"/>
          <p:cNvCxnSpPr/>
          <p:nvPr/>
        </p:nvCxnSpPr>
        <p:spPr>
          <a:xfrm flipH="1">
            <a:off x="-20055" y="0"/>
            <a:ext cx="1652748" cy="45606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Kocka 14"/>
          <p:cNvSpPr/>
          <p:nvPr/>
        </p:nvSpPr>
        <p:spPr>
          <a:xfrm rot="21207329" flipH="1">
            <a:off x="2216150" y="39228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Kocka 14"/>
          <p:cNvSpPr/>
          <p:nvPr/>
        </p:nvSpPr>
        <p:spPr>
          <a:xfrm rot="21207329" flipH="1">
            <a:off x="2368550" y="40752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Kocka 14"/>
          <p:cNvSpPr/>
          <p:nvPr/>
        </p:nvSpPr>
        <p:spPr>
          <a:xfrm rot="21207329" flipH="1">
            <a:off x="2520950" y="42276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>
            <a:extLst/>
          </a:blip>
          <a:srcRect l="59562" t="74403" r="33273"/>
          <a:stretch/>
        </p:blipFill>
        <p:spPr>
          <a:xfrm flipH="1">
            <a:off x="3483429" y="1098551"/>
            <a:ext cx="1074482" cy="382179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/>
          </a:blip>
          <a:srcRect l="59562" t="74403" r="33273"/>
          <a:stretch/>
        </p:blipFill>
        <p:spPr>
          <a:xfrm>
            <a:off x="4166151" y="1098551"/>
            <a:ext cx="1320461" cy="364762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99660" l="2101" r="9958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480"/>
          <a:stretch/>
        </p:blipFill>
        <p:spPr>
          <a:xfrm>
            <a:off x="2738886" y="3599543"/>
            <a:ext cx="2414111" cy="3258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99660" l="2101" r="9958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480"/>
          <a:stretch/>
        </p:blipFill>
        <p:spPr>
          <a:xfrm flipH="1">
            <a:off x="6766919" y="3599542"/>
            <a:ext cx="2249927" cy="3258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5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églalap 91"/>
          <p:cNvSpPr/>
          <p:nvPr/>
        </p:nvSpPr>
        <p:spPr>
          <a:xfrm>
            <a:off x="5641629" y="255599"/>
            <a:ext cx="6295067" cy="197045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Serdülő fiú volt már, amikor egyik éjszaka különös dolog történt.</a:t>
            </a:r>
            <a:endParaRPr lang="hu-HU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églalap 100"/>
          <p:cNvSpPr/>
          <p:nvPr/>
        </p:nvSpPr>
        <p:spPr>
          <a:xfrm>
            <a:off x="-4262" y="-4414"/>
            <a:ext cx="12196261" cy="68624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Ellipszis buborék 108"/>
          <p:cNvSpPr/>
          <p:nvPr/>
        </p:nvSpPr>
        <p:spPr>
          <a:xfrm>
            <a:off x="7737491" y="740464"/>
            <a:ext cx="3206789" cy="1863483"/>
          </a:xfrm>
          <a:prstGeom prst="wedgeEllipseCallout">
            <a:avLst>
              <a:gd name="adj1" fmla="val 65194"/>
              <a:gd name="adj2" fmla="val -77291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SÁMUEL!</a:t>
            </a:r>
            <a:endParaRPr lang="hu-H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Ellipszis buborék 109"/>
          <p:cNvSpPr/>
          <p:nvPr/>
        </p:nvSpPr>
        <p:spPr>
          <a:xfrm>
            <a:off x="4593339" y="2436461"/>
            <a:ext cx="3262676" cy="1468398"/>
          </a:xfrm>
          <a:prstGeom prst="wedgeEllipseCallout">
            <a:avLst>
              <a:gd name="adj1" fmla="val -86427"/>
              <a:gd name="adj2" fmla="val -20999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vagyok!</a:t>
            </a:r>
            <a:endParaRPr lang="hu-H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Kép 8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39" b="95717" l="4462" r="95231">
                        <a14:backgroundMark x1="53538" y1="14711" x2="53538" y2="14711"/>
                        <a14:backgroundMark x1="56308" y1="39106" x2="56308" y2="39106"/>
                        <a14:backgroundMark x1="52154" y1="40596" x2="52154" y2="40596"/>
                        <a14:backgroundMark x1="60615" y1="53818" x2="60615" y2="53818"/>
                        <a14:backgroundMark x1="73846" y1="56611" x2="73846" y2="56611"/>
                        <a14:backgroundMark x1="60615" y1="59032" x2="60615" y2="59032"/>
                        <a14:backgroundMark x1="24308" y1="55493" x2="24308" y2="55493"/>
                        <a14:backgroundMark x1="27692" y1="30726" x2="27692" y2="3072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98" t="12610" r="3942"/>
          <a:stretch/>
        </p:blipFill>
        <p:spPr>
          <a:xfrm>
            <a:off x="-35918" y="1842304"/>
            <a:ext cx="6621933" cy="52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01" grpId="0" animBg="1"/>
      <p:bldP spid="109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églalap 91"/>
          <p:cNvSpPr/>
          <p:nvPr/>
        </p:nvSpPr>
        <p:spPr>
          <a:xfrm>
            <a:off x="6660679" y="255599"/>
            <a:ext cx="5276017" cy="197045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Futott is Élihez, mert azt hitte ő hívja.</a:t>
            </a:r>
            <a:endParaRPr lang="hu-HU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Ellipszis buborék 109"/>
          <p:cNvSpPr/>
          <p:nvPr/>
        </p:nvSpPr>
        <p:spPr>
          <a:xfrm>
            <a:off x="1660722" y="3565698"/>
            <a:ext cx="4340938" cy="2592505"/>
          </a:xfrm>
          <a:prstGeom prst="wedgeEllipseCallout">
            <a:avLst>
              <a:gd name="adj1" fmla="val -85524"/>
              <a:gd name="adj2" fmla="val -29061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Feküdj vissza aludni, nem én hívtalak!</a:t>
            </a:r>
            <a:endParaRPr lang="hu-H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Kép 7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9660" l="2101" r="9958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480"/>
          <a:stretch/>
        </p:blipFill>
        <p:spPr>
          <a:xfrm flipH="1">
            <a:off x="6353055" y="2799812"/>
            <a:ext cx="2802131" cy="405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7338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/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/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Kép 81"/>
          <p:cNvPicPr>
            <a:picLocks noChangeAspect="1"/>
          </p:cNvPicPr>
          <p:nvPr/>
        </p:nvPicPr>
        <p:blipFill rotWithShape="1">
          <a:blip r:embed="rId3">
            <a:extLst/>
          </a:blip>
          <a:srcRect l="5398" t="12610" r="3942"/>
          <a:stretch/>
        </p:blipFill>
        <p:spPr>
          <a:xfrm>
            <a:off x="-35918" y="1842304"/>
            <a:ext cx="6621933" cy="5273422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Téglalap 79"/>
          <p:cNvSpPr/>
          <p:nvPr/>
        </p:nvSpPr>
        <p:spPr>
          <a:xfrm>
            <a:off x="1988495" y="3808309"/>
            <a:ext cx="8015404" cy="197045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Amikor harmadszorra is hang ébresztette fel álmából Sámuelt, Éli végre megértette, hogy az Úr az, Aki szólítja a fiút.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églalap 91"/>
          <p:cNvSpPr/>
          <p:nvPr/>
        </p:nvSpPr>
        <p:spPr>
          <a:xfrm>
            <a:off x="1997334" y="1098295"/>
            <a:ext cx="7860704" cy="197045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nem sokára újból hallotta a hangot a fiú, és újra csak Éli paphoz fordult.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Ő pedig ismét visszaküldte az ágyába.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0" grpId="0" animBg="1"/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Ellipszis buborék 109"/>
          <p:cNvSpPr/>
          <p:nvPr/>
        </p:nvSpPr>
        <p:spPr>
          <a:xfrm>
            <a:off x="1244756" y="3100395"/>
            <a:ext cx="6326799" cy="3076469"/>
          </a:xfrm>
          <a:prstGeom prst="wedgeEllipseCallout">
            <a:avLst>
              <a:gd name="adj1" fmla="val -69255"/>
              <a:gd name="adj2" fmla="val -37982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még egyszer hallod, hogy szólít, hallgasd meg mit mond, mert az Isten szól hozzád!</a:t>
            </a:r>
            <a:endParaRPr lang="hu-H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Kép 7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9660" l="2101" r="9958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480"/>
          <a:stretch/>
        </p:blipFill>
        <p:spPr>
          <a:xfrm flipH="1">
            <a:off x="8037056" y="2828832"/>
            <a:ext cx="2802131" cy="405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Kép 8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9660" l="2101" r="9958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480"/>
          <a:stretch/>
        </p:blipFill>
        <p:spPr>
          <a:xfrm>
            <a:off x="7837856" y="2828832"/>
            <a:ext cx="2779975" cy="405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0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églalap 100"/>
          <p:cNvSpPr/>
          <p:nvPr/>
        </p:nvSpPr>
        <p:spPr>
          <a:xfrm>
            <a:off x="0" y="-43540"/>
            <a:ext cx="12191999" cy="693055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Ellipszis buborék 109"/>
          <p:cNvSpPr/>
          <p:nvPr/>
        </p:nvSpPr>
        <p:spPr>
          <a:xfrm>
            <a:off x="4097040" y="2137584"/>
            <a:ext cx="4599992" cy="1978227"/>
          </a:xfrm>
          <a:prstGeom prst="wedgeEllipseCallout">
            <a:avLst>
              <a:gd name="adj1" fmla="val -72190"/>
              <a:gd name="adj2" fmla="val 1183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Szólj, Uram, mert hallja a Te szolgád!</a:t>
            </a:r>
            <a:endParaRPr lang="hu-H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Kép 8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39" b="95717" l="4462" r="95231">
                        <a14:backgroundMark x1="53538" y1="14711" x2="53538" y2="14711"/>
                        <a14:backgroundMark x1="56308" y1="39106" x2="56308" y2="39106"/>
                        <a14:backgroundMark x1="52154" y1="40596" x2="52154" y2="40596"/>
                        <a14:backgroundMark x1="60615" y1="53818" x2="60615" y2="53818"/>
                        <a14:backgroundMark x1="73846" y1="56611" x2="73846" y2="56611"/>
                        <a14:backgroundMark x1="60615" y1="59032" x2="60615" y2="59032"/>
                        <a14:backgroundMark x1="24308" y1="55493" x2="24308" y2="55493"/>
                        <a14:backgroundMark x1="27692" y1="30726" x2="27692" y2="3072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98" t="12610" r="3942"/>
          <a:stretch/>
        </p:blipFill>
        <p:spPr>
          <a:xfrm>
            <a:off x="-35918" y="2172130"/>
            <a:ext cx="6207765" cy="4943596"/>
          </a:xfrm>
          <a:prstGeom prst="rect">
            <a:avLst/>
          </a:prstGeom>
        </p:spPr>
      </p:pic>
      <p:sp>
        <p:nvSpPr>
          <p:cNvPr id="80" name="Téglalap 79"/>
          <p:cNvSpPr/>
          <p:nvPr/>
        </p:nvSpPr>
        <p:spPr>
          <a:xfrm>
            <a:off x="192205" y="95576"/>
            <a:ext cx="5276017" cy="197045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Sámuelt negyedszer is megszólította Isten. Most már nem futott Élihez.</a:t>
            </a:r>
            <a:endParaRPr lang="hu-HU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Ellipszis buborék 82"/>
          <p:cNvSpPr/>
          <p:nvPr/>
        </p:nvSpPr>
        <p:spPr>
          <a:xfrm>
            <a:off x="7999015" y="590973"/>
            <a:ext cx="3206789" cy="1863483"/>
          </a:xfrm>
          <a:prstGeom prst="wedgeEllipseCallout">
            <a:avLst>
              <a:gd name="adj1" fmla="val 65194"/>
              <a:gd name="adj2" fmla="val -77291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SÁMUEL!</a:t>
            </a:r>
            <a:endParaRPr lang="hu-H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689909" y="4305130"/>
            <a:ext cx="619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Sámuel tudta, hogy Ő az az Isten, 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édesanyját annak idején megvigasztalta és Akinek az életét köszönheti.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595169" y="5738086"/>
            <a:ext cx="525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az, Aki már születése előtt tudta, 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terve vele.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856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10" grpId="0" animBg="1"/>
      <p:bldP spid="80" grpId="0" animBg="1"/>
      <p:bldP spid="83" grpId="0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bg1">
                <a:lumMod val="95000"/>
              </a:schemeClr>
            </a:gs>
            <a:gs pos="58000">
              <a:schemeClr val="accent1">
                <a:lumMod val="40000"/>
                <a:lumOff val="60000"/>
              </a:schemeClr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2" b="99483" l="9908" r="949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51"/>
            <a:ext cx="3788229" cy="67472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5" b="98208" l="4976" r="96966">
                        <a14:foregroundMark x1="75485" y1="3704" x2="75485" y2="3704"/>
                        <a14:foregroundMark x1="78034" y1="3465" x2="78034" y2="3465"/>
                      </a14:backgroundRemoval>
                    </a14:imgEffect>
                  </a14:imgLayer>
                </a14:imgProps>
              </a:ext>
            </a:extLst>
          </a:blip>
          <a:srcRect b="4649"/>
          <a:stretch/>
        </p:blipFill>
        <p:spPr>
          <a:xfrm>
            <a:off x="5602514" y="467155"/>
            <a:ext cx="6589486" cy="638222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178629" y="792541"/>
            <a:ext cx="5718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Sámuel később is, </a:t>
            </a:r>
          </a:p>
          <a:p>
            <a:pPr algn="ctr"/>
            <a:r>
              <a:rPr lang="hu-HU" sz="2800" dirty="0" err="1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bíraként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prófétaként is figyelte, és meghallgatta Isten szavát. </a:t>
            </a:r>
            <a:endParaRPr lang="hu-HU" sz="2800" dirty="0">
              <a:solidFill>
                <a:srgbClr val="B84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497943" y="2576440"/>
            <a:ext cx="508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kente fel Izráel első királyait, Sault és Dávidot, és ő segített nekik Istenre figyelve vezetni az országot.</a:t>
            </a:r>
            <a:endParaRPr lang="hu-HU" sz="2800" dirty="0">
              <a:solidFill>
                <a:srgbClr val="B84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99660" l="2101" r="9958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480"/>
          <a:stretch/>
        </p:blipFill>
        <p:spPr>
          <a:xfrm>
            <a:off x="476602" y="225924"/>
            <a:ext cx="2414111" cy="3258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8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7" b="97013" l="4396" r="98901"/>
                    </a14:imgEffect>
                  </a14:imgLayer>
                </a14:imgProps>
              </a:ext>
            </a:extLst>
          </a:blip>
          <a:srcRect b="7414"/>
          <a:stretch/>
        </p:blipFill>
        <p:spPr>
          <a:xfrm>
            <a:off x="8918723" y="3468914"/>
            <a:ext cx="3316820" cy="338908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698171" y="527841"/>
            <a:ext cx="278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946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sz="4400" dirty="0">
              <a:solidFill>
                <a:srgbClr val="946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484914" y="553382"/>
            <a:ext cx="7605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Azzal, hogy egy gyermeket megkeresztelnek a szülei, Istennek köszönik meg az életét. </a:t>
            </a:r>
          </a:p>
          <a:p>
            <a:pPr algn="just"/>
            <a:r>
              <a:rPr lang="hu-HU" sz="24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Kérik Istent, hogy vigyázzon rá, őrizze meg minden rossztól, és segítse azon az úton, amit eltervezett neki. </a:t>
            </a:r>
          </a:p>
          <a:p>
            <a:pPr algn="just"/>
            <a:r>
              <a:rPr lang="hu-HU" sz="24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Ezzel Istennek ajánlják a gyermek életét.</a:t>
            </a:r>
            <a:endParaRPr lang="hu-HU" sz="2400" dirty="0">
              <a:solidFill>
                <a:srgbClr val="645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484914" y="3063046"/>
            <a:ext cx="6560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konfirmáció alkalmával mindenki saját maga, már önként áll az őt megszólító Isten elé. </a:t>
            </a:r>
          </a:p>
          <a:p>
            <a:r>
              <a:rPr lang="hu-HU" sz="24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Eldönti, hogy Istenre figyelve él, ahogy Sámuel: </a:t>
            </a:r>
          </a:p>
          <a:p>
            <a:r>
              <a:rPr lang="hu-HU" sz="24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„Szólj, mert hallja a Te szolgád.”</a:t>
            </a:r>
            <a:endParaRPr lang="hu-HU" sz="2400" dirty="0">
              <a:solidFill>
                <a:srgbClr val="645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0" y="2165120"/>
            <a:ext cx="5849257" cy="4745131"/>
            <a:chOff x="0" y="2112869"/>
            <a:chExt cx="5849257" cy="4745131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112869"/>
              <a:ext cx="4484914" cy="4745131"/>
            </a:xfrm>
            <a:prstGeom prst="rect">
              <a:avLst/>
            </a:prstGeom>
          </p:spPr>
        </p:pic>
        <p:sp>
          <p:nvSpPr>
            <p:cNvPr id="7" name="Háromszög 6"/>
            <p:cNvSpPr/>
            <p:nvPr/>
          </p:nvSpPr>
          <p:spPr>
            <a:xfrm>
              <a:off x="4383160" y="5863771"/>
              <a:ext cx="1466097" cy="994229"/>
            </a:xfrm>
            <a:custGeom>
              <a:avLst/>
              <a:gdLst>
                <a:gd name="connsiteX0" fmla="*/ 0 w 1378857"/>
                <a:gd name="connsiteY0" fmla="*/ 936171 h 936171"/>
                <a:gd name="connsiteX1" fmla="*/ 689429 w 1378857"/>
                <a:gd name="connsiteY1" fmla="*/ 0 h 936171"/>
                <a:gd name="connsiteX2" fmla="*/ 1378857 w 1378857"/>
                <a:gd name="connsiteY2" fmla="*/ 936171 h 936171"/>
                <a:gd name="connsiteX3" fmla="*/ 0 w 1378857"/>
                <a:gd name="connsiteY3" fmla="*/ 936171 h 936171"/>
                <a:gd name="connsiteX0" fmla="*/ 36285 w 1415142"/>
                <a:gd name="connsiteY0" fmla="*/ 1023256 h 1023256"/>
                <a:gd name="connsiteX1" fmla="*/ 0 w 1415142"/>
                <a:gd name="connsiteY1" fmla="*/ 0 h 1023256"/>
                <a:gd name="connsiteX2" fmla="*/ 1415142 w 1415142"/>
                <a:gd name="connsiteY2" fmla="*/ 1023256 h 1023256"/>
                <a:gd name="connsiteX3" fmla="*/ 36285 w 1415142"/>
                <a:gd name="connsiteY3" fmla="*/ 1023256 h 1023256"/>
                <a:gd name="connsiteX0" fmla="*/ 36285 w 1415142"/>
                <a:gd name="connsiteY0" fmla="*/ 1023256 h 1023256"/>
                <a:gd name="connsiteX1" fmla="*/ 0 w 1415142"/>
                <a:gd name="connsiteY1" fmla="*/ 0 h 1023256"/>
                <a:gd name="connsiteX2" fmla="*/ 948085 w 1415142"/>
                <a:gd name="connsiteY2" fmla="*/ 537027 h 1023256"/>
                <a:gd name="connsiteX3" fmla="*/ 1415142 w 1415142"/>
                <a:gd name="connsiteY3" fmla="*/ 1023256 h 1023256"/>
                <a:gd name="connsiteX4" fmla="*/ 36285 w 1415142"/>
                <a:gd name="connsiteY4" fmla="*/ 1023256 h 1023256"/>
                <a:gd name="connsiteX0" fmla="*/ 36285 w 1415142"/>
                <a:gd name="connsiteY0" fmla="*/ 1023256 h 1023256"/>
                <a:gd name="connsiteX1" fmla="*/ 0 w 1415142"/>
                <a:gd name="connsiteY1" fmla="*/ 0 h 1023256"/>
                <a:gd name="connsiteX2" fmla="*/ 704327 w 1415142"/>
                <a:gd name="connsiteY2" fmla="*/ 493485 h 1023256"/>
                <a:gd name="connsiteX3" fmla="*/ 1415142 w 1415142"/>
                <a:gd name="connsiteY3" fmla="*/ 1023256 h 1023256"/>
                <a:gd name="connsiteX4" fmla="*/ 36285 w 1415142"/>
                <a:gd name="connsiteY4" fmla="*/ 1023256 h 1023256"/>
                <a:gd name="connsiteX0" fmla="*/ 36285 w 1415142"/>
                <a:gd name="connsiteY0" fmla="*/ 1023256 h 1023256"/>
                <a:gd name="connsiteX1" fmla="*/ 0 w 1415142"/>
                <a:gd name="connsiteY1" fmla="*/ 0 h 1023256"/>
                <a:gd name="connsiteX2" fmla="*/ 704327 w 1415142"/>
                <a:gd name="connsiteY2" fmla="*/ 449942 h 1023256"/>
                <a:gd name="connsiteX3" fmla="*/ 1415142 w 1415142"/>
                <a:gd name="connsiteY3" fmla="*/ 1023256 h 1023256"/>
                <a:gd name="connsiteX4" fmla="*/ 36285 w 1415142"/>
                <a:gd name="connsiteY4" fmla="*/ 1023256 h 1023256"/>
                <a:gd name="connsiteX0" fmla="*/ 36285 w 1415142"/>
                <a:gd name="connsiteY0" fmla="*/ 1023256 h 1023256"/>
                <a:gd name="connsiteX1" fmla="*/ 0 w 1415142"/>
                <a:gd name="connsiteY1" fmla="*/ 0 h 1023256"/>
                <a:gd name="connsiteX2" fmla="*/ 704327 w 1415142"/>
                <a:gd name="connsiteY2" fmla="*/ 449942 h 1023256"/>
                <a:gd name="connsiteX3" fmla="*/ 1415142 w 1415142"/>
                <a:gd name="connsiteY3" fmla="*/ 1023256 h 1023256"/>
                <a:gd name="connsiteX4" fmla="*/ 36285 w 1415142"/>
                <a:gd name="connsiteY4" fmla="*/ 1023256 h 1023256"/>
                <a:gd name="connsiteX0" fmla="*/ 63369 w 1442226"/>
                <a:gd name="connsiteY0" fmla="*/ 1008742 h 1008742"/>
                <a:gd name="connsiteX1" fmla="*/ 0 w 1442226"/>
                <a:gd name="connsiteY1" fmla="*/ 0 h 1008742"/>
                <a:gd name="connsiteX2" fmla="*/ 731411 w 1442226"/>
                <a:gd name="connsiteY2" fmla="*/ 435428 h 1008742"/>
                <a:gd name="connsiteX3" fmla="*/ 1442226 w 1442226"/>
                <a:gd name="connsiteY3" fmla="*/ 1008742 h 1008742"/>
                <a:gd name="connsiteX4" fmla="*/ 63369 w 1442226"/>
                <a:gd name="connsiteY4" fmla="*/ 1008742 h 1008742"/>
                <a:gd name="connsiteX0" fmla="*/ 63369 w 1442226"/>
                <a:gd name="connsiteY0" fmla="*/ 1039616 h 1039616"/>
                <a:gd name="connsiteX1" fmla="*/ 0 w 1442226"/>
                <a:gd name="connsiteY1" fmla="*/ 30874 h 1039616"/>
                <a:gd name="connsiteX2" fmla="*/ 419946 w 1442226"/>
                <a:gd name="connsiteY2" fmla="*/ 277617 h 1039616"/>
                <a:gd name="connsiteX3" fmla="*/ 731411 w 1442226"/>
                <a:gd name="connsiteY3" fmla="*/ 466302 h 1039616"/>
                <a:gd name="connsiteX4" fmla="*/ 1442226 w 1442226"/>
                <a:gd name="connsiteY4" fmla="*/ 1039616 h 1039616"/>
                <a:gd name="connsiteX5" fmla="*/ 63369 w 1442226"/>
                <a:gd name="connsiteY5" fmla="*/ 1039616 h 1039616"/>
                <a:gd name="connsiteX0" fmla="*/ 63369 w 1442226"/>
                <a:gd name="connsiteY0" fmla="*/ 1039616 h 1039616"/>
                <a:gd name="connsiteX1" fmla="*/ 0 w 1442226"/>
                <a:gd name="connsiteY1" fmla="*/ 30874 h 1039616"/>
                <a:gd name="connsiteX2" fmla="*/ 501198 w 1442226"/>
                <a:gd name="connsiteY2" fmla="*/ 277617 h 1039616"/>
                <a:gd name="connsiteX3" fmla="*/ 731411 w 1442226"/>
                <a:gd name="connsiteY3" fmla="*/ 466302 h 1039616"/>
                <a:gd name="connsiteX4" fmla="*/ 1442226 w 1442226"/>
                <a:gd name="connsiteY4" fmla="*/ 1039616 h 1039616"/>
                <a:gd name="connsiteX5" fmla="*/ 63369 w 1442226"/>
                <a:gd name="connsiteY5" fmla="*/ 1039616 h 103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2226" h="1039616">
                  <a:moveTo>
                    <a:pt x="63369" y="1039616"/>
                  </a:moveTo>
                  <a:lnTo>
                    <a:pt x="0" y="30874"/>
                  </a:lnTo>
                  <a:cubicBezTo>
                    <a:pt x="59430" y="-96126"/>
                    <a:pt x="379296" y="205046"/>
                    <a:pt x="501198" y="277617"/>
                  </a:cubicBezTo>
                  <a:cubicBezTo>
                    <a:pt x="623100" y="350188"/>
                    <a:pt x="561031" y="339302"/>
                    <a:pt x="731411" y="466302"/>
                  </a:cubicBezTo>
                  <a:cubicBezTo>
                    <a:pt x="1103770" y="715465"/>
                    <a:pt x="1205288" y="848511"/>
                    <a:pt x="1442226" y="1039616"/>
                  </a:cubicBezTo>
                  <a:lnTo>
                    <a:pt x="63369" y="1039616"/>
                  </a:lnTo>
                  <a:close/>
                </a:path>
              </a:pathLst>
            </a:custGeom>
            <a:solidFill>
              <a:srgbClr val="946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77751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>
                <a:lumMod val="95000"/>
              </a:schemeClr>
            </a:gs>
            <a:gs pos="77000">
              <a:srgbClr val="F7E4A3"/>
            </a:gs>
            <a:gs pos="9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áromszög 1"/>
          <p:cNvSpPr/>
          <p:nvPr/>
        </p:nvSpPr>
        <p:spPr>
          <a:xfrm rot="20752047">
            <a:off x="2850639" y="106808"/>
            <a:ext cx="472806" cy="1907763"/>
          </a:xfrm>
          <a:custGeom>
            <a:avLst/>
            <a:gdLst>
              <a:gd name="connsiteX0" fmla="*/ 0 w 1374196"/>
              <a:gd name="connsiteY0" fmla="*/ 2941176 h 2941176"/>
              <a:gd name="connsiteX1" fmla="*/ 687098 w 1374196"/>
              <a:gd name="connsiteY1" fmla="*/ 0 h 2941176"/>
              <a:gd name="connsiteX2" fmla="*/ 1374196 w 1374196"/>
              <a:gd name="connsiteY2" fmla="*/ 2941176 h 2941176"/>
              <a:gd name="connsiteX3" fmla="*/ 0 w 1374196"/>
              <a:gd name="connsiteY3" fmla="*/ 2941176 h 2941176"/>
              <a:gd name="connsiteX0" fmla="*/ 0 w 752765"/>
              <a:gd name="connsiteY0" fmla="*/ 2941176 h 3215766"/>
              <a:gd name="connsiteX1" fmla="*/ 687098 w 752765"/>
              <a:gd name="connsiteY1" fmla="*/ 0 h 3215766"/>
              <a:gd name="connsiteX2" fmla="*/ 752765 w 752765"/>
              <a:gd name="connsiteY2" fmla="*/ 3215766 h 3215766"/>
              <a:gd name="connsiteX3" fmla="*/ 0 w 752765"/>
              <a:gd name="connsiteY3" fmla="*/ 2941176 h 3215766"/>
              <a:gd name="connsiteX0" fmla="*/ 0 w 687098"/>
              <a:gd name="connsiteY0" fmla="*/ 2941176 h 3431024"/>
              <a:gd name="connsiteX1" fmla="*/ 687098 w 687098"/>
              <a:gd name="connsiteY1" fmla="*/ 0 h 3431024"/>
              <a:gd name="connsiteX2" fmla="*/ 644684 w 687098"/>
              <a:gd name="connsiteY2" fmla="*/ 3431024 h 3431024"/>
              <a:gd name="connsiteX3" fmla="*/ 0 w 687098"/>
              <a:gd name="connsiteY3" fmla="*/ 2941176 h 34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98" h="3431024">
                <a:moveTo>
                  <a:pt x="0" y="2941176"/>
                </a:moveTo>
                <a:lnTo>
                  <a:pt x="687098" y="0"/>
                </a:lnTo>
                <a:lnTo>
                  <a:pt x="644684" y="3431024"/>
                </a:lnTo>
                <a:lnTo>
                  <a:pt x="0" y="2941176"/>
                </a:lnTo>
                <a:close/>
              </a:path>
            </a:pathLst>
          </a:custGeom>
          <a:solidFill>
            <a:srgbClr val="B84B37"/>
          </a:solidFill>
          <a:ln w="254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7" b="97013" l="4396" r="98901"/>
                    </a14:imgEffect>
                  </a14:imgLayer>
                </a14:imgProps>
              </a:ext>
            </a:extLst>
          </a:blip>
          <a:srcRect b="7414"/>
          <a:stretch/>
        </p:blipFill>
        <p:spPr>
          <a:xfrm>
            <a:off x="6052457" y="747226"/>
            <a:ext cx="5980473" cy="61107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12980" y="2797318"/>
            <a:ext cx="585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64553E"/>
                </a:solidFill>
              </a:rPr>
              <a:t>Idézd fel Sámuel elhívásának történetét a feladatok segítségével! </a:t>
            </a:r>
            <a:r>
              <a:rPr lang="hu-HU" sz="3200" dirty="0" smtClean="0">
                <a:solidFill>
                  <a:srgbClr val="64553E"/>
                </a:solidFill>
                <a:hlinkClick r:id="rId4"/>
              </a:rPr>
              <a:t>Kattints ide!</a:t>
            </a:r>
            <a:endParaRPr lang="hu-HU" sz="3200" dirty="0">
              <a:solidFill>
                <a:srgbClr val="64553E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42177"/>
            <a:ext cx="1847461" cy="18158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/>
          </a:blip>
          <a:srcRect l="30146" t="37756" r="18708" b="25490"/>
          <a:stretch/>
        </p:blipFill>
        <p:spPr>
          <a:xfrm>
            <a:off x="1" y="0"/>
            <a:ext cx="3172408" cy="225370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>
            <a:extLst/>
          </a:blip>
          <a:srcRect l="59562" t="74403" r="33273"/>
          <a:stretch/>
        </p:blipFill>
        <p:spPr>
          <a:xfrm flipH="1">
            <a:off x="1840416" y="518565"/>
            <a:ext cx="545748" cy="194115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>
            <a:extLst/>
          </a:blip>
          <a:srcRect l="59562" t="74403" r="33273"/>
          <a:stretch/>
        </p:blipFill>
        <p:spPr>
          <a:xfrm>
            <a:off x="2069756" y="518565"/>
            <a:ext cx="665420" cy="1838145"/>
          </a:xfrm>
          <a:prstGeom prst="rect">
            <a:avLst/>
          </a:prstGeom>
        </p:spPr>
      </p:pic>
      <p:sp>
        <p:nvSpPr>
          <p:cNvPr id="9" name="Háromszög 14"/>
          <p:cNvSpPr/>
          <p:nvPr/>
        </p:nvSpPr>
        <p:spPr>
          <a:xfrm rot="11624446">
            <a:off x="-260352" y="-145369"/>
            <a:ext cx="774003" cy="2501929"/>
          </a:xfrm>
          <a:custGeom>
            <a:avLst/>
            <a:gdLst>
              <a:gd name="connsiteX0" fmla="*/ 0 w 2177143"/>
              <a:gd name="connsiteY0" fmla="*/ 4459576 h 4459576"/>
              <a:gd name="connsiteX1" fmla="*/ 1088572 w 2177143"/>
              <a:gd name="connsiteY1" fmla="*/ 0 h 4459576"/>
              <a:gd name="connsiteX2" fmla="*/ 2177143 w 2177143"/>
              <a:gd name="connsiteY2" fmla="*/ 4459576 h 4459576"/>
              <a:gd name="connsiteX3" fmla="*/ 0 w 2177143"/>
              <a:gd name="connsiteY3" fmla="*/ 4459576 h 4459576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05265"/>
              <a:gd name="connsiteY0" fmla="*/ 4842644 h 4842644"/>
              <a:gd name="connsiteX1" fmla="*/ 516694 w 1605265"/>
              <a:gd name="connsiteY1" fmla="*/ 0 h 4842644"/>
              <a:gd name="connsiteX2" fmla="*/ 1605265 w 1605265"/>
              <a:gd name="connsiteY2" fmla="*/ 4459576 h 4842644"/>
              <a:gd name="connsiteX3" fmla="*/ 0 w 1605265"/>
              <a:gd name="connsiteY3" fmla="*/ 4842644 h 484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265" h="4842644">
                <a:moveTo>
                  <a:pt x="0" y="4842644"/>
                </a:moveTo>
                <a:lnTo>
                  <a:pt x="516694" y="0"/>
                </a:lnTo>
                <a:lnTo>
                  <a:pt x="1605265" y="4459576"/>
                </a:lnTo>
                <a:lnTo>
                  <a:pt x="0" y="4842644"/>
                </a:lnTo>
                <a:close/>
              </a:path>
            </a:pathLst>
          </a:custGeom>
          <a:solidFill>
            <a:srgbClr val="B84B37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65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7324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/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/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églalap 1"/>
          <p:cNvSpPr/>
          <p:nvPr/>
        </p:nvSpPr>
        <p:spPr>
          <a:xfrm>
            <a:off x="0" y="-14515"/>
            <a:ext cx="12192000" cy="68725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326243" y="102442"/>
            <a:ext cx="9675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minket is hív, nem csak Sámuelt!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028780" y="5826604"/>
            <a:ext cx="669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Terve van az életünkkel!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998932" y="1975477"/>
            <a:ext cx="4194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Ő adja az életet!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719577" y="3682184"/>
            <a:ext cx="5318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Ő adja az értelmét!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" b="100000" l="0" r="99224">
                        <a14:foregroundMark x1="54348" y1="97128" x2="54348" y2="97128"/>
                        <a14:foregroundMark x1="72981" y1="97804" x2="72981" y2="97804"/>
                        <a14:foregroundMark x1="73758" y1="94426" x2="73758" y2="94426"/>
                        <a14:foregroundMark x1="73913" y1="91216" x2="73913" y2="91216"/>
                        <a14:foregroundMark x1="74068" y1="96115" x2="74068" y2="96115"/>
                        <a14:foregroundMark x1="73913" y1="92568" x2="73913" y2="92568"/>
                        <a14:foregroundMark x1="41304" y1="89696" x2="41304" y2="89696"/>
                        <a14:foregroundMark x1="41304" y1="93412" x2="41304" y2="93412"/>
                        <a14:foregroundMark x1="41149" y1="95777" x2="41149" y2="95777"/>
                        <a14:foregroundMark x1="25311" y1="41385" x2="25311" y2="41385"/>
                        <a14:foregroundMark x1="25000" y1="44426" x2="25000" y2="44426"/>
                        <a14:foregroundMark x1="25000" y1="47973" x2="25000" y2="47973"/>
                        <a14:foregroundMark x1="25000" y1="50845" x2="25000" y2="50845"/>
                        <a14:foregroundMark x1="24689" y1="46115" x2="24689" y2="46115"/>
                        <a14:backgroundMark x1="72050" y1="28378" x2="72050" y2="28378"/>
                        <a14:backgroundMark x1="68789" y1="27872" x2="68789" y2="278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1609" y="1"/>
            <a:ext cx="746039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2756"/>
            <a:ext cx="1515290" cy="14922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70263" y="1547968"/>
            <a:ext cx="4130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5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Figyeld meg milyen hivatások jelennek meg a képeken!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6455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0263" y="3213462"/>
            <a:ext cx="46213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A9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 közülük valamelyik a családodban?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A9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Milyen feladatot kaptak a világban?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A9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Ezekkel a foglalkozásokkal hogyan lehet Istent szolgálni?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818A9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645919" y="166225"/>
            <a:ext cx="669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Terve van az életünkkel!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lumMod val="95000"/>
              </a:schemeClr>
            </a:gs>
            <a:gs pos="49000">
              <a:srgbClr val="F7E4A3"/>
            </a:gs>
            <a:gs pos="91000">
              <a:srgbClr val="946C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10666" y="54117"/>
            <a:ext cx="669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 van az életeddel!</a:t>
            </a:r>
            <a:endParaRPr lang="hu-HU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555" cy="169817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08000" y="2002972"/>
            <a:ext cx="11088914" cy="4717142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1000">
                <a:srgbClr val="B9AA93"/>
              </a:gs>
              <a:gs pos="83000">
                <a:srgbClr val="9D9384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628" y="2124000"/>
            <a:ext cx="5268687" cy="8345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64553E"/>
                </a:solidFill>
              </a:rPr>
              <a:t>Egy imádságos asszony családjába született.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38627" y="3087914"/>
            <a:ext cx="5268688" cy="8345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64553E"/>
                </a:solidFill>
              </a:rPr>
              <a:t>Már fiatalon Isten házába került, ahol örömmel tanult Istenről.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38629" y="4060374"/>
            <a:ext cx="5268686" cy="9289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64553E"/>
                </a:solidFill>
              </a:rPr>
              <a:t>Különleges képességet kapott, hogy megtudja Isten akaratát.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38628" y="5127174"/>
            <a:ext cx="5268687" cy="1462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64553E"/>
                </a:solidFill>
              </a:rPr>
              <a:t>Hűséggel végezte Istentől kapott hívatását: </a:t>
            </a:r>
            <a:r>
              <a:rPr lang="hu-HU" sz="2400" dirty="0" err="1">
                <a:solidFill>
                  <a:srgbClr val="64553E"/>
                </a:solidFill>
              </a:rPr>
              <a:t>b</a:t>
            </a:r>
            <a:r>
              <a:rPr lang="hu-HU" sz="2400" dirty="0" err="1" smtClean="0">
                <a:solidFill>
                  <a:srgbClr val="64553E"/>
                </a:solidFill>
              </a:rPr>
              <a:t>íraként</a:t>
            </a:r>
            <a:r>
              <a:rPr lang="hu-HU" sz="2400" dirty="0" smtClean="0">
                <a:solidFill>
                  <a:srgbClr val="64553E"/>
                </a:solidFill>
              </a:rPr>
              <a:t> vezette a népet, és prófétaként mindvégig hallgatott az Úr szavára.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204857" y="2124001"/>
            <a:ext cx="5188856" cy="8345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hu-HU" sz="2400" dirty="0" smtClean="0">
                <a:solidFill>
                  <a:srgbClr val="64553E"/>
                </a:solidFill>
              </a:rPr>
              <a:t>Kik vannak a családodban?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204857" y="3087914"/>
            <a:ext cx="5188856" cy="8345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hu-HU" sz="2400" dirty="0" smtClean="0">
                <a:solidFill>
                  <a:srgbClr val="64553E"/>
                </a:solidFill>
              </a:rPr>
              <a:t>Melyik a kedvenc tantárgyad?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6204857" y="4051832"/>
            <a:ext cx="5188856" cy="9289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hu-HU" sz="2400" dirty="0" smtClean="0">
                <a:solidFill>
                  <a:srgbClr val="64553E"/>
                </a:solidFill>
              </a:rPr>
              <a:t>Miben vagy tehetséges? Miben vagy igazán jó?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6204857" y="5127174"/>
            <a:ext cx="5188856" cy="1462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hu-HU" sz="2400" dirty="0" smtClean="0">
                <a:solidFill>
                  <a:srgbClr val="64553E"/>
                </a:solidFill>
              </a:rPr>
              <a:t>Te mi szeretnél lenni, ha nagy leszel?</a:t>
            </a:r>
            <a:endParaRPr lang="hu-HU" sz="2400" dirty="0">
              <a:solidFill>
                <a:srgbClr val="64553E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810666" y="711203"/>
            <a:ext cx="10174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Istennek terve volt Sámuellel. Istennek terve van veled!</a:t>
            </a:r>
          </a:p>
          <a:p>
            <a:r>
              <a:rPr lang="hu-HU" sz="22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egy hasonló táblázatot a füzetedbe és válaszolj a feltett kérdésekre!</a:t>
            </a:r>
          </a:p>
          <a:p>
            <a:r>
              <a:rPr lang="hu-HU" sz="2200" dirty="0" smtClean="0">
                <a:solidFill>
                  <a:srgbClr val="645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Írd a vonalra, hogy mi minden látható a te életedben Isten terveiből, munkájából!</a:t>
            </a:r>
            <a:endParaRPr lang="hu-HU" sz="2200" dirty="0">
              <a:solidFill>
                <a:srgbClr val="645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Egyenes összekötő 17"/>
          <p:cNvCxnSpPr/>
          <p:nvPr/>
        </p:nvCxnSpPr>
        <p:spPr>
          <a:xfrm flipV="1">
            <a:off x="6306457" y="2801257"/>
            <a:ext cx="4891314" cy="14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6306457" y="3766457"/>
            <a:ext cx="4891314" cy="14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V="1">
            <a:off x="6306457" y="6408057"/>
            <a:ext cx="4891314" cy="14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V="1">
            <a:off x="7823200" y="4826000"/>
            <a:ext cx="3374571" cy="72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8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lumMod val="95000"/>
              </a:schemeClr>
            </a:gs>
            <a:gs pos="49000">
              <a:srgbClr val="F7E4A3"/>
            </a:gs>
            <a:gs pos="91000">
              <a:srgbClr val="946C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4" y="284016"/>
            <a:ext cx="3712120" cy="154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791" y="247730"/>
            <a:ext cx="3247345" cy="2727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128" y="5038357"/>
            <a:ext cx="2257064" cy="1383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10" y="5135808"/>
            <a:ext cx="2219136" cy="1518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744" y="3371250"/>
            <a:ext cx="1481456" cy="1383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00" y="2220091"/>
            <a:ext cx="2572735" cy="2176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9987" y="5151507"/>
            <a:ext cx="3340898" cy="1548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4199" y="3227173"/>
            <a:ext cx="1112474" cy="163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Csoportba foglalás 24"/>
          <p:cNvGrpSpPr/>
          <p:nvPr/>
        </p:nvGrpSpPr>
        <p:grpSpPr>
          <a:xfrm>
            <a:off x="10025917" y="4379839"/>
            <a:ext cx="1902117" cy="2274005"/>
            <a:chOff x="8228432" y="3304447"/>
            <a:chExt cx="1902117" cy="2274005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8432" y="3304447"/>
              <a:ext cx="1902117" cy="22740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églalap 23"/>
            <p:cNvSpPr/>
            <p:nvPr/>
          </p:nvSpPr>
          <p:spPr>
            <a:xfrm>
              <a:off x="8228432" y="3412265"/>
              <a:ext cx="587354" cy="6326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" name="Csoportba foglalás 28"/>
          <p:cNvGrpSpPr/>
          <p:nvPr/>
        </p:nvGrpSpPr>
        <p:grpSpPr>
          <a:xfrm>
            <a:off x="10406743" y="1420985"/>
            <a:ext cx="1638475" cy="1780179"/>
            <a:chOff x="9849625" y="467443"/>
            <a:chExt cx="1863979" cy="2085441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49625" y="467443"/>
              <a:ext cx="1863979" cy="20854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églalap 27"/>
            <p:cNvSpPr/>
            <p:nvPr/>
          </p:nvSpPr>
          <p:spPr>
            <a:xfrm>
              <a:off x="9855200" y="551543"/>
              <a:ext cx="435429" cy="2630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" name="Csoportba foglalás 31"/>
          <p:cNvGrpSpPr/>
          <p:nvPr/>
        </p:nvGrpSpPr>
        <p:grpSpPr>
          <a:xfrm>
            <a:off x="4139050" y="780591"/>
            <a:ext cx="2486013" cy="3974571"/>
            <a:chOff x="4330277" y="834851"/>
            <a:chExt cx="2318696" cy="3428629"/>
          </a:xfrm>
        </p:grpSpPr>
        <p:grpSp>
          <p:nvGrpSpPr>
            <p:cNvPr id="27" name="Csoportba foglalás 26"/>
            <p:cNvGrpSpPr/>
            <p:nvPr/>
          </p:nvGrpSpPr>
          <p:grpSpPr>
            <a:xfrm>
              <a:off x="4330277" y="834851"/>
              <a:ext cx="2318696" cy="3428629"/>
              <a:chOff x="4330277" y="838570"/>
              <a:chExt cx="2318696" cy="3428629"/>
            </a:xfrm>
          </p:grpSpPr>
          <p:pic>
            <p:nvPicPr>
              <p:cNvPr id="11" name="Kép 1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30277" y="838570"/>
                <a:ext cx="2318696" cy="342862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6" name="Téglalap 25"/>
              <p:cNvSpPr/>
              <p:nvPr/>
            </p:nvSpPr>
            <p:spPr>
              <a:xfrm>
                <a:off x="5651017" y="1323358"/>
                <a:ext cx="985523" cy="1079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cxnSp>
          <p:nvCxnSpPr>
            <p:cNvPr id="31" name="Egyenes összekötő 30"/>
            <p:cNvCxnSpPr/>
            <p:nvPr/>
          </p:nvCxnSpPr>
          <p:spPr>
            <a:xfrm>
              <a:off x="6622026" y="1323358"/>
              <a:ext cx="0" cy="103778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églalap 32"/>
          <p:cNvSpPr/>
          <p:nvPr/>
        </p:nvSpPr>
        <p:spPr>
          <a:xfrm>
            <a:off x="267702" y="595864"/>
            <a:ext cx="11631424" cy="197097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Sámuel gyermekkorától Isten közelében élt. Hallhatta a szavát.</a:t>
            </a:r>
          </a:p>
          <a:p>
            <a:pPr algn="ctr"/>
            <a:r>
              <a:rPr lang="hu-HU" sz="3200" dirty="0" smtClean="0"/>
              <a:t>Még így is volt, hogy nem ismerte fel Isten hangját.</a:t>
            </a:r>
            <a:endParaRPr lang="hu-HU" sz="3200" dirty="0"/>
          </a:p>
        </p:txBody>
      </p:sp>
      <p:sp>
        <p:nvSpPr>
          <p:cNvPr id="34" name="Téglalap 33"/>
          <p:cNvSpPr/>
          <p:nvPr/>
        </p:nvSpPr>
        <p:spPr>
          <a:xfrm>
            <a:off x="1695229" y="2542959"/>
            <a:ext cx="8776368" cy="19585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Isten ma is sokféleképpen szól hozzánk.</a:t>
            </a:r>
            <a:endParaRPr lang="hu-HU" sz="3600" dirty="0"/>
          </a:p>
        </p:txBody>
      </p:sp>
      <p:sp>
        <p:nvSpPr>
          <p:cNvPr id="35" name="Téglalap 34"/>
          <p:cNvSpPr/>
          <p:nvPr/>
        </p:nvSpPr>
        <p:spPr>
          <a:xfrm>
            <a:off x="450962" y="4463194"/>
            <a:ext cx="11264901" cy="19585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Mi mindenen keresztül szólíthat meg Isten minket?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880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35" presetID="28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8" presetClass="entr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8" presetClass="entr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8" presetClass="entr" presetSubtype="0" repeatCount="2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8" presetClass="entr" presetSubtype="0" repeatCount="2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8" presetClass="entr" presetSubtype="0" repeatCount="2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8" presetClass="entr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8" presetClass="entr" presetSubtype="0" repeatCount="2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8" presetClass="entr" presetSubtype="0" repeatCount="2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8" presetClass="entr" presetSubtype="0" repeatCount="2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8" presetClass="entr" presetSubtype="0" repeatCount="2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lumMod val="95000"/>
              </a:schemeClr>
            </a:gs>
            <a:gs pos="49000">
              <a:srgbClr val="F7E4A3"/>
            </a:gs>
            <a:gs pos="91000">
              <a:srgbClr val="946C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4" y="284016"/>
            <a:ext cx="3712120" cy="154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791" y="247730"/>
            <a:ext cx="3247345" cy="2727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128" y="5038357"/>
            <a:ext cx="2257064" cy="1383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10" y="5135808"/>
            <a:ext cx="2219136" cy="1518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744" y="3371250"/>
            <a:ext cx="1481456" cy="1383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00" y="2220091"/>
            <a:ext cx="2572735" cy="2176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9987" y="5151507"/>
            <a:ext cx="3340898" cy="1548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4199" y="3227173"/>
            <a:ext cx="1112474" cy="163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Csoportba foglalás 24"/>
          <p:cNvGrpSpPr/>
          <p:nvPr/>
        </p:nvGrpSpPr>
        <p:grpSpPr>
          <a:xfrm>
            <a:off x="10025917" y="4379839"/>
            <a:ext cx="1902117" cy="2274005"/>
            <a:chOff x="8228432" y="3304447"/>
            <a:chExt cx="1902117" cy="2274005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8432" y="3304447"/>
              <a:ext cx="1902117" cy="22740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églalap 23"/>
            <p:cNvSpPr/>
            <p:nvPr/>
          </p:nvSpPr>
          <p:spPr>
            <a:xfrm>
              <a:off x="8228432" y="3412265"/>
              <a:ext cx="587354" cy="6326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" name="Csoportba foglalás 28"/>
          <p:cNvGrpSpPr/>
          <p:nvPr/>
        </p:nvGrpSpPr>
        <p:grpSpPr>
          <a:xfrm>
            <a:off x="10406743" y="1420985"/>
            <a:ext cx="1638475" cy="1780179"/>
            <a:chOff x="9849625" y="467443"/>
            <a:chExt cx="1863979" cy="2085441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49625" y="467443"/>
              <a:ext cx="1863979" cy="20854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églalap 27"/>
            <p:cNvSpPr/>
            <p:nvPr/>
          </p:nvSpPr>
          <p:spPr>
            <a:xfrm>
              <a:off x="9855200" y="551543"/>
              <a:ext cx="435429" cy="2630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" name="Csoportba foglalás 31"/>
          <p:cNvGrpSpPr/>
          <p:nvPr/>
        </p:nvGrpSpPr>
        <p:grpSpPr>
          <a:xfrm>
            <a:off x="4139050" y="780591"/>
            <a:ext cx="2486013" cy="3974571"/>
            <a:chOff x="4330277" y="834851"/>
            <a:chExt cx="2318696" cy="3428629"/>
          </a:xfrm>
        </p:grpSpPr>
        <p:grpSp>
          <p:nvGrpSpPr>
            <p:cNvPr id="27" name="Csoportba foglalás 26"/>
            <p:cNvGrpSpPr/>
            <p:nvPr/>
          </p:nvGrpSpPr>
          <p:grpSpPr>
            <a:xfrm>
              <a:off x="4330277" y="834851"/>
              <a:ext cx="2318696" cy="3428629"/>
              <a:chOff x="4330277" y="838570"/>
              <a:chExt cx="2318696" cy="3428629"/>
            </a:xfrm>
          </p:grpSpPr>
          <p:pic>
            <p:nvPicPr>
              <p:cNvPr id="11" name="Kép 1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30277" y="838570"/>
                <a:ext cx="2318696" cy="342862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6" name="Téglalap 25"/>
              <p:cNvSpPr/>
              <p:nvPr/>
            </p:nvSpPr>
            <p:spPr>
              <a:xfrm>
                <a:off x="5651017" y="1323358"/>
                <a:ext cx="985523" cy="1079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cxnSp>
          <p:nvCxnSpPr>
            <p:cNvPr id="31" name="Egyenes összekötő 30"/>
            <p:cNvCxnSpPr/>
            <p:nvPr/>
          </p:nvCxnSpPr>
          <p:spPr>
            <a:xfrm>
              <a:off x="6622026" y="1323358"/>
              <a:ext cx="0" cy="103778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églalap 21"/>
          <p:cNvSpPr/>
          <p:nvPr/>
        </p:nvSpPr>
        <p:spPr>
          <a:xfrm>
            <a:off x="1695230" y="1525835"/>
            <a:ext cx="8776368" cy="19585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Figyelj mindig Isten szavára!</a:t>
            </a:r>
            <a:endParaRPr lang="hu-HU" sz="3600" dirty="0"/>
          </a:p>
        </p:txBody>
      </p:sp>
      <p:sp>
        <p:nvSpPr>
          <p:cNvPr id="30" name="Téglalap 29"/>
          <p:cNvSpPr/>
          <p:nvPr/>
        </p:nvSpPr>
        <p:spPr>
          <a:xfrm>
            <a:off x="1695230" y="3488040"/>
            <a:ext cx="8776368" cy="19585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Vajon mit akar neked mondani?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42094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0" grpId="0" animBg="1"/>
      <p:bldP spid="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0000"/>
                <a:lumOff val="40000"/>
              </a:schemeClr>
            </a:gs>
            <a:gs pos="30000">
              <a:schemeClr val="accent1">
                <a:lumMod val="20000"/>
                <a:lumOff val="80000"/>
              </a:schemeClr>
            </a:gs>
            <a:gs pos="73000">
              <a:srgbClr val="F7E4A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074" y="-1"/>
            <a:ext cx="1641328" cy="16401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257"/>
            <a:ext cx="1647073" cy="1632857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45143" y="3381827"/>
            <a:ext cx="3143259" cy="2946401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kérjük Istent, hogy Sámuelhez hasonlóan hozzánk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szóljon! És halljuk Őt!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Szólj hozzám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227" y="1881124"/>
            <a:ext cx="1259693" cy="125969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337" y="551543"/>
            <a:ext cx="8484244" cy="57766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7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0000"/>
                <a:lumOff val="40000"/>
              </a:schemeClr>
            </a:gs>
            <a:gs pos="30000">
              <a:schemeClr val="accent1">
                <a:lumMod val="20000"/>
                <a:lumOff val="80000"/>
              </a:schemeClr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34901" y="2278207"/>
            <a:ext cx="5624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„Szólj, mert hallja a </a:t>
            </a:r>
            <a:r>
              <a:rPr lang="hu-HU" sz="4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4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szolgád!”</a:t>
            </a:r>
          </a:p>
          <a:p>
            <a:endParaRPr lang="hu-H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(Sámuel első könyve 3,10)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81203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4126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20000"/>
                <a:lumOff val="80000"/>
              </a:schemeClr>
            </a:gs>
            <a:gs pos="60000">
              <a:schemeClr val="accent4">
                <a:lumMod val="20000"/>
                <a:lumOff val="80000"/>
              </a:schemeClr>
            </a:gs>
            <a:gs pos="99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756"/>
            <a:ext cx="1700610" cy="167480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6756" y="267655"/>
            <a:ext cx="5192867" cy="2171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6" r="99561">
                        <a14:foregroundMark x1="2635" y1="32237" x2="2635" y2="32237"/>
                        <a14:foregroundMark x1="2635" y1="5263" x2="2635" y2="5263"/>
                        <a14:foregroundMark x1="12006" y1="22862" x2="12006" y2="22862"/>
                        <a14:foregroundMark x1="55930" y1="4934" x2="55930" y2="4934"/>
                        <a14:foregroundMark x1="96340" y1="93421" x2="96340" y2="93421"/>
                        <a14:foregroundMark x1="2196" y1="84046" x2="2196" y2="84046"/>
                        <a14:foregroundMark x1="2635" y1="73026" x2="2635" y2="73026"/>
                        <a14:foregroundMark x1="2928" y1="87500" x2="2928" y2="87500"/>
                        <a14:foregroundMark x1="6149" y1="26809" x2="6149" y2="26809"/>
                        <a14:foregroundMark x1="6442" y1="94901" x2="6442" y2="94901"/>
                        <a14:foregroundMark x1="36018" y1="96875" x2="36018" y2="96875"/>
                        <a14:foregroundMark x1="41288" y1="97204" x2="41288" y2="97204"/>
                        <a14:foregroundMark x1="96779" y1="89474" x2="96779" y2="89474"/>
                        <a14:foregroundMark x1="97804" y1="77632" x2="97804" y2="77632"/>
                        <a14:foregroundMark x1="93265" y1="95395" x2="93265" y2="95395"/>
                        <a14:foregroundMark x1="96340" y1="96875" x2="96340" y2="96875"/>
                        <a14:foregroundMark x1="97804" y1="82401" x2="97804" y2="82401"/>
                        <a14:foregroundMark x1="98097" y1="70724" x2="98097" y2="70724"/>
                        <a14:foregroundMark x1="75110" y1="98520" x2="75110" y2="98520"/>
                        <a14:backgroundMark x1="18594" y1="10362" x2="18594" y2="10362"/>
                        <a14:backgroundMark x1="24890" y1="13158" x2="24890" y2="13158"/>
                        <a14:backgroundMark x1="41581" y1="8388" x2="41581" y2="8388"/>
                        <a14:backgroundMark x1="7467" y1="14309" x2="7467" y2="14309"/>
                        <a14:backgroundMark x1="33236" y1="13487" x2="33236" y2="13487"/>
                        <a14:backgroundMark x1="37775" y1="13487" x2="37775" y2="13487"/>
                        <a14:backgroundMark x1="41288" y1="13816" x2="41288" y2="13816"/>
                        <a14:backgroundMark x1="1903" y1="56086" x2="1903" y2="56086"/>
                        <a14:backgroundMark x1="1903" y1="58553" x2="1903" y2="58553"/>
                        <a14:backgroundMark x1="1611" y1="52303" x2="1611" y2="52303"/>
                        <a14:backgroundMark x1="34993" y1="15789" x2="34993" y2="15789"/>
                        <a14:backgroundMark x1="3953" y1="98520" x2="3953" y2="9852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3006" y="270223"/>
            <a:ext cx="4163929" cy="3706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Csoportba foglalás 10"/>
          <p:cNvGrpSpPr/>
          <p:nvPr/>
        </p:nvGrpSpPr>
        <p:grpSpPr>
          <a:xfrm>
            <a:off x="6636756" y="2772229"/>
            <a:ext cx="4296230" cy="3875310"/>
            <a:chOff x="7170057" y="2785926"/>
            <a:chExt cx="4126266" cy="3687442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799" l="1111" r="99778">
                          <a14:backgroundMark x1="63778" y1="13682" x2="63778" y2="1368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 l="48739" t="17045"/>
            <a:stretch/>
          </p:blipFill>
          <p:spPr>
            <a:xfrm>
              <a:off x="7170057" y="2785926"/>
              <a:ext cx="4126266" cy="36874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799" l="1111" r="99778">
                          <a14:backgroundMark x1="63778" y1="13682" x2="63778" y2="13682"/>
                        </a14:backgroundRemoval>
                      </a14:imgEffect>
                    </a14:imgLayer>
                  </a14:imgProps>
                </a:ext>
              </a:extLst>
            </a:blip>
            <a:srcRect l="15427" t="3983" r="65101" b="67266"/>
            <a:stretch/>
          </p:blipFill>
          <p:spPr>
            <a:xfrm>
              <a:off x="7298770" y="3425371"/>
              <a:ext cx="605218" cy="493485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1888" y="4249891"/>
            <a:ext cx="4865047" cy="2397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églalap 13"/>
          <p:cNvSpPr/>
          <p:nvPr/>
        </p:nvSpPr>
        <p:spPr>
          <a:xfrm>
            <a:off x="2196732" y="1427407"/>
            <a:ext cx="8122926" cy="18106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Hogyan szólt Isten ezekhez a személyekhez?</a:t>
            </a:r>
            <a:endParaRPr lang="hu-HU" sz="3200" dirty="0"/>
          </a:p>
        </p:txBody>
      </p:sp>
      <p:sp>
        <p:nvSpPr>
          <p:cNvPr id="15" name="Téglalap 14"/>
          <p:cNvSpPr/>
          <p:nvPr/>
        </p:nvSpPr>
        <p:spPr>
          <a:xfrm>
            <a:off x="2196732" y="3387975"/>
            <a:ext cx="8122926" cy="18106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Emlékszel?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6628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8" presetClass="entr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repeatCount="2000" fill="remove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repeatCount="2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repeatCount="2000" fill="remove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20000"/>
                <a:lumOff val="80000"/>
              </a:schemeClr>
            </a:gs>
            <a:gs pos="60000">
              <a:schemeClr val="accent4">
                <a:lumMod val="20000"/>
                <a:lumOff val="80000"/>
              </a:schemeClr>
            </a:gs>
            <a:gs pos="99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6756" y="267655"/>
            <a:ext cx="5192867" cy="2171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3006" y="270223"/>
            <a:ext cx="4163929" cy="3706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Csoportba foglalás 10"/>
          <p:cNvGrpSpPr/>
          <p:nvPr/>
        </p:nvGrpSpPr>
        <p:grpSpPr>
          <a:xfrm>
            <a:off x="6636756" y="2772229"/>
            <a:ext cx="4296230" cy="3875310"/>
            <a:chOff x="7170057" y="2785926"/>
            <a:chExt cx="4126266" cy="3687442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48739" t="17045"/>
            <a:stretch/>
          </p:blipFill>
          <p:spPr>
            <a:xfrm>
              <a:off x="7170057" y="2785926"/>
              <a:ext cx="4126266" cy="36874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15427" t="3983" r="65101" b="67266"/>
            <a:stretch/>
          </p:blipFill>
          <p:spPr>
            <a:xfrm>
              <a:off x="7298770" y="3425371"/>
              <a:ext cx="605218" cy="493485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888" y="4249891"/>
            <a:ext cx="4865047" cy="2397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églalap 13"/>
          <p:cNvSpPr/>
          <p:nvPr/>
        </p:nvSpPr>
        <p:spPr>
          <a:xfrm>
            <a:off x="128484" y="578321"/>
            <a:ext cx="4865046" cy="1145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égő csipkebokorból szólt.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116935" y="1526806"/>
            <a:ext cx="3863088" cy="9124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Angyallal üzent.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28483" y="4371273"/>
            <a:ext cx="2977787" cy="8684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Hangjával szólt.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6116935" y="5448715"/>
            <a:ext cx="4283782" cy="9295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Csillag mutatta az utat.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8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20000"/>
                <a:lumOff val="80000"/>
              </a:schemeClr>
            </a:gs>
            <a:gs pos="60000">
              <a:schemeClr val="accent4">
                <a:lumMod val="20000"/>
                <a:lumOff val="80000"/>
              </a:schemeClr>
            </a:gs>
            <a:gs pos="99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2048614" y="692951"/>
            <a:ext cx="8062029" cy="14880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Ma egy Sámuel nevű 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fiúról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szól a 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történet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églalap 14"/>
          <p:cNvSpPr/>
          <p:nvPr/>
        </p:nvSpPr>
        <p:spPr>
          <a:xfrm>
            <a:off x="2048616" y="2487177"/>
            <a:ext cx="8062027" cy="14923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Istennek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terve 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volt vele.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048616" y="4285756"/>
            <a:ext cx="8062029" cy="14749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már születése körül is </a:t>
            </a:r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nyilvánvalóvá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vált.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33"/>
            <a:ext cx="1697934" cy="16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20000"/>
                <a:lumOff val="80000"/>
              </a:schemeClr>
            </a:gs>
            <a:gs pos="68000">
              <a:schemeClr val="accent4">
                <a:lumMod val="20000"/>
                <a:lumOff val="8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áromszög 1"/>
          <p:cNvSpPr/>
          <p:nvPr/>
        </p:nvSpPr>
        <p:spPr>
          <a:xfrm rot="20752047">
            <a:off x="5808040" y="218117"/>
            <a:ext cx="863007" cy="3604514"/>
          </a:xfrm>
          <a:custGeom>
            <a:avLst/>
            <a:gdLst>
              <a:gd name="connsiteX0" fmla="*/ 0 w 1374196"/>
              <a:gd name="connsiteY0" fmla="*/ 2941176 h 2941176"/>
              <a:gd name="connsiteX1" fmla="*/ 687098 w 1374196"/>
              <a:gd name="connsiteY1" fmla="*/ 0 h 2941176"/>
              <a:gd name="connsiteX2" fmla="*/ 1374196 w 1374196"/>
              <a:gd name="connsiteY2" fmla="*/ 2941176 h 2941176"/>
              <a:gd name="connsiteX3" fmla="*/ 0 w 1374196"/>
              <a:gd name="connsiteY3" fmla="*/ 2941176 h 2941176"/>
              <a:gd name="connsiteX0" fmla="*/ 0 w 752765"/>
              <a:gd name="connsiteY0" fmla="*/ 2941176 h 3215766"/>
              <a:gd name="connsiteX1" fmla="*/ 687098 w 752765"/>
              <a:gd name="connsiteY1" fmla="*/ 0 h 3215766"/>
              <a:gd name="connsiteX2" fmla="*/ 752765 w 752765"/>
              <a:gd name="connsiteY2" fmla="*/ 3215766 h 3215766"/>
              <a:gd name="connsiteX3" fmla="*/ 0 w 752765"/>
              <a:gd name="connsiteY3" fmla="*/ 2941176 h 3215766"/>
              <a:gd name="connsiteX0" fmla="*/ 0 w 687098"/>
              <a:gd name="connsiteY0" fmla="*/ 2941176 h 3431024"/>
              <a:gd name="connsiteX1" fmla="*/ 687098 w 687098"/>
              <a:gd name="connsiteY1" fmla="*/ 0 h 3431024"/>
              <a:gd name="connsiteX2" fmla="*/ 644684 w 687098"/>
              <a:gd name="connsiteY2" fmla="*/ 3431024 h 3431024"/>
              <a:gd name="connsiteX3" fmla="*/ 0 w 687098"/>
              <a:gd name="connsiteY3" fmla="*/ 2941176 h 34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98" h="3431024">
                <a:moveTo>
                  <a:pt x="0" y="2941176"/>
                </a:moveTo>
                <a:lnTo>
                  <a:pt x="687098" y="0"/>
                </a:lnTo>
                <a:lnTo>
                  <a:pt x="644684" y="3431024"/>
                </a:lnTo>
                <a:lnTo>
                  <a:pt x="0" y="2941176"/>
                </a:lnTo>
                <a:close/>
              </a:path>
            </a:pathLst>
          </a:custGeom>
          <a:solidFill>
            <a:srgbClr val="B84B37"/>
          </a:solidFill>
          <a:ln w="254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48" b="86815" l="1764" r="89771">
                        <a14:backgroundMark x1="80600" y1="64706" x2="80600" y2="64706"/>
                        <a14:backgroundMark x1="79541" y1="64706" x2="79541" y2="647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146" t="37756" r="18708" b="25490"/>
          <a:stretch/>
        </p:blipFill>
        <p:spPr>
          <a:xfrm>
            <a:off x="0" y="0"/>
            <a:ext cx="6415315" cy="455748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489373" y="590763"/>
            <a:ext cx="433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Sámuel kisgyermekkora óta a szentély mellett élt.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B158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628222" y="1296051"/>
            <a:ext cx="5194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Erre a helyre jártak az emberek Istent imádni és imádkozni.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B158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990253" y="3630394"/>
            <a:ext cx="5832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Nem csoda, hogy sokat hallott Izráel Istenéről, az Úrról, és mindarról,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amit mondott, tanított.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826381" y="5455572"/>
            <a:ext cx="699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Mégis legjobban azt a történetet szerette, amit édesanyja mesélt neki a születéséről.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B158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607458" y="4700377"/>
            <a:ext cx="5215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azokról a csodákról is, amiket tett. </a:t>
            </a:r>
          </a:p>
        </p:txBody>
      </p:sp>
      <p:sp>
        <p:nvSpPr>
          <p:cNvPr id="15" name="Háromszög 14"/>
          <p:cNvSpPr/>
          <p:nvPr/>
        </p:nvSpPr>
        <p:spPr>
          <a:xfrm rot="11624874">
            <a:off x="-525006" y="-280628"/>
            <a:ext cx="1605265" cy="4842644"/>
          </a:xfrm>
          <a:custGeom>
            <a:avLst/>
            <a:gdLst>
              <a:gd name="connsiteX0" fmla="*/ 0 w 2177143"/>
              <a:gd name="connsiteY0" fmla="*/ 4459576 h 4459576"/>
              <a:gd name="connsiteX1" fmla="*/ 1088572 w 2177143"/>
              <a:gd name="connsiteY1" fmla="*/ 0 h 4459576"/>
              <a:gd name="connsiteX2" fmla="*/ 2177143 w 2177143"/>
              <a:gd name="connsiteY2" fmla="*/ 4459576 h 4459576"/>
              <a:gd name="connsiteX3" fmla="*/ 0 w 2177143"/>
              <a:gd name="connsiteY3" fmla="*/ 4459576 h 4459576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22813"/>
              <a:gd name="connsiteY0" fmla="*/ 4831995 h 4831995"/>
              <a:gd name="connsiteX1" fmla="*/ 534242 w 1622813"/>
              <a:gd name="connsiteY1" fmla="*/ 0 h 4831995"/>
              <a:gd name="connsiteX2" fmla="*/ 1622813 w 1622813"/>
              <a:gd name="connsiteY2" fmla="*/ 4459576 h 4831995"/>
              <a:gd name="connsiteX3" fmla="*/ 0 w 1622813"/>
              <a:gd name="connsiteY3" fmla="*/ 4831995 h 4831995"/>
              <a:gd name="connsiteX0" fmla="*/ 0 w 1605265"/>
              <a:gd name="connsiteY0" fmla="*/ 4842644 h 4842644"/>
              <a:gd name="connsiteX1" fmla="*/ 516694 w 1605265"/>
              <a:gd name="connsiteY1" fmla="*/ 0 h 4842644"/>
              <a:gd name="connsiteX2" fmla="*/ 1605265 w 1605265"/>
              <a:gd name="connsiteY2" fmla="*/ 4459576 h 4842644"/>
              <a:gd name="connsiteX3" fmla="*/ 0 w 1605265"/>
              <a:gd name="connsiteY3" fmla="*/ 4842644 h 484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265" h="4842644">
                <a:moveTo>
                  <a:pt x="0" y="4842644"/>
                </a:moveTo>
                <a:lnTo>
                  <a:pt x="516694" y="0"/>
                </a:lnTo>
                <a:lnTo>
                  <a:pt x="1605265" y="4459576"/>
                </a:lnTo>
                <a:lnTo>
                  <a:pt x="0" y="4842644"/>
                </a:lnTo>
                <a:close/>
              </a:path>
            </a:pathLst>
          </a:custGeom>
          <a:solidFill>
            <a:srgbClr val="B84B37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7" name="Egyenes összekötő 16"/>
          <p:cNvCxnSpPr>
            <a:endCxn id="15" idx="1"/>
          </p:cNvCxnSpPr>
          <p:nvPr/>
        </p:nvCxnSpPr>
        <p:spPr>
          <a:xfrm flipH="1">
            <a:off x="-20055" y="0"/>
            <a:ext cx="1652748" cy="45606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Kocka 14"/>
          <p:cNvSpPr/>
          <p:nvPr/>
        </p:nvSpPr>
        <p:spPr>
          <a:xfrm rot="21207329" flipH="1">
            <a:off x="2216150" y="39228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Kocka 14"/>
          <p:cNvSpPr/>
          <p:nvPr/>
        </p:nvSpPr>
        <p:spPr>
          <a:xfrm rot="21207329" flipH="1">
            <a:off x="2368550" y="40752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Kocka 14"/>
          <p:cNvSpPr/>
          <p:nvPr/>
        </p:nvSpPr>
        <p:spPr>
          <a:xfrm rot="21207329" flipH="1">
            <a:off x="2520950" y="4227608"/>
            <a:ext cx="4222279" cy="405880"/>
          </a:xfrm>
          <a:custGeom>
            <a:avLst/>
            <a:gdLst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0 w 4156305"/>
              <a:gd name="connsiteY5" fmla="*/ 1408366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08366"/>
              <a:gd name="connsiteX1" fmla="*/ 3804214 w 4156305"/>
              <a:gd name="connsiteY1" fmla="*/ 352092 h 1408366"/>
              <a:gd name="connsiteX2" fmla="*/ 3804214 w 4156305"/>
              <a:gd name="connsiteY2" fmla="*/ 1408366 h 1408366"/>
              <a:gd name="connsiteX3" fmla="*/ 0 w 4156305"/>
              <a:gd name="connsiteY3" fmla="*/ 1408366 h 1408366"/>
              <a:gd name="connsiteX4" fmla="*/ 0 w 4156305"/>
              <a:gd name="connsiteY4" fmla="*/ 352092 h 1408366"/>
              <a:gd name="connsiteX0" fmla="*/ 3804214 w 4156305"/>
              <a:gd name="connsiteY0" fmla="*/ 352092 h 1408366"/>
              <a:gd name="connsiteX1" fmla="*/ 4156305 w 4156305"/>
              <a:gd name="connsiteY1" fmla="*/ 0 h 1408366"/>
              <a:gd name="connsiteX2" fmla="*/ 4156305 w 4156305"/>
              <a:gd name="connsiteY2" fmla="*/ 1056275 h 1408366"/>
              <a:gd name="connsiteX3" fmla="*/ 3804214 w 4156305"/>
              <a:gd name="connsiteY3" fmla="*/ 1408366 h 1408366"/>
              <a:gd name="connsiteX4" fmla="*/ 3804214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3804214 w 4156305"/>
              <a:gd name="connsiteY3" fmla="*/ 352092 h 1408366"/>
              <a:gd name="connsiteX4" fmla="*/ 0 w 4156305"/>
              <a:gd name="connsiteY4" fmla="*/ 352092 h 1408366"/>
              <a:gd name="connsiteX0" fmla="*/ 0 w 4156305"/>
              <a:gd name="connsiteY0" fmla="*/ 352092 h 1408366"/>
              <a:gd name="connsiteX1" fmla="*/ 352092 w 4156305"/>
              <a:gd name="connsiteY1" fmla="*/ 0 h 1408366"/>
              <a:gd name="connsiteX2" fmla="*/ 4156305 w 4156305"/>
              <a:gd name="connsiteY2" fmla="*/ 0 h 1408366"/>
              <a:gd name="connsiteX3" fmla="*/ 4156305 w 4156305"/>
              <a:gd name="connsiteY3" fmla="*/ 1056275 h 1408366"/>
              <a:gd name="connsiteX4" fmla="*/ 3804214 w 4156305"/>
              <a:gd name="connsiteY4" fmla="*/ 1408366 h 1408366"/>
              <a:gd name="connsiteX5" fmla="*/ 131432 w 4156305"/>
              <a:gd name="connsiteY5" fmla="*/ 1407898 h 1408366"/>
              <a:gd name="connsiteX6" fmla="*/ 0 w 4156305"/>
              <a:gd name="connsiteY6" fmla="*/ 352092 h 1408366"/>
              <a:gd name="connsiteX7" fmla="*/ 0 w 4156305"/>
              <a:gd name="connsiteY7" fmla="*/ 352092 h 1408366"/>
              <a:gd name="connsiteX8" fmla="*/ 3804214 w 4156305"/>
              <a:gd name="connsiteY8" fmla="*/ 352092 h 1408366"/>
              <a:gd name="connsiteX9" fmla="*/ 4156305 w 4156305"/>
              <a:gd name="connsiteY9" fmla="*/ 0 h 1408366"/>
              <a:gd name="connsiteX10" fmla="*/ 3804214 w 4156305"/>
              <a:gd name="connsiteY10" fmla="*/ 352092 h 1408366"/>
              <a:gd name="connsiteX11" fmla="*/ 3804214 w 4156305"/>
              <a:gd name="connsiteY11" fmla="*/ 1408366 h 140836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6305"/>
              <a:gd name="connsiteY0" fmla="*/ 352092 h 1425626"/>
              <a:gd name="connsiteX1" fmla="*/ 3804214 w 4156305"/>
              <a:gd name="connsiteY1" fmla="*/ 352092 h 1425626"/>
              <a:gd name="connsiteX2" fmla="*/ 3804214 w 4156305"/>
              <a:gd name="connsiteY2" fmla="*/ 1408366 h 1425626"/>
              <a:gd name="connsiteX3" fmla="*/ 0 w 4156305"/>
              <a:gd name="connsiteY3" fmla="*/ 1408366 h 1425626"/>
              <a:gd name="connsiteX4" fmla="*/ 0 w 4156305"/>
              <a:gd name="connsiteY4" fmla="*/ 352092 h 1425626"/>
              <a:gd name="connsiteX0" fmla="*/ 3804214 w 4156305"/>
              <a:gd name="connsiteY0" fmla="*/ 352092 h 1425626"/>
              <a:gd name="connsiteX1" fmla="*/ 4156305 w 4156305"/>
              <a:gd name="connsiteY1" fmla="*/ 0 h 1425626"/>
              <a:gd name="connsiteX2" fmla="*/ 4156305 w 4156305"/>
              <a:gd name="connsiteY2" fmla="*/ 1056275 h 1425626"/>
              <a:gd name="connsiteX3" fmla="*/ 3804214 w 4156305"/>
              <a:gd name="connsiteY3" fmla="*/ 1408366 h 1425626"/>
              <a:gd name="connsiteX4" fmla="*/ 3804214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3804214 w 4156305"/>
              <a:gd name="connsiteY3" fmla="*/ 352092 h 1425626"/>
              <a:gd name="connsiteX4" fmla="*/ 0 w 4156305"/>
              <a:gd name="connsiteY4" fmla="*/ 352092 h 1425626"/>
              <a:gd name="connsiteX0" fmla="*/ 0 w 4156305"/>
              <a:gd name="connsiteY0" fmla="*/ 352092 h 1425626"/>
              <a:gd name="connsiteX1" fmla="*/ 352092 w 4156305"/>
              <a:gd name="connsiteY1" fmla="*/ 0 h 1425626"/>
              <a:gd name="connsiteX2" fmla="*/ 4156305 w 4156305"/>
              <a:gd name="connsiteY2" fmla="*/ 0 h 1425626"/>
              <a:gd name="connsiteX3" fmla="*/ 4156305 w 4156305"/>
              <a:gd name="connsiteY3" fmla="*/ 1056275 h 1425626"/>
              <a:gd name="connsiteX4" fmla="*/ 3804214 w 4156305"/>
              <a:gd name="connsiteY4" fmla="*/ 1408366 h 1425626"/>
              <a:gd name="connsiteX5" fmla="*/ 131432 w 4156305"/>
              <a:gd name="connsiteY5" fmla="*/ 1407898 h 1425626"/>
              <a:gd name="connsiteX6" fmla="*/ 0 w 4156305"/>
              <a:gd name="connsiteY6" fmla="*/ 352092 h 1425626"/>
              <a:gd name="connsiteX7" fmla="*/ 0 w 4156305"/>
              <a:gd name="connsiteY7" fmla="*/ 352092 h 1425626"/>
              <a:gd name="connsiteX8" fmla="*/ 3804214 w 4156305"/>
              <a:gd name="connsiteY8" fmla="*/ 352092 h 1425626"/>
              <a:gd name="connsiteX9" fmla="*/ 4156305 w 4156305"/>
              <a:gd name="connsiteY9" fmla="*/ 0 h 1425626"/>
              <a:gd name="connsiteX10" fmla="*/ 3804214 w 4156305"/>
              <a:gd name="connsiteY10" fmla="*/ 352092 h 1425626"/>
              <a:gd name="connsiteX11" fmla="*/ 3908461 w 4156305"/>
              <a:gd name="connsiteY11" fmla="*/ 1425626 h 1425626"/>
              <a:gd name="connsiteX0" fmla="*/ 0 w 4158849"/>
              <a:gd name="connsiteY0" fmla="*/ 352092 h 1425626"/>
              <a:gd name="connsiteX1" fmla="*/ 3804214 w 4158849"/>
              <a:gd name="connsiteY1" fmla="*/ 352092 h 1425626"/>
              <a:gd name="connsiteX2" fmla="*/ 3804214 w 4158849"/>
              <a:gd name="connsiteY2" fmla="*/ 1408366 h 1425626"/>
              <a:gd name="connsiteX3" fmla="*/ 0 w 4158849"/>
              <a:gd name="connsiteY3" fmla="*/ 1408366 h 1425626"/>
              <a:gd name="connsiteX4" fmla="*/ 0 w 4158849"/>
              <a:gd name="connsiteY4" fmla="*/ 352092 h 1425626"/>
              <a:gd name="connsiteX0" fmla="*/ 3804214 w 4158849"/>
              <a:gd name="connsiteY0" fmla="*/ 352092 h 1425626"/>
              <a:gd name="connsiteX1" fmla="*/ 4156305 w 4158849"/>
              <a:gd name="connsiteY1" fmla="*/ 0 h 1425626"/>
              <a:gd name="connsiteX2" fmla="*/ 4156305 w 4158849"/>
              <a:gd name="connsiteY2" fmla="*/ 1056275 h 1425626"/>
              <a:gd name="connsiteX3" fmla="*/ 3804214 w 4158849"/>
              <a:gd name="connsiteY3" fmla="*/ 1408366 h 1425626"/>
              <a:gd name="connsiteX4" fmla="*/ 3804214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3804214 w 4158849"/>
              <a:gd name="connsiteY3" fmla="*/ 352092 h 1425626"/>
              <a:gd name="connsiteX4" fmla="*/ 0 w 4158849"/>
              <a:gd name="connsiteY4" fmla="*/ 352092 h 1425626"/>
              <a:gd name="connsiteX0" fmla="*/ 0 w 4158849"/>
              <a:gd name="connsiteY0" fmla="*/ 352092 h 1425626"/>
              <a:gd name="connsiteX1" fmla="*/ 352092 w 4158849"/>
              <a:gd name="connsiteY1" fmla="*/ 0 h 1425626"/>
              <a:gd name="connsiteX2" fmla="*/ 4156305 w 4158849"/>
              <a:gd name="connsiteY2" fmla="*/ 0 h 1425626"/>
              <a:gd name="connsiteX3" fmla="*/ 4156305 w 4158849"/>
              <a:gd name="connsiteY3" fmla="*/ 1056275 h 1425626"/>
              <a:gd name="connsiteX4" fmla="*/ 3804214 w 4158849"/>
              <a:gd name="connsiteY4" fmla="*/ 1408366 h 1425626"/>
              <a:gd name="connsiteX5" fmla="*/ 131432 w 4158849"/>
              <a:gd name="connsiteY5" fmla="*/ 1407898 h 1425626"/>
              <a:gd name="connsiteX6" fmla="*/ 0 w 4158849"/>
              <a:gd name="connsiteY6" fmla="*/ 352092 h 1425626"/>
              <a:gd name="connsiteX7" fmla="*/ 0 w 4158849"/>
              <a:gd name="connsiteY7" fmla="*/ 352092 h 1425626"/>
              <a:gd name="connsiteX8" fmla="*/ 3804214 w 4158849"/>
              <a:gd name="connsiteY8" fmla="*/ 352092 h 1425626"/>
              <a:gd name="connsiteX9" fmla="*/ 4156305 w 4158849"/>
              <a:gd name="connsiteY9" fmla="*/ 0 h 1425626"/>
              <a:gd name="connsiteX10" fmla="*/ 3804214 w 4158849"/>
              <a:gd name="connsiteY10" fmla="*/ 352092 h 1425626"/>
              <a:gd name="connsiteX11" fmla="*/ 3908461 w 415884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0 w 4222279"/>
              <a:gd name="connsiteY3" fmla="*/ 1408366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  <a:gd name="connsiteX0" fmla="*/ 0 w 4222279"/>
              <a:gd name="connsiteY0" fmla="*/ 352092 h 1425626"/>
              <a:gd name="connsiteX1" fmla="*/ 3804214 w 4222279"/>
              <a:gd name="connsiteY1" fmla="*/ 352092 h 1425626"/>
              <a:gd name="connsiteX2" fmla="*/ 3804214 w 4222279"/>
              <a:gd name="connsiteY2" fmla="*/ 1408366 h 1425626"/>
              <a:gd name="connsiteX3" fmla="*/ 145851 w 4222279"/>
              <a:gd name="connsiteY3" fmla="*/ 1406243 h 1425626"/>
              <a:gd name="connsiteX4" fmla="*/ 0 w 4222279"/>
              <a:gd name="connsiteY4" fmla="*/ 352092 h 1425626"/>
              <a:gd name="connsiteX0" fmla="*/ 3804214 w 4222279"/>
              <a:gd name="connsiteY0" fmla="*/ 352092 h 1425626"/>
              <a:gd name="connsiteX1" fmla="*/ 4156305 w 4222279"/>
              <a:gd name="connsiteY1" fmla="*/ 0 h 1425626"/>
              <a:gd name="connsiteX2" fmla="*/ 4156305 w 4222279"/>
              <a:gd name="connsiteY2" fmla="*/ 1056275 h 1425626"/>
              <a:gd name="connsiteX3" fmla="*/ 3804214 w 4222279"/>
              <a:gd name="connsiteY3" fmla="*/ 1408366 h 1425626"/>
              <a:gd name="connsiteX4" fmla="*/ 3804214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3804214 w 4222279"/>
              <a:gd name="connsiteY3" fmla="*/ 352092 h 1425626"/>
              <a:gd name="connsiteX4" fmla="*/ 0 w 4222279"/>
              <a:gd name="connsiteY4" fmla="*/ 352092 h 1425626"/>
              <a:gd name="connsiteX0" fmla="*/ 0 w 4222279"/>
              <a:gd name="connsiteY0" fmla="*/ 352092 h 1425626"/>
              <a:gd name="connsiteX1" fmla="*/ 352092 w 4222279"/>
              <a:gd name="connsiteY1" fmla="*/ 0 h 1425626"/>
              <a:gd name="connsiteX2" fmla="*/ 4156305 w 4222279"/>
              <a:gd name="connsiteY2" fmla="*/ 0 h 1425626"/>
              <a:gd name="connsiteX3" fmla="*/ 4156305 w 4222279"/>
              <a:gd name="connsiteY3" fmla="*/ 1056275 h 1425626"/>
              <a:gd name="connsiteX4" fmla="*/ 3804214 w 4222279"/>
              <a:gd name="connsiteY4" fmla="*/ 1408366 h 1425626"/>
              <a:gd name="connsiteX5" fmla="*/ 131432 w 4222279"/>
              <a:gd name="connsiteY5" fmla="*/ 1407898 h 1425626"/>
              <a:gd name="connsiteX6" fmla="*/ 0 w 4222279"/>
              <a:gd name="connsiteY6" fmla="*/ 352092 h 1425626"/>
              <a:gd name="connsiteX7" fmla="*/ 0 w 4222279"/>
              <a:gd name="connsiteY7" fmla="*/ 352092 h 1425626"/>
              <a:gd name="connsiteX8" fmla="*/ 3804214 w 4222279"/>
              <a:gd name="connsiteY8" fmla="*/ 352092 h 1425626"/>
              <a:gd name="connsiteX9" fmla="*/ 4156305 w 4222279"/>
              <a:gd name="connsiteY9" fmla="*/ 0 h 1425626"/>
              <a:gd name="connsiteX10" fmla="*/ 3804214 w 4222279"/>
              <a:gd name="connsiteY10" fmla="*/ 352092 h 1425626"/>
              <a:gd name="connsiteX11" fmla="*/ 3908461 w 4222279"/>
              <a:gd name="connsiteY11" fmla="*/ 1425626 h 142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279" h="1425626" stroke="0" extrusionOk="0">
                <a:moveTo>
                  <a:pt x="0" y="352092"/>
                </a:moveTo>
                <a:lnTo>
                  <a:pt x="3804214" y="352092"/>
                </a:lnTo>
                <a:lnTo>
                  <a:pt x="3804214" y="1408366"/>
                </a:lnTo>
                <a:lnTo>
                  <a:pt x="145851" y="1406243"/>
                </a:lnTo>
                <a:lnTo>
                  <a:pt x="0" y="352092"/>
                </a:lnTo>
                <a:close/>
              </a:path>
              <a:path w="4222279" h="1425626" fill="darkenLess" stroke="0" extrusionOk="0">
                <a:moveTo>
                  <a:pt x="3804214" y="352092"/>
                </a:moveTo>
                <a:lnTo>
                  <a:pt x="4156305" y="0"/>
                </a:lnTo>
                <a:cubicBezTo>
                  <a:pt x="4156305" y="352092"/>
                  <a:pt x="4304747" y="979343"/>
                  <a:pt x="4156305" y="1056275"/>
                </a:cubicBezTo>
                <a:cubicBezTo>
                  <a:pt x="4187632" y="1068923"/>
                  <a:pt x="3921578" y="1291002"/>
                  <a:pt x="3804214" y="1408366"/>
                </a:cubicBezTo>
                <a:lnTo>
                  <a:pt x="3804214" y="352092"/>
                </a:lnTo>
                <a:close/>
              </a:path>
              <a:path w="4222279" h="1425626" fill="lightenLess" stroke="0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3804214" y="352092"/>
                </a:lnTo>
                <a:lnTo>
                  <a:pt x="0" y="352092"/>
                </a:lnTo>
                <a:close/>
              </a:path>
              <a:path w="4222279" h="1425626" fill="none" extrusionOk="0">
                <a:moveTo>
                  <a:pt x="0" y="352092"/>
                </a:moveTo>
                <a:lnTo>
                  <a:pt x="352092" y="0"/>
                </a:lnTo>
                <a:lnTo>
                  <a:pt x="4156305" y="0"/>
                </a:lnTo>
                <a:lnTo>
                  <a:pt x="4156305" y="1056275"/>
                </a:lnTo>
                <a:lnTo>
                  <a:pt x="3804214" y="1408366"/>
                </a:lnTo>
                <a:lnTo>
                  <a:pt x="131432" y="1407898"/>
                </a:lnTo>
                <a:cubicBezTo>
                  <a:pt x="131432" y="1055807"/>
                  <a:pt x="0" y="704183"/>
                  <a:pt x="0" y="352092"/>
                </a:cubicBezTo>
                <a:close/>
                <a:moveTo>
                  <a:pt x="0" y="352092"/>
                </a:moveTo>
                <a:lnTo>
                  <a:pt x="3804214" y="352092"/>
                </a:lnTo>
                <a:lnTo>
                  <a:pt x="4156305" y="0"/>
                </a:lnTo>
                <a:moveTo>
                  <a:pt x="3804214" y="352092"/>
                </a:moveTo>
                <a:lnTo>
                  <a:pt x="3908461" y="1425626"/>
                </a:lnTo>
              </a:path>
            </a:pathLst>
          </a:custGeom>
          <a:solidFill>
            <a:srgbClr val="C4B599"/>
          </a:solidFill>
          <a:ln w="31750">
            <a:solidFill>
              <a:srgbClr val="645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76" b="98624" l="15330" r="71371">
                        <a14:backgroundMark x1="17868" y1="64832" x2="17868" y2="64832"/>
                        <a14:backgroundMark x1="67614" y1="83333" x2="67614" y2="83333"/>
                        <a14:backgroundMark x1="66701" y1="80428" x2="66701" y2="80428"/>
                        <a14:backgroundMark x1="65990" y1="89908" x2="65990" y2="89908"/>
                        <a14:backgroundMark x1="67919" y1="87462" x2="67919" y2="87462"/>
                        <a14:backgroundMark x1="24365" y1="71407" x2="24365" y2="71407"/>
                        <a14:backgroundMark x1="54112" y1="82722" x2="54112" y2="82722"/>
                        <a14:backgroundMark x1="54619" y1="79358" x2="54619" y2="79358"/>
                        <a14:backgroundMark x1="54619" y1="87462" x2="54619" y2="87462"/>
                        <a14:backgroundMark x1="29746" y1="74618" x2="29746" y2="74618"/>
                        <a14:backgroundMark x1="30152" y1="82263" x2="30152" y2="82263"/>
                        <a14:backgroundMark x1="41523" y1="77217" x2="41523" y2="77217"/>
                        <a14:backgroundMark x1="40812" y1="71713" x2="40812" y2="71713"/>
                        <a14:backgroundMark x1="42234" y1="85933" x2="42234" y2="85933"/>
                        <a14:backgroundMark x1="41015" y1="62232" x2="41015" y2="62232"/>
                        <a14:backgroundMark x1="66396" y1="75688" x2="66396" y2="75688"/>
                        <a14:backgroundMark x1="19797" y1="57951" x2="19797" y2="57951"/>
                        <a14:backgroundMark x1="68832" y1="83333" x2="68832" y2="83333"/>
                        <a14:backgroundMark x1="65685" y1="92508" x2="65685" y2="92508"/>
                        <a14:backgroundMark x1="39898" y1="75382" x2="39898" y2="75382"/>
                      </a14:backgroundRemoval>
                    </a14:imgEffect>
                  </a14:imgLayer>
                </a14:imgProps>
              </a:ext>
            </a:extLst>
          </a:blip>
          <a:srcRect l="59562" t="74403" r="33273"/>
          <a:stretch/>
        </p:blipFill>
        <p:spPr>
          <a:xfrm>
            <a:off x="4166151" y="1098551"/>
            <a:ext cx="1320461" cy="364762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76" b="98624" l="15330" r="71371">
                        <a14:backgroundMark x1="17868" y1="64832" x2="17868" y2="64832"/>
                        <a14:backgroundMark x1="67614" y1="83333" x2="67614" y2="83333"/>
                        <a14:backgroundMark x1="66701" y1="80428" x2="66701" y2="80428"/>
                        <a14:backgroundMark x1="65990" y1="89908" x2="65990" y2="89908"/>
                        <a14:backgroundMark x1="67919" y1="87462" x2="67919" y2="87462"/>
                        <a14:backgroundMark x1="24365" y1="71407" x2="24365" y2="71407"/>
                        <a14:backgroundMark x1="54112" y1="82722" x2="54112" y2="82722"/>
                        <a14:backgroundMark x1="54619" y1="79358" x2="54619" y2="79358"/>
                        <a14:backgroundMark x1="54619" y1="87462" x2="54619" y2="87462"/>
                        <a14:backgroundMark x1="29746" y1="74618" x2="29746" y2="74618"/>
                        <a14:backgroundMark x1="30152" y1="82263" x2="30152" y2="82263"/>
                        <a14:backgroundMark x1="41523" y1="77217" x2="41523" y2="77217"/>
                        <a14:backgroundMark x1="40812" y1="71713" x2="40812" y2="71713"/>
                        <a14:backgroundMark x1="42234" y1="85933" x2="42234" y2="85933"/>
                        <a14:backgroundMark x1="41015" y1="62232" x2="41015" y2="62232"/>
                        <a14:backgroundMark x1="66396" y1="75688" x2="66396" y2="75688"/>
                        <a14:backgroundMark x1="19797" y1="57951" x2="19797" y2="57951"/>
                        <a14:backgroundMark x1="68832" y1="83333" x2="68832" y2="83333"/>
                        <a14:backgroundMark x1="65685" y1="92508" x2="65685" y2="92508"/>
                        <a14:backgroundMark x1="39898" y1="75382" x2="39898" y2="75382"/>
                      </a14:backgroundRemoval>
                    </a14:imgEffect>
                  </a14:imgLayer>
                </a14:imgProps>
              </a:ext>
            </a:extLst>
          </a:blip>
          <a:srcRect l="59562" t="74403" r="33273"/>
          <a:stretch/>
        </p:blipFill>
        <p:spPr>
          <a:xfrm flipH="1">
            <a:off x="3483429" y="1098551"/>
            <a:ext cx="1074482" cy="38217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/>
          </a:blip>
          <a:srcRect l="8480"/>
          <a:stretch/>
        </p:blipFill>
        <p:spPr>
          <a:xfrm>
            <a:off x="853406" y="1857829"/>
            <a:ext cx="3704505" cy="5000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32" b="60064" l="17039" r="68038">
                        <a14:backgroundMark x1="64277" y1="25879" x2="64277" y2="25879"/>
                        <a14:backgroundMark x1="63220" y1="20128" x2="63220" y2="20128"/>
                        <a14:backgroundMark x1="64747" y1="23323" x2="64747" y2="23323"/>
                        <a14:backgroundMark x1="63807" y1="30458" x2="63807" y2="30458"/>
                        <a14:backgroundMark x1="60752" y1="27050" x2="60752" y2="27050"/>
                        <a14:backgroundMark x1="65100" y1="17146" x2="65100" y2="17146"/>
                        <a14:backgroundMark x1="65570" y1="28860" x2="65570" y2="28860"/>
                        <a14:backgroundMark x1="61457" y1="19063" x2="61457" y2="19063"/>
                        <a14:backgroundMark x1="61810" y1="23642" x2="61810" y2="23642"/>
                        <a14:backgroundMark x1="65570" y1="21086" x2="65570" y2="21086"/>
                        <a14:backgroundMark x1="62045" y1="16507" x2="62045" y2="16507"/>
                        <a14:backgroundMark x1="64042" y1="15122" x2="64042" y2="15122"/>
                        <a14:backgroundMark x1="61457" y1="21512" x2="61457" y2="21512"/>
                        <a14:backgroundMark x1="61457" y1="29286" x2="61457" y2="29286"/>
                        <a14:backgroundMark x1="61810" y1="33227" x2="61810" y2="33227"/>
                        <a14:backgroundMark x1="63807" y1="32801" x2="63807" y2="32801"/>
                        <a14:backgroundMark x1="62515" y1="34611" x2="62515" y2="34611"/>
                        <a14:backgroundMark x1="62985" y1="37380" x2="62985" y2="37380"/>
                        <a14:backgroundMark x1="62280" y1="40575" x2="62280" y2="40575"/>
                        <a14:backgroundMark x1="57227" y1="42599" x2="57227" y2="42599"/>
                        <a14:backgroundMark x1="53114" y1="45154" x2="53114" y2="45154"/>
                        <a14:backgroundMark x1="43831" y1="48775" x2="43831" y2="48775"/>
                        <a14:backgroundMark x1="47591" y1="47178" x2="47591" y2="47178"/>
                        <a14:backgroundMark x1="37955" y1="54952" x2="37955" y2="54952"/>
                        <a14:backgroundMark x1="18801" y1="46326" x2="18801" y2="46326"/>
                        <a14:backgroundMark x1="21034" y1="44941" x2="21034" y2="44941"/>
                        <a14:backgroundMark x1="62750" y1="27263" x2="62750" y2="27263"/>
                        <a14:backgroundMark x1="63572" y1="17891" x2="63572" y2="17891"/>
                        <a14:backgroundMark x1="65100" y1="27050" x2="65100" y2="27050"/>
                        <a14:backgroundMark x1="63807" y1="27902" x2="63807" y2="27902"/>
                      </a14:backgroundRemoval>
                    </a14:imgEffect>
                  </a14:imgLayer>
                </a14:imgProps>
              </a:ext>
            </a:extLst>
          </a:blip>
          <a:srcRect l="15737" t="18989" r="31162" b="36323"/>
          <a:stretch/>
        </p:blipFill>
        <p:spPr>
          <a:xfrm rot="824779">
            <a:off x="4791714" y="226285"/>
            <a:ext cx="2318502" cy="2152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elhő 9"/>
          <p:cNvSpPr/>
          <p:nvPr/>
        </p:nvSpPr>
        <p:spPr>
          <a:xfrm>
            <a:off x="4310744" y="286595"/>
            <a:ext cx="3178628" cy="2032275"/>
          </a:xfrm>
          <a:prstGeom prst="cloudCallout">
            <a:avLst>
              <a:gd name="adj1" fmla="val -73209"/>
              <a:gd name="adj2" fmla="val 70758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32" b="60064" l="17039" r="68038">
                        <a14:backgroundMark x1="64277" y1="25879" x2="64277" y2="25879"/>
                        <a14:backgroundMark x1="63220" y1="20128" x2="63220" y2="20128"/>
                        <a14:backgroundMark x1="64747" y1="23323" x2="64747" y2="23323"/>
                        <a14:backgroundMark x1="63807" y1="30458" x2="63807" y2="30458"/>
                        <a14:backgroundMark x1="60752" y1="27050" x2="60752" y2="27050"/>
                        <a14:backgroundMark x1="65100" y1="17146" x2="65100" y2="17146"/>
                        <a14:backgroundMark x1="65570" y1="28860" x2="65570" y2="28860"/>
                        <a14:backgroundMark x1="61457" y1="19063" x2="61457" y2="19063"/>
                        <a14:backgroundMark x1="61810" y1="23642" x2="61810" y2="23642"/>
                        <a14:backgroundMark x1="65570" y1="21086" x2="65570" y2="21086"/>
                        <a14:backgroundMark x1="62045" y1="16507" x2="62045" y2="16507"/>
                        <a14:backgroundMark x1="64042" y1="15122" x2="64042" y2="15122"/>
                        <a14:backgroundMark x1="61457" y1="21512" x2="61457" y2="21512"/>
                        <a14:backgroundMark x1="61457" y1="29286" x2="61457" y2="29286"/>
                        <a14:backgroundMark x1="61810" y1="33227" x2="61810" y2="33227"/>
                        <a14:backgroundMark x1="63807" y1="32801" x2="63807" y2="32801"/>
                        <a14:backgroundMark x1="62515" y1="34611" x2="62515" y2="34611"/>
                        <a14:backgroundMark x1="62985" y1="37380" x2="62985" y2="37380"/>
                        <a14:backgroundMark x1="62280" y1="40575" x2="62280" y2="40575"/>
                        <a14:backgroundMark x1="57227" y1="42599" x2="57227" y2="42599"/>
                        <a14:backgroundMark x1="53114" y1="45154" x2="53114" y2="45154"/>
                        <a14:backgroundMark x1="43831" y1="48775" x2="43831" y2="48775"/>
                        <a14:backgroundMark x1="47591" y1="47178" x2="47591" y2="47178"/>
                        <a14:backgroundMark x1="37955" y1="54952" x2="37955" y2="54952"/>
                        <a14:backgroundMark x1="18801" y1="46326" x2="18801" y2="46326"/>
                        <a14:backgroundMark x1="21034" y1="44941" x2="21034" y2="44941"/>
                        <a14:backgroundMark x1="62750" y1="27263" x2="62750" y2="27263"/>
                        <a14:backgroundMark x1="63572" y1="17891" x2="63572" y2="17891"/>
                        <a14:backgroundMark x1="65100" y1="27050" x2="65100" y2="27050"/>
                        <a14:backgroundMark x1="63807" y1="27902" x2="63807" y2="27902"/>
                      </a14:backgroundRemoval>
                    </a14:imgEffect>
                  </a14:imgLayer>
                </a14:imgProps>
              </a:ext>
            </a:extLst>
          </a:blip>
          <a:srcRect l="15737" t="18989" r="31162" b="36323"/>
          <a:stretch/>
        </p:blipFill>
        <p:spPr>
          <a:xfrm rot="824779">
            <a:off x="4767544" y="219604"/>
            <a:ext cx="2318502" cy="2152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zövegdoboz 10"/>
          <p:cNvSpPr txBox="1"/>
          <p:nvPr/>
        </p:nvSpPr>
        <p:spPr>
          <a:xfrm>
            <a:off x="7687439" y="2449906"/>
            <a:ext cx="4102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gyermeket a szentély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B158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öreg papja, Éli nevelte.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4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2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20000"/>
                <a:lumOff val="80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B84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85" r="98246">
                        <a14:foregroundMark x1="22515" y1="8361" x2="22515" y2="8361"/>
                        <a14:foregroundMark x1="84503" y1="3010" x2="84503" y2="3010"/>
                        <a14:foregroundMark x1="87135" y1="13712" x2="87135" y2="13712"/>
                        <a14:foregroundMark x1="68421" y1="14381" x2="68421" y2="14381"/>
                        <a14:foregroundMark x1="48538" y1="12040" x2="48538" y2="12040"/>
                        <a14:foregroundMark x1="30702" y1="8696" x2="30702" y2="8696"/>
                        <a14:foregroundMark x1="11988" y1="7023" x2="11988" y2="7023"/>
                        <a14:foregroundMark x1="25146" y1="29431" x2="25146" y2="29431"/>
                        <a14:foregroundMark x1="14620" y1="29766" x2="14620" y2="29766"/>
                        <a14:foregroundMark x1="4386" y1="63211" x2="4386" y2="63211"/>
                        <a14:foregroundMark x1="39766" y1="90970" x2="39766" y2="90970"/>
                        <a14:foregroundMark x1="45029" y1="80936" x2="45029" y2="80936"/>
                        <a14:foregroundMark x1="40643" y1="62207" x2="40643" y2="62207"/>
                        <a14:foregroundMark x1="36257" y1="52508" x2="36257" y2="52508"/>
                        <a14:foregroundMark x1="45322" y1="53177" x2="45322" y2="53177"/>
                        <a14:foregroundMark x1="80994" y1="76589" x2="80994" y2="76589"/>
                        <a14:foregroundMark x1="86550" y1="61204" x2="86550" y2="61204"/>
                        <a14:foregroundMark x1="93860" y1="49498" x2="93860" y2="49498"/>
                        <a14:foregroundMark x1="92690" y1="39130" x2="92690" y2="39130"/>
                        <a14:foregroundMark x1="82456" y1="29431" x2="82456" y2="29431"/>
                        <a14:foregroundMark x1="92982" y1="16054" x2="92982" y2="16054"/>
                        <a14:foregroundMark x1="87427" y1="85284" x2="87427" y2="85284"/>
                        <a14:foregroundMark x1="92982" y1="85284" x2="92982" y2="85284"/>
                        <a14:foregroundMark x1="83333" y1="88963" x2="83333" y2="88963"/>
                        <a14:foregroundMark x1="2924" y1="9365" x2="2924" y2="9365"/>
                        <a14:foregroundMark x1="1462" y1="6689" x2="1462" y2="6689"/>
                        <a14:foregroundMark x1="1462" y1="17726" x2="1462" y2="17726"/>
                        <a14:foregroundMark x1="1462" y1="21405" x2="1462" y2="21405"/>
                        <a14:foregroundMark x1="1462" y1="29097" x2="1462" y2="29097"/>
                        <a14:foregroundMark x1="2339" y1="40134" x2="2339" y2="40134"/>
                        <a14:foregroundMark x1="1754" y1="45151" x2="1754" y2="45151"/>
                        <a14:foregroundMark x1="2047" y1="53177" x2="2047" y2="53177"/>
                        <a14:foregroundMark x1="1462" y1="68562" x2="1462" y2="68562"/>
                        <a14:foregroundMark x1="1462" y1="72910" x2="1462" y2="72910"/>
                        <a14:foregroundMark x1="1462" y1="64214" x2="1462" y2="64214"/>
                        <a14:foregroundMark x1="1462" y1="80268" x2="1462" y2="80268"/>
                        <a14:foregroundMark x1="1462" y1="84281" x2="1462" y2="84281"/>
                        <a14:foregroundMark x1="26023" y1="39799" x2="26023" y2="39799"/>
                        <a14:foregroundMark x1="25146" y1="48161" x2="25146" y2="48161"/>
                        <a14:foregroundMark x1="80994" y1="2676" x2="80994" y2="2676"/>
                        <a14:foregroundMark x1="71930" y1="2341" x2="71930" y2="2341"/>
                        <a14:foregroundMark x1="62865" y1="1672" x2="62865" y2="1672"/>
                        <a14:foregroundMark x1="56433" y1="1672" x2="56433" y2="1672"/>
                        <a14:foregroundMark x1="43567" y1="1672" x2="43567" y2="1672"/>
                        <a14:foregroundMark x1="30702" y1="1672" x2="30702" y2="1672"/>
                        <a14:foregroundMark x1="35088" y1="1672" x2="35088" y2="1672"/>
                        <a14:foregroundMark x1="52339" y1="1672" x2="52339" y2="1672"/>
                        <a14:foregroundMark x1="24854" y1="1672" x2="24854" y2="1672"/>
                        <a14:foregroundMark x1="17544" y1="1672" x2="17544" y2="1672"/>
                        <a14:foregroundMark x1="21053" y1="1672" x2="21053" y2="1672"/>
                        <a14:foregroundMark x1="14620" y1="1672" x2="14620" y2="1672"/>
                        <a14:foregroundMark x1="9942" y1="1672" x2="9942" y2="1672"/>
                        <a14:foregroundMark x1="7895" y1="1672" x2="7895" y2="1672"/>
                      </a14:backgroundRemoval>
                    </a14:imgEffect>
                  </a14:imgLayer>
                </a14:imgProps>
              </a:ext>
            </a:extLst>
          </a:blip>
          <a:srcRect l="1681" t="1917" r="-1"/>
          <a:stretch/>
        </p:blipFill>
        <p:spPr>
          <a:xfrm>
            <a:off x="0" y="0"/>
            <a:ext cx="4366726" cy="38085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/>
          </a:blip>
          <a:srcRect l="41241" t="71913" r="34790" b="4590"/>
          <a:stretch/>
        </p:blipFill>
        <p:spPr>
          <a:xfrm flipH="1">
            <a:off x="-153488" y="0"/>
            <a:ext cx="7669763" cy="685385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/>
          </a:blip>
          <a:srcRect l="41241" t="71913" r="34826" b="4584"/>
          <a:stretch/>
        </p:blipFill>
        <p:spPr>
          <a:xfrm>
            <a:off x="4181090" y="0"/>
            <a:ext cx="801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0" name="Kép 7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31" b="97806" l="37477" r="96660">
                        <a14:foregroundMark x1="16141" y1="27116" x2="16141" y2="27116"/>
                        <a14:foregroundMark x1="10204" y1="25705" x2="10204" y2="25705"/>
                        <a14:foregroundMark x1="12987" y1="26489" x2="12987" y2="26489"/>
                        <a14:foregroundMark x1="16512" y1="29467" x2="16512" y2="29467"/>
                        <a14:foregroundMark x1="28386" y1="16301" x2="28386" y2="16301"/>
                        <a14:foregroundMark x1="24861" y1="15361" x2="24861" y2="15361"/>
                        <a14:foregroundMark x1="25974" y1="18025" x2="25974" y2="18025"/>
                        <a14:foregroundMark x1="23562" y1="17398" x2="23562" y2="17398"/>
                      </a14:backgroundRemoval>
                    </a14:imgEffect>
                  </a14:imgLayer>
                </a14:imgProps>
              </a:ext>
            </a:extLst>
          </a:blip>
          <a:srcRect l="37544" t="38189" b="6375"/>
          <a:stretch/>
        </p:blipFill>
        <p:spPr>
          <a:xfrm>
            <a:off x="4494422" y="2882430"/>
            <a:ext cx="3784032" cy="3975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églalap 5"/>
          <p:cNvSpPr/>
          <p:nvPr/>
        </p:nvSpPr>
        <p:spPr>
          <a:xfrm>
            <a:off x="2552671" y="85231"/>
            <a:ext cx="9535218" cy="278878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Anna, az édesanyja nagyon szeretett volna gyermeket, de hosszú-hosszú ideig nem esett teherbe. </a:t>
            </a:r>
          </a:p>
          <a:p>
            <a:pPr algn="ctr"/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évben megtette a többnapos utat Silóba, és feljött a 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szentélybe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imádkozni Istenhez. </a:t>
            </a:r>
          </a:p>
          <a:p>
            <a:pPr algn="ctr"/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Abban bízott, hogy meghallgatja az Úr a kérését, és megáldja egy gyermekkel.</a:t>
            </a:r>
            <a:endParaRPr lang="hu-HU" sz="2800" dirty="0">
              <a:solidFill>
                <a:srgbClr val="B84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8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1000">
              <a:srgbClr val="B9AA93"/>
            </a:gs>
            <a:gs pos="83000">
              <a:srgbClr val="9D93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63906" cy="505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0" name="Kép 7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2" b="58621" l="5937" r="74212">
                        <a14:foregroundMark x1="27087" y1="14577" x2="27087" y2="14577"/>
                        <a14:foregroundMark x1="24861" y1="15831" x2="24861" y2="15831"/>
                        <a14:foregroundMark x1="23191" y1="16771" x2="23191" y2="16771"/>
                        <a14:foregroundMark x1="23748" y1="18339" x2="23748" y2="18339"/>
                        <a14:foregroundMark x1="25603" y1="18025" x2="25603" y2="18025"/>
                        <a14:foregroundMark x1="28015" y1="16614" x2="28015" y2="16614"/>
                        <a14:foregroundMark x1="32096" y1="18652" x2="32096" y2="18652"/>
                        <a14:foregroundMark x1="15955" y1="27429" x2="15955" y2="27429"/>
                        <a14:foregroundMark x1="13173" y1="26803" x2="13173" y2="26803"/>
                        <a14:foregroundMark x1="9276" y1="26019" x2="9276" y2="26019"/>
                        <a14:foregroundMark x1="10575" y1="26489" x2="10575" y2="26489"/>
                        <a14:foregroundMark x1="22078" y1="19749" x2="22078" y2="19749"/>
                        <a14:backgroundMark x1="27458" y1="18652" x2="27458" y2="18652"/>
                        <a14:backgroundMark x1="15399" y1="28683" x2="15399" y2="28683"/>
                        <a14:backgroundMark x1="15399" y1="29781" x2="15399" y2="29781"/>
                      </a14:backgroundRemoval>
                    </a14:imgEffect>
                  </a14:imgLayer>
                </a14:imgProps>
              </a:ext>
            </a:extLst>
          </a:blip>
          <a:srcRect t="1" r="24616" b="42881"/>
          <a:stretch/>
        </p:blipFill>
        <p:spPr>
          <a:xfrm>
            <a:off x="6854951" y="1965504"/>
            <a:ext cx="5450145" cy="4888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Kép 8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2" b="58621" l="5937" r="74212">
                        <a14:foregroundMark x1="27087" y1="14577" x2="27087" y2="14577"/>
                        <a14:foregroundMark x1="24861" y1="15831" x2="24861" y2="15831"/>
                        <a14:foregroundMark x1="23191" y1="16771" x2="23191" y2="16771"/>
                        <a14:foregroundMark x1="23748" y1="18339" x2="23748" y2="18339"/>
                        <a14:foregroundMark x1="25603" y1="18025" x2="25603" y2="18025"/>
                        <a14:foregroundMark x1="28015" y1="16614" x2="28015" y2="16614"/>
                        <a14:foregroundMark x1="32096" y1="18652" x2="32096" y2="18652"/>
                        <a14:foregroundMark x1="15955" y1="27429" x2="15955" y2="27429"/>
                        <a14:foregroundMark x1="13173" y1="26803" x2="13173" y2="26803"/>
                        <a14:foregroundMark x1="9276" y1="26019" x2="9276" y2="26019"/>
                        <a14:foregroundMark x1="10575" y1="26489" x2="10575" y2="26489"/>
                        <a14:foregroundMark x1="22078" y1="19749" x2="22078" y2="19749"/>
                        <a14:backgroundMark x1="27458" y1="18652" x2="27458" y2="18652"/>
                        <a14:backgroundMark x1="15399" y1="28683" x2="15399" y2="28683"/>
                        <a14:backgroundMark x1="15399" y1="29781" x2="15399" y2="29781"/>
                      </a14:backgroundRemoval>
                    </a14:imgEffect>
                  </a14:imgLayer>
                </a14:imgProps>
              </a:ext>
            </a:extLst>
          </a:blip>
          <a:srcRect t="1" r="24616" b="42881"/>
          <a:stretch/>
        </p:blipFill>
        <p:spPr>
          <a:xfrm>
            <a:off x="6193660" y="2738617"/>
            <a:ext cx="4577404" cy="41053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Kép 8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2" b="58621" l="5937" r="74212">
                        <a14:foregroundMark x1="27087" y1="14577" x2="27087" y2="14577"/>
                        <a14:foregroundMark x1="24861" y1="15831" x2="24861" y2="15831"/>
                        <a14:foregroundMark x1="23191" y1="16771" x2="23191" y2="16771"/>
                        <a14:foregroundMark x1="23748" y1="18339" x2="23748" y2="18339"/>
                        <a14:foregroundMark x1="25603" y1="18025" x2="25603" y2="18025"/>
                        <a14:foregroundMark x1="28015" y1="16614" x2="28015" y2="16614"/>
                        <a14:foregroundMark x1="32096" y1="18652" x2="32096" y2="18652"/>
                        <a14:foregroundMark x1="15955" y1="27429" x2="15955" y2="27429"/>
                        <a14:foregroundMark x1="13173" y1="26803" x2="13173" y2="26803"/>
                        <a14:foregroundMark x1="9276" y1="26019" x2="9276" y2="26019"/>
                        <a14:foregroundMark x1="10575" y1="26489" x2="10575" y2="26489"/>
                        <a14:foregroundMark x1="22078" y1="19749" x2="22078" y2="19749"/>
                        <a14:backgroundMark x1="27458" y1="18652" x2="27458" y2="18652"/>
                        <a14:backgroundMark x1="15399" y1="28683" x2="15399" y2="28683"/>
                        <a14:backgroundMark x1="15399" y1="29781" x2="15399" y2="29781"/>
                      </a14:backgroundRemoval>
                    </a14:imgEffect>
                  </a14:imgLayer>
                </a14:imgProps>
              </a:ext>
            </a:extLst>
          </a:blip>
          <a:srcRect t="1" r="24616" b="42881"/>
          <a:stretch/>
        </p:blipFill>
        <p:spPr>
          <a:xfrm>
            <a:off x="5172490" y="3196218"/>
            <a:ext cx="4077595" cy="3657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2" name="Téglalap 91"/>
          <p:cNvSpPr/>
          <p:nvPr/>
        </p:nvSpPr>
        <p:spPr>
          <a:xfrm>
            <a:off x="2913905" y="255599"/>
            <a:ext cx="9022791" cy="197045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Egyik évben különösen </a:t>
            </a:r>
            <a:r>
              <a:rPr lang="hu-HU" sz="2800" dirty="0" err="1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megrendülten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 Isten elé, és elsírta magát imádság közben.</a:t>
            </a:r>
          </a:p>
          <a:p>
            <a:pPr algn="ctr"/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Élinek, a 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szentélyben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rgbClr val="B84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szolgáló főpapnak is megesett a szíve Annán, így áldotta meg őt:</a:t>
            </a:r>
            <a:endParaRPr lang="hu-HU" sz="2800" dirty="0">
              <a:solidFill>
                <a:srgbClr val="B84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lipszis buborék 1"/>
          <p:cNvSpPr/>
          <p:nvPr/>
        </p:nvSpPr>
        <p:spPr>
          <a:xfrm>
            <a:off x="988048" y="2801856"/>
            <a:ext cx="5058799" cy="2049887"/>
          </a:xfrm>
          <a:prstGeom prst="wedgeEllipseCallout">
            <a:avLst>
              <a:gd name="adj1" fmla="val -65611"/>
              <a:gd name="adj2" fmla="val -24327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Adja meg kérésedet az Úr!</a:t>
            </a:r>
            <a:endParaRPr lang="hu-H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2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971</Words>
  <Application>Microsoft Office PowerPoint</Application>
  <PresentationFormat>Szélesvásznú</PresentationFormat>
  <Paragraphs>120</Paragraphs>
  <Slides>28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28</vt:i4>
      </vt:variant>
    </vt:vector>
  </HeadingPairs>
  <TitlesOfParts>
    <vt:vector size="35" baseType="lpstr">
      <vt:lpstr>Arial</vt:lpstr>
      <vt:lpstr>Comic Sans MS</vt:lpstr>
      <vt:lpstr>Times New Roman</vt:lpstr>
      <vt:lpstr>Wingdings</vt:lpstr>
      <vt:lpstr>Wingdings 3</vt:lpstr>
      <vt:lpstr>Office-téma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110</cp:revision>
  <dcterms:created xsi:type="dcterms:W3CDTF">2020-10-09T12:38:03Z</dcterms:created>
  <dcterms:modified xsi:type="dcterms:W3CDTF">2020-10-15T07:08:24Z</dcterms:modified>
</cp:coreProperties>
</file>