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323" r:id="rId4"/>
    <p:sldId id="327" r:id="rId5"/>
    <p:sldId id="329" r:id="rId6"/>
    <p:sldId id="330" r:id="rId7"/>
    <p:sldId id="296" r:id="rId8"/>
    <p:sldId id="299" r:id="rId9"/>
    <p:sldId id="300" r:id="rId10"/>
    <p:sldId id="304" r:id="rId11"/>
    <p:sldId id="316" r:id="rId12"/>
    <p:sldId id="317" r:id="rId13"/>
    <p:sldId id="318" r:id="rId14"/>
    <p:sldId id="333" r:id="rId15"/>
    <p:sldId id="332" r:id="rId16"/>
    <p:sldId id="295" r:id="rId17"/>
    <p:sldId id="331" r:id="rId18"/>
    <p:sldId id="324" r:id="rId19"/>
    <p:sldId id="312" r:id="rId20"/>
    <p:sldId id="305" r:id="rId21"/>
    <p:sldId id="322" r:id="rId22"/>
    <p:sldId id="319" r:id="rId23"/>
    <p:sldId id="261" r:id="rId24"/>
    <p:sldId id="262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339"/>
    <a:srgbClr val="674C09"/>
    <a:srgbClr val="463003"/>
    <a:srgbClr val="E7B565"/>
    <a:srgbClr val="676760"/>
    <a:srgbClr val="C00000"/>
    <a:srgbClr val="617A01"/>
    <a:srgbClr val="AC8F62"/>
    <a:srgbClr val="D1AD44"/>
    <a:srgbClr val="2F4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40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0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1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76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51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46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04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21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93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45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69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D0849-3960-4CB2-8423-1CFDB1B62B6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FDFE8-F764-4157-B0BB-03F923927514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6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4.wdp"/><Relationship Id="rId3" Type="http://schemas.microsoft.com/office/2007/relationships/hdphoto" Target="../media/hdphoto3.wdp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4.wdp"/><Relationship Id="rId3" Type="http://schemas.microsoft.com/office/2007/relationships/hdphoto" Target="../media/hdphoto3.wdp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pi-feladatbank.reformatus.hu/9QoBiqj6" TargetMode="Externa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7.wdp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nsplash.com/photos/4_mJ1TbMK8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apps.org/watch?v=p6tzc1m6c20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711921" y="1472033"/>
            <a:ext cx="2142309" cy="2012705"/>
          </a:xfrm>
          <a:prstGeom prst="ellipse">
            <a:avLst/>
          </a:prstGeom>
          <a:gradFill>
            <a:gsLst>
              <a:gs pos="18000">
                <a:schemeClr val="accent1">
                  <a:lumMod val="20000"/>
                  <a:lumOff val="80000"/>
                </a:schemeClr>
              </a:gs>
              <a:gs pos="60000">
                <a:srgbClr val="FBE1A8"/>
              </a:gs>
              <a:gs pos="99000">
                <a:srgbClr val="AC8F6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DIGITÁLIS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40034" y="1472033"/>
            <a:ext cx="8307251" cy="4893647"/>
          </a:xfrm>
          <a:prstGeom prst="rect">
            <a:avLst/>
          </a:prstGeom>
          <a:gradFill>
            <a:gsLst>
              <a:gs pos="79000">
                <a:srgbClr val="ECD89E"/>
              </a:gs>
              <a:gs pos="29000">
                <a:schemeClr val="accent1">
                  <a:lumMod val="20000"/>
                  <a:lumOff val="80000"/>
                </a:schemeClr>
              </a:gs>
              <a:gs pos="100000">
                <a:srgbClr val="AC8F62"/>
              </a:gs>
            </a:gsLst>
            <a:lin ang="5400000" scaled="1"/>
          </a:gra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lesz 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 a hanganyaghoz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 füzet, vagy papír lap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Ceruza, vagy toll, színes ceruzák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Kérem, hogy indítsák el a diavetítést!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 linkekre így tudnak rákattintani!)</a:t>
            </a: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399727"/>
            <a:ext cx="12192000" cy="769937"/>
          </a:xfrm>
          <a:prstGeom prst="rect">
            <a:avLst/>
          </a:prstGeom>
          <a:gradFill>
            <a:gsLst>
              <a:gs pos="48000">
                <a:schemeClr val="bg1"/>
              </a:gs>
              <a:gs pos="2000">
                <a:schemeClr val="accent1">
                  <a:lumMod val="40000"/>
                  <a:lumOff val="60000"/>
                </a:schemeClr>
              </a:gs>
              <a:gs pos="83000">
                <a:srgbClr val="FBE1A8"/>
              </a:gs>
              <a:gs pos="96000">
                <a:srgbClr val="AC8F62"/>
              </a:gs>
            </a:gsLst>
            <a:lin ang="5400000" scaled="1"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4400" dirty="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Dávid királlyá választása</a:t>
            </a:r>
            <a:endParaRPr kumimoji="0" lang="hu-HU" altLang="hu-HU" sz="44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13505" y="3753108"/>
            <a:ext cx="2939143" cy="2612572"/>
          </a:xfrm>
          <a:prstGeom prst="rect">
            <a:avLst/>
          </a:prstGeom>
          <a:gradFill>
            <a:gsLst>
              <a:gs pos="26000">
                <a:schemeClr val="accent1">
                  <a:lumMod val="20000"/>
                  <a:lumOff val="80000"/>
                </a:schemeClr>
              </a:gs>
              <a:gs pos="65000">
                <a:srgbClr val="ECD89E"/>
              </a:gs>
              <a:gs pos="100000">
                <a:srgbClr val="AC8F62"/>
              </a:gs>
            </a:gsLst>
            <a:lin ang="5400000" scaled="1"/>
          </a:gra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használják 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Az 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981" b="63499" l="71181" r="85069">
                        <a14:foregroundMark x1="78906" y1="61019" x2="78906" y2="61019"/>
                        <a14:backgroundMark x1="72222" y1="61433" x2="72222" y2="61433"/>
                      </a14:backgroundRemoval>
                    </a14:imgEffect>
                  </a14:imgLayer>
                </a14:imgProps>
              </a:ext>
            </a:extLst>
          </a:blip>
          <a:srcRect l="71186" t="38245" r="15074" b="37982"/>
          <a:stretch/>
        </p:blipFill>
        <p:spPr>
          <a:xfrm>
            <a:off x="2037806" y="279385"/>
            <a:ext cx="816424" cy="89027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589" l="0" r="93953">
                        <a14:foregroundMark x1="38201" y1="96164" x2="38201" y2="96164"/>
                        <a14:foregroundMark x1="5752" y1="94521" x2="5752" y2="94521"/>
                        <a14:foregroundMark x1="2507" y1="88493" x2="2507" y2="88493"/>
                        <a14:backgroundMark x1="2212" y1="97808" x2="2212" y2="97808"/>
                        <a14:backgroundMark x1="1475" y1="92466" x2="1475" y2="92466"/>
                        <a14:backgroundMark x1="885" y1="89041" x2="885" y2="89041"/>
                        <a14:backgroundMark x1="1180" y1="86438" x2="1180" y2="86438"/>
                      </a14:backgroundRemoval>
                    </a14:imgEffect>
                  </a14:imgLayer>
                </a14:imgProps>
              </a:ext>
            </a:extLst>
          </a:blip>
          <a:srcRect t="12541"/>
          <a:stretch/>
        </p:blipFill>
        <p:spPr>
          <a:xfrm>
            <a:off x="9366070" y="337308"/>
            <a:ext cx="883918" cy="8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7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EF7D6"/>
            </a:gs>
            <a:gs pos="100000">
              <a:srgbClr val="FADDA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0" b="89945" l="54948" r="67882">
                        <a14:foregroundMark x1="59896" y1="47521" x2="59896" y2="47521"/>
                        <a14:foregroundMark x1="59896" y1="49449" x2="59896" y2="49449"/>
                        <a14:foregroundMark x1="62066" y1="32920" x2="62066" y2="32920"/>
                        <a14:foregroundMark x1="61545" y1="29752" x2="61545" y2="29752"/>
                        <a14:foregroundMark x1="61632" y1="76309" x2="61632" y2="76309"/>
                        <a14:foregroundMark x1="61806" y1="81129" x2="61806" y2="81129"/>
                        <a14:foregroundMark x1="56858" y1="70661" x2="56858" y2="70661"/>
                        <a14:backgroundMark x1="57899" y1="46832" x2="57899" y2="46832"/>
                        <a14:backgroundMark x1="59722" y1="70248" x2="59722" y2="70248"/>
                        <a14:backgroundMark x1="59722" y1="74656" x2="59722" y2="74656"/>
                        <a14:backgroundMark x1="59983" y1="80854" x2="59983" y2="80854"/>
                        <a14:backgroundMark x1="59549" y1="83471" x2="59549" y2="83471"/>
                        <a14:backgroundMark x1="60503" y1="83471" x2="60503" y2="83471"/>
                        <a14:backgroundMark x1="60938" y1="42149" x2="60938" y2="42149"/>
                        <a14:backgroundMark x1="60590" y1="45455" x2="60590" y2="45455"/>
                        <a14:backgroundMark x1="60764" y1="72176" x2="60764" y2="72176"/>
                        <a14:backgroundMark x1="60764" y1="69697" x2="60764" y2="69697"/>
                        <a14:backgroundMark x1="61545" y1="50551" x2="61545" y2="50551"/>
                        <a14:backgroundMark x1="61632" y1="55785" x2="61632" y2="55785"/>
                        <a14:backgroundMark x1="61372" y1="47521" x2="61372" y2="47521"/>
                        <a14:backgroundMark x1="61632" y1="43802" x2="61632" y2="43802"/>
                        <a14:backgroundMark x1="61632" y1="52066" x2="61632" y2="52066"/>
                      </a14:backgroundRemoval>
                    </a14:imgEffect>
                  </a14:imgLayer>
                </a14:imgProps>
              </a:ext>
            </a:extLst>
          </a:blip>
          <a:srcRect l="53911" t="18001" r="31197" b="15361"/>
          <a:stretch/>
        </p:blipFill>
        <p:spPr>
          <a:xfrm>
            <a:off x="5175423" y="2457469"/>
            <a:ext cx="1223585" cy="345050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312" b="63308" l="69748" r="96639">
                        <a14:backgroundMark x1="71989" y1="48859" x2="71989" y2="48859"/>
                        <a14:backgroundMark x1="73389" y1="51521" x2="73389" y2="51521"/>
                        <a14:backgroundMark x1="73389" y1="55323" x2="73389" y2="55323"/>
                        <a14:backgroundMark x1="86275" y1="56274" x2="86275" y2="56274"/>
                        <a14:backgroundMark x1="85154" y1="50000" x2="85154" y2="50000"/>
                        <a14:backgroundMark x1="90756" y1="54563" x2="90756" y2="54563"/>
                        <a14:backgroundMark x1="89356" y1="46958" x2="89356" y2="46958"/>
                        <a14:backgroundMark x1="85434" y1="51521" x2="85434" y2="51521"/>
                        <a14:backgroundMark x1="86835" y1="53612" x2="86835" y2="53612"/>
                        <a14:backgroundMark x1="84594" y1="48289" x2="84594" y2="48289"/>
                        <a14:backgroundMark x1="89636" y1="48289" x2="89636" y2="48289"/>
                        <a14:backgroundMark x1="85154" y1="43536" x2="85154" y2="43536"/>
                        <a14:backgroundMark x1="80112" y1="51141" x2="80112" y2="51141"/>
                        <a14:backgroundMark x1="73950" y1="53232" x2="73950" y2="53232"/>
                        <a14:backgroundMark x1="74510" y1="46388" x2="74510" y2="46388"/>
                        <a14:backgroundMark x1="79272" y1="60456" x2="79272" y2="60456"/>
                        <a14:backgroundMark x1="80672" y1="53612" x2="80672" y2="53612"/>
                        <a14:backgroundMark x1="78992" y1="53802" x2="78992" y2="53802"/>
                        <a14:backgroundMark x1="87395" y1="54183" x2="87395" y2="54183"/>
                        <a14:backgroundMark x1="85714" y1="53992" x2="85714" y2="53992"/>
                        <a14:backgroundMark x1="81513" y1="53422" x2="81513" y2="53422"/>
                        <a14:backgroundMark x1="75910" y1="53042" x2="75910" y2="53042"/>
                        <a14:backgroundMark x1="80392" y1="38593" x2="80392" y2="38593"/>
                      </a14:backgroundRemoval>
                    </a14:imgEffect>
                  </a14:imgLayer>
                </a14:imgProps>
              </a:ext>
            </a:extLst>
          </a:blip>
          <a:srcRect l="68730" t="36517" r="2605" b="36511"/>
          <a:stretch/>
        </p:blipFill>
        <p:spPr>
          <a:xfrm>
            <a:off x="9568987" y="372914"/>
            <a:ext cx="2662100" cy="546849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312" b="63308" l="69748" r="96639">
                        <a14:backgroundMark x1="71989" y1="48859" x2="71989" y2="48859"/>
                        <a14:backgroundMark x1="73389" y1="51521" x2="73389" y2="51521"/>
                        <a14:backgroundMark x1="73389" y1="55323" x2="73389" y2="55323"/>
                        <a14:backgroundMark x1="86275" y1="56274" x2="86275" y2="56274"/>
                        <a14:backgroundMark x1="85154" y1="50000" x2="85154" y2="50000"/>
                        <a14:backgroundMark x1="90756" y1="54563" x2="90756" y2="54563"/>
                        <a14:backgroundMark x1="89356" y1="46958" x2="89356" y2="46958"/>
                        <a14:backgroundMark x1="85434" y1="51521" x2="85434" y2="51521"/>
                        <a14:backgroundMark x1="86835" y1="53612" x2="86835" y2="53612"/>
                        <a14:backgroundMark x1="84594" y1="48289" x2="84594" y2="48289"/>
                        <a14:backgroundMark x1="89636" y1="48289" x2="89636" y2="48289"/>
                        <a14:backgroundMark x1="85154" y1="43536" x2="85154" y2="43536"/>
                        <a14:backgroundMark x1="80112" y1="51141" x2="80112" y2="51141"/>
                        <a14:backgroundMark x1="73950" y1="53232" x2="73950" y2="53232"/>
                        <a14:backgroundMark x1="74510" y1="46388" x2="74510" y2="46388"/>
                        <a14:backgroundMark x1="79272" y1="60456" x2="79272" y2="60456"/>
                        <a14:backgroundMark x1="80672" y1="53612" x2="80672" y2="53612"/>
                        <a14:backgroundMark x1="78992" y1="53802" x2="78992" y2="53802"/>
                        <a14:backgroundMark x1="87395" y1="54183" x2="87395" y2="54183"/>
                        <a14:backgroundMark x1="85714" y1="53992" x2="85714" y2="53992"/>
                        <a14:backgroundMark x1="81513" y1="53422" x2="81513" y2="53422"/>
                        <a14:backgroundMark x1="75910" y1="53042" x2="75910" y2="53042"/>
                        <a14:backgroundMark x1="80392" y1="38593" x2="80392" y2="38593"/>
                      </a14:backgroundRemoval>
                    </a14:imgEffect>
                  </a14:imgLayer>
                </a14:imgProps>
              </a:ext>
            </a:extLst>
          </a:blip>
          <a:srcRect l="68730" t="36517" r="2605" b="36511"/>
          <a:stretch/>
        </p:blipFill>
        <p:spPr>
          <a:xfrm flipH="1">
            <a:off x="-109445" y="953590"/>
            <a:ext cx="1876496" cy="483111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3" b="94353" l="1476" r="23351">
                        <a14:backgroundMark x1="20573" y1="8127" x2="20573" y2="8127"/>
                        <a14:backgroundMark x1="21615" y1="18457" x2="21615" y2="18457"/>
                        <a14:backgroundMark x1="17274" y1="26033" x2="17274" y2="26033"/>
                        <a14:backgroundMark x1="16059" y1="23416" x2="16059" y2="23416"/>
                        <a14:backgroundMark x1="16233" y1="29614" x2="16233" y2="29614"/>
                        <a14:backgroundMark x1="16840" y1="21488" x2="16840" y2="21488"/>
                        <a14:backgroundMark x1="18750" y1="25344" x2="18750" y2="25344"/>
                        <a14:backgroundMark x1="21441" y1="23416" x2="21441" y2="23416"/>
                        <a14:backgroundMark x1="22309" y1="32369" x2="22309" y2="32369"/>
                        <a14:backgroundMark x1="19097" y1="39807" x2="19097" y2="39807"/>
                        <a14:backgroundMark x1="17535" y1="48898" x2="17535" y2="48898"/>
                        <a14:backgroundMark x1="17448" y1="53030" x2="17448" y2="53030"/>
                        <a14:backgroundMark x1="16840" y1="57989" x2="16840" y2="57989"/>
                        <a14:backgroundMark x1="16840" y1="62259" x2="16840" y2="62259"/>
                        <a14:backgroundMark x1="15799" y1="51377" x2="15799" y2="51377"/>
                        <a14:backgroundMark x1="18056" y1="46419" x2="18056" y2="46419"/>
                        <a14:backgroundMark x1="16667" y1="65978" x2="16667" y2="65978"/>
                        <a14:backgroundMark x1="20660" y1="69697" x2="20660" y2="69697"/>
                        <a14:backgroundMark x1="18924" y1="72314" x2="18924" y2="72314"/>
                        <a14:backgroundMark x1="22483" y1="36364" x2="22483" y2="36364"/>
                        <a14:backgroundMark x1="22743" y1="30028" x2="22743" y2="30028"/>
                        <a14:backgroundMark x1="22743" y1="39532" x2="22743" y2="39532"/>
                        <a14:backgroundMark x1="21875" y1="42149" x2="21875" y2="42149"/>
                        <a14:backgroundMark x1="22049" y1="50826" x2="22049" y2="50826"/>
                        <a14:backgroundMark x1="21267" y1="56474" x2="21267" y2="56474"/>
                        <a14:backgroundMark x1="21615" y1="45179" x2="21615" y2="45179"/>
                        <a14:backgroundMark x1="21267" y1="48209" x2="21267" y2="48209"/>
                        <a14:backgroundMark x1="21007" y1="53168" x2="21007" y2="53168"/>
                        <a14:backgroundMark x1="20226" y1="61019" x2="20226" y2="61019"/>
                        <a14:backgroundMark x1="19618" y1="65702" x2="19618" y2="65702"/>
                        <a14:backgroundMark x1="22049" y1="64601" x2="22049" y2="64601"/>
                        <a14:backgroundMark x1="22309" y1="53857" x2="22309" y2="53857"/>
                        <a14:backgroundMark x1="14583" y1="83196" x2="14583" y2="83196"/>
                        <a14:backgroundMark x1="21875" y1="47521" x2="21875" y2="47521"/>
                      </a14:backgroundRemoval>
                    </a14:imgEffect>
                  </a14:imgLayer>
                </a14:imgProps>
              </a:ext>
            </a:extLst>
          </a:blip>
          <a:srcRect l="2233" r="76470"/>
          <a:stretch/>
        </p:blipFill>
        <p:spPr>
          <a:xfrm>
            <a:off x="1245058" y="1741714"/>
            <a:ext cx="1657799" cy="490583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4" b="99725" l="23872" r="47396">
                        <a14:foregroundMark x1="32899" y1="6474" x2="32899" y2="6474"/>
                        <a14:foregroundMark x1="31424" y1="8540" x2="31424" y2="8540"/>
                        <a14:foregroundMark x1="38889" y1="40634" x2="38889" y2="40634"/>
                        <a14:foregroundMark x1="39149" y1="83884" x2="39149" y2="83884"/>
                        <a14:foregroundMark x1="40365" y1="90771" x2="40365" y2="90771"/>
                        <a14:foregroundMark x1="43924" y1="93802" x2="43924" y2="93802"/>
                        <a14:foregroundMark x1="45399" y1="93802" x2="45399" y2="93802"/>
                        <a14:foregroundMark x1="42882" y1="91736" x2="42882" y2="91736"/>
                        <a14:foregroundMark x1="38715" y1="93802" x2="38715" y2="93802"/>
                        <a14:foregroundMark x1="27865" y1="80579" x2="27865" y2="80579"/>
                        <a14:foregroundMark x1="28906" y1="92700" x2="28906" y2="92700"/>
                        <a14:foregroundMark x1="30642" y1="95041" x2="30642" y2="95041"/>
                        <a14:backgroundMark x1="34549" y1="80441" x2="34549" y2="80441"/>
                        <a14:backgroundMark x1="42882" y1="79614" x2="42882" y2="79614"/>
                        <a14:backgroundMark x1="41406" y1="80854" x2="41406" y2="80854"/>
                        <a14:backgroundMark x1="40625" y1="83884" x2="40625" y2="83884"/>
                        <a14:backgroundMark x1="40365" y1="79477" x2="40365" y2="79477"/>
                        <a14:backgroundMark x1="42448" y1="70937" x2="42448" y2="70937"/>
                        <a14:backgroundMark x1="42274" y1="74518" x2="42274" y2="74518"/>
                        <a14:backgroundMark x1="38542" y1="48209" x2="38542" y2="48209"/>
                        <a14:backgroundMark x1="37413" y1="18182" x2="37413" y2="18182"/>
                        <a14:backgroundMark x1="41146" y1="28926" x2="41146" y2="28926"/>
                        <a14:backgroundMark x1="41406" y1="34022" x2="41406" y2="34022"/>
                        <a14:backgroundMark x1="41667" y1="37328" x2="41667" y2="37328"/>
                        <a14:backgroundMark x1="42188" y1="42562" x2="42188" y2="42562"/>
                        <a14:backgroundMark x1="42188" y1="39945" x2="42188" y2="39945"/>
                        <a14:backgroundMark x1="41146" y1="43939" x2="41146" y2="43939"/>
                        <a14:backgroundMark x1="39931" y1="45868" x2="39931" y2="45868"/>
                        <a14:backgroundMark x1="40365" y1="50138" x2="40365" y2="50138"/>
                        <a14:backgroundMark x1="39149" y1="50826" x2="39149" y2="50826"/>
                        <a14:backgroundMark x1="41667" y1="51102" x2="41667" y2="51102"/>
                        <a14:backgroundMark x1="41146" y1="56474" x2="41146" y2="56474"/>
                        <a14:backgroundMark x1="42014" y1="61433" x2="42014" y2="61433"/>
                        <a14:backgroundMark x1="38976" y1="53030" x2="38976" y2="53030"/>
                      </a14:backgroundRemoval>
                    </a14:imgEffect>
                  </a14:imgLayer>
                </a14:imgProps>
              </a:ext>
            </a:extLst>
          </a:blip>
          <a:srcRect l="23530" t="3822" r="52493"/>
          <a:stretch/>
        </p:blipFill>
        <p:spPr>
          <a:xfrm>
            <a:off x="2902857" y="1886857"/>
            <a:ext cx="1825804" cy="461554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" b="91185" l="12240" r="27517">
                        <a14:foregroundMark x1="14323" y1="85950" x2="14323" y2="85950"/>
                        <a14:backgroundMark x1="25608" y1="48072" x2="25608" y2="48072"/>
                        <a14:backgroundMark x1="15451" y1="89118" x2="15451" y2="89118"/>
                        <a14:backgroundMark x1="17882" y1="89118" x2="17882" y2="89118"/>
                        <a14:backgroundMark x1="25608" y1="53444" x2="25608" y2="53444"/>
                        <a14:backgroundMark x1="26649" y1="50826" x2="26649" y2="50826"/>
                      </a14:backgroundRemoval>
                    </a14:imgEffect>
                  </a14:imgLayer>
                </a14:imgProps>
              </a:ext>
            </a:extLst>
          </a:blip>
          <a:srcRect l="13105" t="3822" r="72598" b="7326"/>
          <a:stretch/>
        </p:blipFill>
        <p:spPr>
          <a:xfrm>
            <a:off x="2068664" y="1823508"/>
            <a:ext cx="1135806" cy="444857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0" b="89945" l="47483" r="64063">
                        <a14:foregroundMark x1="57813" y1="28650" x2="57813" y2="28650"/>
                        <a14:foregroundMark x1="51563" y1="69559" x2="51563" y2="69559"/>
                        <a14:foregroundMark x1="51997" y1="78788" x2="51997" y2="78788"/>
                        <a14:foregroundMark x1="51997" y1="80441" x2="51997" y2="80441"/>
                        <a14:foregroundMark x1="51997" y1="82094" x2="51997" y2="82094"/>
                        <a14:foregroundMark x1="60330" y1="80441" x2="60330" y2="80441"/>
                        <a14:foregroundMark x1="50174" y1="69284" x2="50174" y2="69284"/>
                        <a14:backgroundMark x1="63021" y1="34298" x2="63021" y2="34298"/>
                        <a14:backgroundMark x1="48958" y1="68871" x2="48958" y2="68871"/>
                        <a14:backgroundMark x1="58507" y1="76860" x2="58507" y2="76860"/>
                        <a14:backgroundMark x1="62066" y1="76584" x2="62066" y2="76584"/>
                        <a14:backgroundMark x1="61024" y1="74656" x2="61024" y2="74656"/>
                        <a14:backgroundMark x1="49132" y1="77135" x2="49132" y2="77135"/>
                        <a14:backgroundMark x1="49566" y1="78512" x2="49566" y2="78512"/>
                        <a14:backgroundMark x1="58941" y1="80579" x2="58941" y2="80579"/>
                        <a14:backgroundMark x1="62413" y1="48898" x2="62413" y2="48898"/>
                        <a14:backgroundMark x1="49740" y1="68044" x2="49740" y2="68044"/>
                        <a14:backgroundMark x1="48698" y1="66253" x2="48698" y2="66253"/>
                        <a14:backgroundMark x1="59983" y1="49449" x2="59983" y2="49449"/>
                        <a14:backgroundMark x1="59896" y1="47521" x2="59896" y2="47521"/>
                        <a14:backgroundMark x1="61024" y1="56061" x2="61024" y2="56061"/>
                      </a14:backgroundRemoval>
                    </a14:imgEffect>
                  </a14:imgLayer>
                </a14:imgProps>
              </a:ext>
            </a:extLst>
          </a:blip>
          <a:srcRect l="46911" t="10674" r="35218" b="10398"/>
          <a:stretch/>
        </p:blipFill>
        <p:spPr>
          <a:xfrm>
            <a:off x="4633927" y="2137585"/>
            <a:ext cx="1441847" cy="401314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40" b="92149" l="29948" r="46788">
                        <a14:foregroundMark x1="37934" y1="14876" x2="37934" y2="14876"/>
                        <a14:foregroundMark x1="32639" y1="85813" x2="32639" y2="85813"/>
                        <a14:foregroundMark x1="31858" y1="88430" x2="31858" y2="88430"/>
                        <a14:foregroundMark x1="41146" y1="86777" x2="41146" y2="86777"/>
                        <a14:backgroundMark x1="43490" y1="21488" x2="43490" y2="21488"/>
                        <a14:backgroundMark x1="42188" y1="52755" x2="42188" y2="52755"/>
                        <a14:backgroundMark x1="30382" y1="80579" x2="30382" y2="80579"/>
                        <a14:backgroundMark x1="52431" y1="69972" x2="52431" y2="69972"/>
                        <a14:backgroundMark x1="52083" y1="73829" x2="52083" y2="73829"/>
                        <a14:backgroundMark x1="52083" y1="78512" x2="52083" y2="78512"/>
                        <a14:backgroundMark x1="52083" y1="80441" x2="52083" y2="80441"/>
                        <a14:backgroundMark x1="52257" y1="82231" x2="52257" y2="82231"/>
                        <a14:backgroundMark x1="31858" y1="18733" x2="31858" y2="18733"/>
                        <a14:backgroundMark x1="34115" y1="14463" x2="34115" y2="14463"/>
                        <a14:backgroundMark x1="38455" y1="77273" x2="38455" y2="77273"/>
                        <a14:backgroundMark x1="38715" y1="81543" x2="38715" y2="81543"/>
                        <a14:backgroundMark x1="40365" y1="40634" x2="40365" y2="40634"/>
                        <a14:backgroundMark x1="43229" y1="34711" x2="43229" y2="34711"/>
                        <a14:backgroundMark x1="33507" y1="11433" x2="33507" y2="11433"/>
                      </a14:backgroundRemoval>
                    </a14:imgEffect>
                  </a14:imgLayer>
                </a14:imgProps>
              </a:ext>
            </a:extLst>
          </a:blip>
          <a:srcRect l="29934" t="9257" r="52940"/>
          <a:stretch/>
        </p:blipFill>
        <p:spPr>
          <a:xfrm>
            <a:off x="3393872" y="2166085"/>
            <a:ext cx="1268405" cy="423537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0" b="89945" l="41580" r="52865">
                        <a14:foregroundMark x1="51042" y1="39669" x2="51042" y2="39669"/>
                        <a14:foregroundMark x1="48611" y1="67769" x2="48611" y2="67769"/>
                        <a14:foregroundMark x1="45833" y1="77824" x2="45833" y2="77824"/>
                        <a14:foregroundMark x1="46701" y1="79614" x2="46701" y2="79614"/>
                        <a14:backgroundMark x1="49913" y1="42562" x2="49913" y2="42562"/>
                        <a14:backgroundMark x1="51997" y1="69972" x2="51997" y2="69972"/>
                        <a14:backgroundMark x1="51823" y1="78512" x2="51823" y2="78512"/>
                      </a14:backgroundRemoval>
                    </a14:imgEffect>
                  </a14:imgLayer>
                </a14:imgProps>
              </a:ext>
            </a:extLst>
          </a:blip>
          <a:srcRect l="41997" t="11856" r="46834" b="14888"/>
          <a:stretch/>
        </p:blipFill>
        <p:spPr>
          <a:xfrm>
            <a:off x="4261531" y="2254182"/>
            <a:ext cx="867876" cy="3587223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72" b="98997" l="0" r="984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1412" y="1716872"/>
            <a:ext cx="1763157" cy="4433856"/>
          </a:xfrm>
          <a:prstGeom prst="rect">
            <a:avLst/>
          </a:prstGeom>
        </p:spPr>
      </p:pic>
      <p:sp>
        <p:nvSpPr>
          <p:cNvPr id="16" name="Felhő 15"/>
          <p:cNvSpPr/>
          <p:nvPr/>
        </p:nvSpPr>
        <p:spPr>
          <a:xfrm>
            <a:off x="8856617" y="63592"/>
            <a:ext cx="3193791" cy="1477826"/>
          </a:xfrm>
          <a:prstGeom prst="cloudCallout">
            <a:avLst>
              <a:gd name="adj1" fmla="val -24688"/>
              <a:gd name="adj2" fmla="val 7484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AC8F62"/>
                </a:solidFill>
              </a:rPr>
              <a:t>Szebbnél szebb szál legények!</a:t>
            </a:r>
            <a:endParaRPr lang="hu-HU" sz="2400" dirty="0">
              <a:solidFill>
                <a:srgbClr val="AC8F62"/>
              </a:solidFill>
            </a:endParaRPr>
          </a:p>
        </p:txBody>
      </p:sp>
      <p:sp>
        <p:nvSpPr>
          <p:cNvPr id="17" name="Ellipszis buborék 16"/>
          <p:cNvSpPr/>
          <p:nvPr/>
        </p:nvSpPr>
        <p:spPr>
          <a:xfrm>
            <a:off x="3834439" y="428059"/>
            <a:ext cx="5104042" cy="1677851"/>
          </a:xfrm>
          <a:prstGeom prst="wedgeEllipseCallout">
            <a:avLst>
              <a:gd name="adj1" fmla="val -49357"/>
              <a:gd name="adj2" fmla="val -69444"/>
            </a:avLst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</a:rPr>
              <a:t>Ne azt nézd, ami a szemed előtt van!</a:t>
            </a:r>
          </a:p>
          <a:p>
            <a:pPr algn="ctr"/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</a:rPr>
              <a:t>Nekem az számít, ami az ember szívében van!</a:t>
            </a:r>
            <a:endParaRPr lang="hu-H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82534" y="357821"/>
            <a:ext cx="4019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494339"/>
                </a:solidFill>
              </a:rPr>
              <a:t>Az Úr rászólt Sámuelre:</a:t>
            </a:r>
            <a:endParaRPr lang="hu-HU" sz="2800" dirty="0">
              <a:solidFill>
                <a:srgbClr val="494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EF7D6"/>
            </a:gs>
            <a:gs pos="100000">
              <a:srgbClr val="FADDA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312" b="63308" l="69748" r="96639">
                        <a14:backgroundMark x1="71989" y1="48859" x2="71989" y2="48859"/>
                        <a14:backgroundMark x1="73389" y1="51521" x2="73389" y2="51521"/>
                        <a14:backgroundMark x1="73389" y1="55323" x2="73389" y2="55323"/>
                        <a14:backgroundMark x1="86275" y1="56274" x2="86275" y2="56274"/>
                        <a14:backgroundMark x1="85154" y1="50000" x2="85154" y2="50000"/>
                        <a14:backgroundMark x1="90756" y1="54563" x2="90756" y2="54563"/>
                        <a14:backgroundMark x1="89356" y1="46958" x2="89356" y2="46958"/>
                        <a14:backgroundMark x1="85434" y1="51521" x2="85434" y2="51521"/>
                        <a14:backgroundMark x1="86835" y1="53612" x2="86835" y2="53612"/>
                        <a14:backgroundMark x1="84594" y1="48289" x2="84594" y2="48289"/>
                        <a14:backgroundMark x1="89636" y1="48289" x2="89636" y2="48289"/>
                        <a14:backgroundMark x1="85154" y1="43536" x2="85154" y2="43536"/>
                        <a14:backgroundMark x1="80112" y1="51141" x2="80112" y2="51141"/>
                        <a14:backgroundMark x1="73950" y1="53232" x2="73950" y2="53232"/>
                        <a14:backgroundMark x1="74510" y1="46388" x2="74510" y2="46388"/>
                        <a14:backgroundMark x1="79272" y1="60456" x2="79272" y2="60456"/>
                        <a14:backgroundMark x1="80672" y1="53612" x2="80672" y2="53612"/>
                        <a14:backgroundMark x1="78992" y1="53802" x2="78992" y2="53802"/>
                        <a14:backgroundMark x1="87395" y1="54183" x2="87395" y2="54183"/>
                        <a14:backgroundMark x1="85714" y1="53992" x2="85714" y2="53992"/>
                        <a14:backgroundMark x1="81513" y1="53422" x2="81513" y2="53422"/>
                        <a14:backgroundMark x1="75910" y1="53042" x2="75910" y2="53042"/>
                        <a14:backgroundMark x1="80392" y1="38593" x2="80392" y2="38593"/>
                      </a14:backgroundRemoval>
                    </a14:imgEffect>
                  </a14:imgLayer>
                </a14:imgProps>
              </a:ext>
            </a:extLst>
          </a:blip>
          <a:srcRect l="68730" t="36517" r="2605" b="36511"/>
          <a:stretch/>
        </p:blipFill>
        <p:spPr>
          <a:xfrm>
            <a:off x="9568987" y="372914"/>
            <a:ext cx="2662100" cy="546849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312" b="63308" l="69748" r="96639">
                        <a14:backgroundMark x1="71989" y1="48859" x2="71989" y2="48859"/>
                        <a14:backgroundMark x1="73389" y1="51521" x2="73389" y2="51521"/>
                        <a14:backgroundMark x1="73389" y1="55323" x2="73389" y2="55323"/>
                        <a14:backgroundMark x1="86275" y1="56274" x2="86275" y2="56274"/>
                        <a14:backgroundMark x1="85154" y1="50000" x2="85154" y2="50000"/>
                        <a14:backgroundMark x1="90756" y1="54563" x2="90756" y2="54563"/>
                        <a14:backgroundMark x1="89356" y1="46958" x2="89356" y2="46958"/>
                        <a14:backgroundMark x1="85434" y1="51521" x2="85434" y2="51521"/>
                        <a14:backgroundMark x1="86835" y1="53612" x2="86835" y2="53612"/>
                        <a14:backgroundMark x1="84594" y1="48289" x2="84594" y2="48289"/>
                        <a14:backgroundMark x1="89636" y1="48289" x2="89636" y2="48289"/>
                        <a14:backgroundMark x1="85154" y1="43536" x2="85154" y2="43536"/>
                        <a14:backgroundMark x1="80112" y1="51141" x2="80112" y2="51141"/>
                        <a14:backgroundMark x1="73950" y1="53232" x2="73950" y2="53232"/>
                        <a14:backgroundMark x1="74510" y1="46388" x2="74510" y2="46388"/>
                        <a14:backgroundMark x1="79272" y1="60456" x2="79272" y2="60456"/>
                        <a14:backgroundMark x1="80672" y1="53612" x2="80672" y2="53612"/>
                        <a14:backgroundMark x1="78992" y1="53802" x2="78992" y2="53802"/>
                        <a14:backgroundMark x1="87395" y1="54183" x2="87395" y2="54183"/>
                        <a14:backgroundMark x1="85714" y1="53992" x2="85714" y2="53992"/>
                        <a14:backgroundMark x1="81513" y1="53422" x2="81513" y2="53422"/>
                        <a14:backgroundMark x1="75910" y1="53042" x2="75910" y2="53042"/>
                        <a14:backgroundMark x1="80392" y1="38593" x2="80392" y2="38593"/>
                      </a14:backgroundRemoval>
                    </a14:imgEffect>
                  </a14:imgLayer>
                </a14:imgProps>
              </a:ext>
            </a:extLst>
          </a:blip>
          <a:srcRect l="68730" t="36517" r="2605" b="36511"/>
          <a:stretch/>
        </p:blipFill>
        <p:spPr>
          <a:xfrm flipH="1">
            <a:off x="-109445" y="953590"/>
            <a:ext cx="1876496" cy="4831112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1245058" y="1716872"/>
            <a:ext cx="5153950" cy="4905830"/>
            <a:chOff x="1245058" y="1716872"/>
            <a:chExt cx="5153950" cy="4905830"/>
          </a:xfrm>
        </p:grpSpPr>
        <p:pic>
          <p:nvPicPr>
            <p:cNvPr id="13" name="Kép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0" b="89945" l="54948" r="67882">
                          <a14:foregroundMark x1="59896" y1="47521" x2="59896" y2="47521"/>
                          <a14:foregroundMark x1="59896" y1="49449" x2="59896" y2="49449"/>
                          <a14:foregroundMark x1="62066" y1="32920" x2="62066" y2="32920"/>
                          <a14:foregroundMark x1="61545" y1="29752" x2="61545" y2="29752"/>
                          <a14:foregroundMark x1="61632" y1="76309" x2="61632" y2="76309"/>
                          <a14:foregroundMark x1="61806" y1="81129" x2="61806" y2="81129"/>
                          <a14:foregroundMark x1="56858" y1="70661" x2="56858" y2="70661"/>
                          <a14:backgroundMark x1="57899" y1="46832" x2="57899" y2="46832"/>
                          <a14:backgroundMark x1="59722" y1="70248" x2="59722" y2="70248"/>
                          <a14:backgroundMark x1="59722" y1="74656" x2="59722" y2="74656"/>
                          <a14:backgroundMark x1="59983" y1="80854" x2="59983" y2="80854"/>
                          <a14:backgroundMark x1="59549" y1="83471" x2="59549" y2="83471"/>
                          <a14:backgroundMark x1="60503" y1="83471" x2="60503" y2="83471"/>
                          <a14:backgroundMark x1="60938" y1="42149" x2="60938" y2="42149"/>
                          <a14:backgroundMark x1="60590" y1="45455" x2="60590" y2="45455"/>
                          <a14:backgroundMark x1="60764" y1="72176" x2="60764" y2="72176"/>
                          <a14:backgroundMark x1="60764" y1="69697" x2="60764" y2="69697"/>
                          <a14:backgroundMark x1="61545" y1="50551" x2="61545" y2="50551"/>
                          <a14:backgroundMark x1="61632" y1="55785" x2="61632" y2="55785"/>
                          <a14:backgroundMark x1="61372" y1="47521" x2="61372" y2="47521"/>
                          <a14:backgroundMark x1="61632" y1="43802" x2="61632" y2="43802"/>
                          <a14:backgroundMark x1="61632" y1="52066" x2="61632" y2="52066"/>
                        </a14:backgroundRemoval>
                      </a14:imgEffect>
                    </a14:imgLayer>
                  </a14:imgProps>
                </a:ext>
              </a:extLst>
            </a:blip>
            <a:srcRect l="53911" t="18001" r="31197" b="15361"/>
            <a:stretch/>
          </p:blipFill>
          <p:spPr>
            <a:xfrm>
              <a:off x="5175423" y="2457469"/>
              <a:ext cx="1223585" cy="3450506"/>
            </a:xfrm>
            <a:prstGeom prst="rect">
              <a:avLst/>
            </a:prstGeom>
          </p:spPr>
        </p:pic>
        <p:pic>
          <p:nvPicPr>
            <p:cNvPr id="3" name="Kép 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93" b="94353" l="1476" r="23351">
                          <a14:backgroundMark x1="20573" y1="8127" x2="20573" y2="8127"/>
                          <a14:backgroundMark x1="21615" y1="18457" x2="21615" y2="18457"/>
                          <a14:backgroundMark x1="17274" y1="26033" x2="17274" y2="26033"/>
                          <a14:backgroundMark x1="16059" y1="23416" x2="16059" y2="23416"/>
                          <a14:backgroundMark x1="16233" y1="29614" x2="16233" y2="29614"/>
                          <a14:backgroundMark x1="16840" y1="21488" x2="16840" y2="21488"/>
                          <a14:backgroundMark x1="18750" y1="25344" x2="18750" y2="25344"/>
                          <a14:backgroundMark x1="21441" y1="23416" x2="21441" y2="23416"/>
                          <a14:backgroundMark x1="22309" y1="32369" x2="22309" y2="32369"/>
                          <a14:backgroundMark x1="19097" y1="39807" x2="19097" y2="39807"/>
                          <a14:backgroundMark x1="17535" y1="48898" x2="17535" y2="48898"/>
                          <a14:backgroundMark x1="17448" y1="53030" x2="17448" y2="53030"/>
                          <a14:backgroundMark x1="16840" y1="57989" x2="16840" y2="57989"/>
                          <a14:backgroundMark x1="16840" y1="62259" x2="16840" y2="62259"/>
                          <a14:backgroundMark x1="15799" y1="51377" x2="15799" y2="51377"/>
                          <a14:backgroundMark x1="18056" y1="46419" x2="18056" y2="46419"/>
                          <a14:backgroundMark x1="16667" y1="65978" x2="16667" y2="65978"/>
                          <a14:backgroundMark x1="20660" y1="69697" x2="20660" y2="69697"/>
                          <a14:backgroundMark x1="18924" y1="72314" x2="18924" y2="72314"/>
                          <a14:backgroundMark x1="22483" y1="36364" x2="22483" y2="36364"/>
                          <a14:backgroundMark x1="22743" y1="30028" x2="22743" y2="30028"/>
                          <a14:backgroundMark x1="22743" y1="39532" x2="22743" y2="39532"/>
                          <a14:backgroundMark x1="21875" y1="42149" x2="21875" y2="42149"/>
                          <a14:backgroundMark x1="22049" y1="50826" x2="22049" y2="50826"/>
                          <a14:backgroundMark x1="21267" y1="56474" x2="21267" y2="56474"/>
                          <a14:backgroundMark x1="21615" y1="45179" x2="21615" y2="45179"/>
                          <a14:backgroundMark x1="21267" y1="48209" x2="21267" y2="48209"/>
                          <a14:backgroundMark x1="21007" y1="53168" x2="21007" y2="53168"/>
                          <a14:backgroundMark x1="20226" y1="61019" x2="20226" y2="61019"/>
                          <a14:backgroundMark x1="19618" y1="65702" x2="19618" y2="65702"/>
                          <a14:backgroundMark x1="22049" y1="64601" x2="22049" y2="64601"/>
                          <a14:backgroundMark x1="22309" y1="53857" x2="22309" y2="53857"/>
                          <a14:backgroundMark x1="14583" y1="83196" x2="14583" y2="83196"/>
                          <a14:backgroundMark x1="21875" y1="47521" x2="21875" y2="47521"/>
                        </a14:backgroundRemoval>
                      </a14:imgEffect>
                    </a14:imgLayer>
                  </a14:imgProps>
                </a:ext>
              </a:extLst>
            </a:blip>
            <a:srcRect l="2233" r="76470"/>
            <a:stretch/>
          </p:blipFill>
          <p:spPr>
            <a:xfrm>
              <a:off x="1245058" y="1716872"/>
              <a:ext cx="1657799" cy="4905830"/>
            </a:xfrm>
            <a:prstGeom prst="rect">
              <a:avLst/>
            </a:prstGeom>
          </p:spPr>
        </p:pic>
        <p:pic>
          <p:nvPicPr>
            <p:cNvPr id="5" name="Kép 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4" b="99725" l="23872" r="47396">
                          <a14:foregroundMark x1="32899" y1="6474" x2="32899" y2="6474"/>
                          <a14:foregroundMark x1="31424" y1="8540" x2="31424" y2="8540"/>
                          <a14:foregroundMark x1="38889" y1="40634" x2="38889" y2="40634"/>
                          <a14:foregroundMark x1="39149" y1="83884" x2="39149" y2="83884"/>
                          <a14:foregroundMark x1="40365" y1="90771" x2="40365" y2="90771"/>
                          <a14:foregroundMark x1="43924" y1="93802" x2="43924" y2="93802"/>
                          <a14:foregroundMark x1="45399" y1="93802" x2="45399" y2="93802"/>
                          <a14:foregroundMark x1="42882" y1="91736" x2="42882" y2="91736"/>
                          <a14:foregroundMark x1="38715" y1="93802" x2="38715" y2="93802"/>
                          <a14:foregroundMark x1="27865" y1="80579" x2="27865" y2="80579"/>
                          <a14:foregroundMark x1="28906" y1="92700" x2="28906" y2="92700"/>
                          <a14:foregroundMark x1="30642" y1="95041" x2="30642" y2="95041"/>
                          <a14:backgroundMark x1="34549" y1="80441" x2="34549" y2="80441"/>
                          <a14:backgroundMark x1="42882" y1="79614" x2="42882" y2="79614"/>
                          <a14:backgroundMark x1="41406" y1="80854" x2="41406" y2="80854"/>
                          <a14:backgroundMark x1="40625" y1="83884" x2="40625" y2="83884"/>
                          <a14:backgroundMark x1="40365" y1="79477" x2="40365" y2="79477"/>
                          <a14:backgroundMark x1="42448" y1="70937" x2="42448" y2="70937"/>
                          <a14:backgroundMark x1="42274" y1="74518" x2="42274" y2="74518"/>
                          <a14:backgroundMark x1="38542" y1="48209" x2="38542" y2="48209"/>
                          <a14:backgroundMark x1="37413" y1="18182" x2="37413" y2="18182"/>
                          <a14:backgroundMark x1="41146" y1="28926" x2="41146" y2="28926"/>
                          <a14:backgroundMark x1="41406" y1="34022" x2="41406" y2="34022"/>
                          <a14:backgroundMark x1="41667" y1="37328" x2="41667" y2="37328"/>
                          <a14:backgroundMark x1="42188" y1="42562" x2="42188" y2="42562"/>
                          <a14:backgroundMark x1="42188" y1="39945" x2="42188" y2="39945"/>
                          <a14:backgroundMark x1="41146" y1="43939" x2="41146" y2="43939"/>
                          <a14:backgroundMark x1="39931" y1="45868" x2="39931" y2="45868"/>
                          <a14:backgroundMark x1="40365" y1="50138" x2="40365" y2="50138"/>
                          <a14:backgroundMark x1="39149" y1="50826" x2="39149" y2="50826"/>
                          <a14:backgroundMark x1="41667" y1="51102" x2="41667" y2="51102"/>
                          <a14:backgroundMark x1="41146" y1="56474" x2="41146" y2="56474"/>
                          <a14:backgroundMark x1="42014" y1="61433" x2="42014" y2="61433"/>
                          <a14:backgroundMark x1="38976" y1="53030" x2="38976" y2="53030"/>
                        </a14:backgroundRemoval>
                      </a14:imgEffect>
                    </a14:imgLayer>
                  </a14:imgProps>
                </a:ext>
              </a:extLst>
            </a:blip>
            <a:srcRect l="23530" t="3822" r="52493"/>
            <a:stretch/>
          </p:blipFill>
          <p:spPr>
            <a:xfrm>
              <a:off x="2902857" y="1886857"/>
              <a:ext cx="1825804" cy="4615543"/>
            </a:xfrm>
            <a:prstGeom prst="rect">
              <a:avLst/>
            </a:prstGeom>
          </p:spPr>
        </p:pic>
        <p:pic>
          <p:nvPicPr>
            <p:cNvPr id="6" name="Kép 5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06" b="91185" l="12240" r="27517">
                          <a14:foregroundMark x1="14323" y1="85950" x2="14323" y2="85950"/>
                          <a14:backgroundMark x1="25608" y1="48072" x2="25608" y2="48072"/>
                          <a14:backgroundMark x1="15451" y1="89118" x2="15451" y2="89118"/>
                          <a14:backgroundMark x1="17882" y1="89118" x2="17882" y2="89118"/>
                          <a14:backgroundMark x1="25608" y1="53444" x2="25608" y2="53444"/>
                          <a14:backgroundMark x1="26649" y1="50826" x2="26649" y2="50826"/>
                        </a14:backgroundRemoval>
                      </a14:imgEffect>
                    </a14:imgLayer>
                  </a14:imgProps>
                </a:ext>
              </a:extLst>
            </a:blip>
            <a:srcRect l="13105" t="3822" r="72598" b="7326"/>
            <a:stretch/>
          </p:blipFill>
          <p:spPr>
            <a:xfrm>
              <a:off x="2068664" y="1823508"/>
              <a:ext cx="1135806" cy="4448572"/>
            </a:xfrm>
            <a:prstGeom prst="rect">
              <a:avLst/>
            </a:prstGeom>
          </p:spPr>
        </p:pic>
        <p:pic>
          <p:nvPicPr>
            <p:cNvPr id="8" name="Kép 7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0" b="89945" l="47483" r="64063">
                          <a14:foregroundMark x1="57813" y1="28650" x2="57813" y2="28650"/>
                          <a14:foregroundMark x1="51563" y1="69559" x2="51563" y2="69559"/>
                          <a14:foregroundMark x1="51997" y1="78788" x2="51997" y2="78788"/>
                          <a14:foregroundMark x1="51997" y1="80441" x2="51997" y2="80441"/>
                          <a14:foregroundMark x1="51997" y1="82094" x2="51997" y2="82094"/>
                          <a14:foregroundMark x1="60330" y1="80441" x2="60330" y2="80441"/>
                          <a14:foregroundMark x1="50174" y1="69284" x2="50174" y2="69284"/>
                          <a14:backgroundMark x1="63021" y1="34298" x2="63021" y2="34298"/>
                          <a14:backgroundMark x1="48958" y1="68871" x2="48958" y2="68871"/>
                          <a14:backgroundMark x1="58507" y1="76860" x2="58507" y2="76860"/>
                          <a14:backgroundMark x1="62066" y1="76584" x2="62066" y2="76584"/>
                          <a14:backgroundMark x1="61024" y1="74656" x2="61024" y2="74656"/>
                          <a14:backgroundMark x1="49132" y1="77135" x2="49132" y2="77135"/>
                          <a14:backgroundMark x1="49566" y1="78512" x2="49566" y2="78512"/>
                          <a14:backgroundMark x1="58941" y1="80579" x2="58941" y2="80579"/>
                          <a14:backgroundMark x1="62413" y1="48898" x2="62413" y2="48898"/>
                          <a14:backgroundMark x1="49740" y1="68044" x2="49740" y2="68044"/>
                          <a14:backgroundMark x1="48698" y1="66253" x2="48698" y2="66253"/>
                          <a14:backgroundMark x1="59983" y1="49449" x2="59983" y2="49449"/>
                          <a14:backgroundMark x1="59896" y1="47521" x2="59896" y2="47521"/>
                          <a14:backgroundMark x1="61024" y1="56061" x2="61024" y2="56061"/>
                        </a14:backgroundRemoval>
                      </a14:imgEffect>
                    </a14:imgLayer>
                  </a14:imgProps>
                </a:ext>
              </a:extLst>
            </a:blip>
            <a:srcRect l="46911" t="10674" r="35218" b="10398"/>
            <a:stretch/>
          </p:blipFill>
          <p:spPr>
            <a:xfrm>
              <a:off x="4633927" y="2137585"/>
              <a:ext cx="1441847" cy="4013143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540" b="92149" l="29948" r="46788">
                          <a14:foregroundMark x1="37934" y1="14876" x2="37934" y2="14876"/>
                          <a14:foregroundMark x1="32639" y1="85813" x2="32639" y2="85813"/>
                          <a14:foregroundMark x1="31858" y1="88430" x2="31858" y2="88430"/>
                          <a14:foregroundMark x1="41146" y1="86777" x2="41146" y2="86777"/>
                          <a14:backgroundMark x1="43490" y1="21488" x2="43490" y2="21488"/>
                          <a14:backgroundMark x1="42188" y1="52755" x2="42188" y2="52755"/>
                          <a14:backgroundMark x1="30382" y1="80579" x2="30382" y2="80579"/>
                          <a14:backgroundMark x1="52431" y1="69972" x2="52431" y2="69972"/>
                          <a14:backgroundMark x1="52083" y1="73829" x2="52083" y2="73829"/>
                          <a14:backgroundMark x1="52083" y1="78512" x2="52083" y2="78512"/>
                          <a14:backgroundMark x1="52083" y1="80441" x2="52083" y2="80441"/>
                          <a14:backgroundMark x1="52257" y1="82231" x2="52257" y2="82231"/>
                          <a14:backgroundMark x1="31858" y1="18733" x2="31858" y2="18733"/>
                          <a14:backgroundMark x1="34115" y1="14463" x2="34115" y2="14463"/>
                          <a14:backgroundMark x1="38455" y1="77273" x2="38455" y2="77273"/>
                          <a14:backgroundMark x1="38715" y1="81543" x2="38715" y2="81543"/>
                          <a14:backgroundMark x1="40365" y1="40634" x2="40365" y2="40634"/>
                          <a14:backgroundMark x1="43229" y1="34711" x2="43229" y2="34711"/>
                          <a14:backgroundMark x1="33507" y1="11433" x2="33507" y2="11433"/>
                        </a14:backgroundRemoval>
                      </a14:imgEffect>
                    </a14:imgLayer>
                  </a14:imgProps>
                </a:ext>
              </a:extLst>
            </a:blip>
            <a:srcRect l="29934" t="9257" r="52940"/>
            <a:stretch/>
          </p:blipFill>
          <p:spPr>
            <a:xfrm>
              <a:off x="3393872" y="2166085"/>
              <a:ext cx="1268405" cy="4235371"/>
            </a:xfrm>
            <a:prstGeom prst="rect">
              <a:avLst/>
            </a:prstGeom>
          </p:spPr>
        </p:pic>
        <p:pic>
          <p:nvPicPr>
            <p:cNvPr id="11" name="Kép 10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0" b="89945" l="41580" r="52865">
                          <a14:foregroundMark x1="51042" y1="39669" x2="51042" y2="39669"/>
                          <a14:foregroundMark x1="48611" y1="67769" x2="48611" y2="67769"/>
                          <a14:foregroundMark x1="45833" y1="77824" x2="45833" y2="77824"/>
                          <a14:foregroundMark x1="46701" y1="79614" x2="46701" y2="79614"/>
                          <a14:backgroundMark x1="49913" y1="42562" x2="49913" y2="42562"/>
                          <a14:backgroundMark x1="51997" y1="69972" x2="51997" y2="69972"/>
                          <a14:backgroundMark x1="51823" y1="78512" x2="51823" y2="78512"/>
                        </a14:backgroundRemoval>
                      </a14:imgEffect>
                    </a14:imgLayer>
                  </a14:imgProps>
                </a:ext>
              </a:extLst>
            </a:blip>
            <a:srcRect l="41997" t="11856" r="46834" b="14888"/>
            <a:stretch/>
          </p:blipFill>
          <p:spPr>
            <a:xfrm>
              <a:off x="4261531" y="2254182"/>
              <a:ext cx="867876" cy="3587223"/>
            </a:xfrm>
            <a:prstGeom prst="rect">
              <a:avLst/>
            </a:prstGeom>
          </p:spPr>
        </p:pic>
      </p:grpSp>
      <p:pic>
        <p:nvPicPr>
          <p:cNvPr id="14" name="Kép 1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72" b="98997" l="0" r="984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1412" y="1716872"/>
            <a:ext cx="1763157" cy="443385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73731" y="202714"/>
            <a:ext cx="5858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494339"/>
                </a:solidFill>
              </a:rPr>
              <a:t>Jöttek hát sorra egymás után a fiúk, de az Úrnak egyik sem tetszett.</a:t>
            </a:r>
            <a:endParaRPr lang="hu-HU" sz="2800" dirty="0">
              <a:solidFill>
                <a:srgbClr val="494339"/>
              </a:solidFill>
            </a:endParaRPr>
          </a:p>
        </p:txBody>
      </p:sp>
      <p:sp>
        <p:nvSpPr>
          <p:cNvPr id="18" name="Ellipszis buborék 17"/>
          <p:cNvSpPr/>
          <p:nvPr/>
        </p:nvSpPr>
        <p:spPr>
          <a:xfrm>
            <a:off x="6384534" y="477810"/>
            <a:ext cx="2126038" cy="939209"/>
          </a:xfrm>
          <a:prstGeom prst="wedgeEllipseCallout">
            <a:avLst>
              <a:gd name="adj1" fmla="val -50713"/>
              <a:gd name="adj2" fmla="val -93735"/>
            </a:avLst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</a:rPr>
              <a:t>Ez sem!</a:t>
            </a:r>
            <a:endParaRPr lang="hu-H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Ellipszis buborék 19"/>
          <p:cNvSpPr/>
          <p:nvPr/>
        </p:nvSpPr>
        <p:spPr>
          <a:xfrm>
            <a:off x="8242378" y="354434"/>
            <a:ext cx="2126038" cy="939209"/>
          </a:xfrm>
          <a:prstGeom prst="wedgeEllipseCallout">
            <a:avLst>
              <a:gd name="adj1" fmla="val -107240"/>
              <a:gd name="adj2" fmla="val -75653"/>
            </a:avLst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</a:rPr>
              <a:t>z sem!</a:t>
            </a:r>
            <a:endParaRPr lang="hu-H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Ellipszis buborék 20"/>
          <p:cNvSpPr/>
          <p:nvPr/>
        </p:nvSpPr>
        <p:spPr>
          <a:xfrm>
            <a:off x="10115736" y="1508039"/>
            <a:ext cx="1932404" cy="1444172"/>
          </a:xfrm>
          <a:prstGeom prst="wedgeEllipseCallout">
            <a:avLst>
              <a:gd name="adj1" fmla="val -83039"/>
              <a:gd name="adj2" fmla="val 19081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</a:rPr>
              <a:t>Nincs több fiad </a:t>
            </a:r>
            <a:r>
              <a:rPr lang="hu-HU" sz="2400" dirty="0" err="1" smtClean="0">
                <a:solidFill>
                  <a:schemeClr val="accent1">
                    <a:lumMod val="50000"/>
                  </a:schemeClr>
                </a:solidFill>
              </a:rPr>
              <a:t>Isai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hu-H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72" b="98997" l="0" r="984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510572" y="1716872"/>
            <a:ext cx="1745777" cy="4433856"/>
          </a:xfrm>
          <a:prstGeom prst="rect">
            <a:avLst/>
          </a:prstGeom>
        </p:spPr>
      </p:pic>
      <p:sp>
        <p:nvSpPr>
          <p:cNvPr id="23" name="Ellipszis buborék 22"/>
          <p:cNvSpPr/>
          <p:nvPr/>
        </p:nvSpPr>
        <p:spPr>
          <a:xfrm>
            <a:off x="7837810" y="3293706"/>
            <a:ext cx="3697485" cy="1587260"/>
          </a:xfrm>
          <a:prstGeom prst="wedgeEllipseCallout">
            <a:avLst>
              <a:gd name="adj1" fmla="val 65208"/>
              <a:gd name="adj2" fmla="val -7339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</a:rPr>
              <a:t>De, van még egy, a legkisebb. Ő még gyerek. A nyájat őrzi a réten. Hívjam őt is?</a:t>
            </a:r>
            <a:endParaRPr lang="hu-H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Ellipszis buborék 23"/>
          <p:cNvSpPr/>
          <p:nvPr/>
        </p:nvSpPr>
        <p:spPr>
          <a:xfrm>
            <a:off x="10268136" y="1660439"/>
            <a:ext cx="1932404" cy="1444172"/>
          </a:xfrm>
          <a:prstGeom prst="wedgeEllipseCallout">
            <a:avLst>
              <a:gd name="adj1" fmla="val -84391"/>
              <a:gd name="adj2" fmla="val 551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</a:rPr>
              <a:t>Hívd!</a:t>
            </a:r>
            <a:endParaRPr lang="hu-H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7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EF7D6"/>
            </a:gs>
            <a:gs pos="100000">
              <a:srgbClr val="FADDA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312" b="63308" l="69748" r="96639">
                        <a14:backgroundMark x1="71989" y1="48859" x2="71989" y2="48859"/>
                        <a14:backgroundMark x1="73389" y1="51521" x2="73389" y2="51521"/>
                        <a14:backgroundMark x1="73389" y1="55323" x2="73389" y2="55323"/>
                        <a14:backgroundMark x1="86275" y1="56274" x2="86275" y2="56274"/>
                        <a14:backgroundMark x1="85154" y1="50000" x2="85154" y2="50000"/>
                        <a14:backgroundMark x1="90756" y1="54563" x2="90756" y2="54563"/>
                        <a14:backgroundMark x1="89356" y1="46958" x2="89356" y2="46958"/>
                        <a14:backgroundMark x1="85434" y1="51521" x2="85434" y2="51521"/>
                        <a14:backgroundMark x1="86835" y1="53612" x2="86835" y2="53612"/>
                        <a14:backgroundMark x1="84594" y1="48289" x2="84594" y2="48289"/>
                        <a14:backgroundMark x1="89636" y1="48289" x2="89636" y2="48289"/>
                        <a14:backgroundMark x1="85154" y1="43536" x2="85154" y2="43536"/>
                        <a14:backgroundMark x1="80112" y1="51141" x2="80112" y2="51141"/>
                        <a14:backgroundMark x1="73950" y1="53232" x2="73950" y2="53232"/>
                        <a14:backgroundMark x1="74510" y1="46388" x2="74510" y2="46388"/>
                        <a14:backgroundMark x1="79272" y1="60456" x2="79272" y2="60456"/>
                        <a14:backgroundMark x1="80672" y1="53612" x2="80672" y2="53612"/>
                        <a14:backgroundMark x1="78992" y1="53802" x2="78992" y2="53802"/>
                        <a14:backgroundMark x1="87395" y1="54183" x2="87395" y2="54183"/>
                        <a14:backgroundMark x1="85714" y1="53992" x2="85714" y2="53992"/>
                        <a14:backgroundMark x1="81513" y1="53422" x2="81513" y2="53422"/>
                        <a14:backgroundMark x1="75910" y1="53042" x2="75910" y2="53042"/>
                        <a14:backgroundMark x1="80392" y1="38593" x2="80392" y2="38593"/>
                      </a14:backgroundRemoval>
                    </a14:imgEffect>
                  </a14:imgLayer>
                </a14:imgProps>
              </a:ext>
            </a:extLst>
          </a:blip>
          <a:srcRect l="68730" t="36517" r="2605" b="36511"/>
          <a:stretch/>
        </p:blipFill>
        <p:spPr>
          <a:xfrm>
            <a:off x="9568987" y="372914"/>
            <a:ext cx="2662100" cy="546849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312" b="63308" l="69748" r="96639">
                        <a14:backgroundMark x1="71989" y1="48859" x2="71989" y2="48859"/>
                        <a14:backgroundMark x1="73389" y1="51521" x2="73389" y2="51521"/>
                        <a14:backgroundMark x1="73389" y1="55323" x2="73389" y2="55323"/>
                        <a14:backgroundMark x1="86275" y1="56274" x2="86275" y2="56274"/>
                        <a14:backgroundMark x1="85154" y1="50000" x2="85154" y2="50000"/>
                        <a14:backgroundMark x1="90756" y1="54563" x2="90756" y2="54563"/>
                        <a14:backgroundMark x1="89356" y1="46958" x2="89356" y2="46958"/>
                        <a14:backgroundMark x1="85434" y1="51521" x2="85434" y2="51521"/>
                        <a14:backgroundMark x1="86835" y1="53612" x2="86835" y2="53612"/>
                        <a14:backgroundMark x1="84594" y1="48289" x2="84594" y2="48289"/>
                        <a14:backgroundMark x1="89636" y1="48289" x2="89636" y2="48289"/>
                        <a14:backgroundMark x1="85154" y1="43536" x2="85154" y2="43536"/>
                        <a14:backgroundMark x1="80112" y1="51141" x2="80112" y2="51141"/>
                        <a14:backgroundMark x1="73950" y1="53232" x2="73950" y2="53232"/>
                        <a14:backgroundMark x1="74510" y1="46388" x2="74510" y2="46388"/>
                        <a14:backgroundMark x1="79272" y1="60456" x2="79272" y2="60456"/>
                        <a14:backgroundMark x1="80672" y1="53612" x2="80672" y2="53612"/>
                        <a14:backgroundMark x1="78992" y1="53802" x2="78992" y2="53802"/>
                        <a14:backgroundMark x1="87395" y1="54183" x2="87395" y2="54183"/>
                        <a14:backgroundMark x1="85714" y1="53992" x2="85714" y2="53992"/>
                        <a14:backgroundMark x1="81513" y1="53422" x2="81513" y2="53422"/>
                        <a14:backgroundMark x1="75910" y1="53042" x2="75910" y2="53042"/>
                        <a14:backgroundMark x1="80392" y1="38593" x2="80392" y2="38593"/>
                      </a14:backgroundRemoval>
                    </a14:imgEffect>
                  </a14:imgLayer>
                </a14:imgProps>
              </a:ext>
            </a:extLst>
          </a:blip>
          <a:srcRect l="68730" t="36517" r="2605" b="36511"/>
          <a:stretch/>
        </p:blipFill>
        <p:spPr>
          <a:xfrm flipH="1">
            <a:off x="-109445" y="953590"/>
            <a:ext cx="1876496" cy="4831112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1245058" y="1716872"/>
            <a:ext cx="5153950" cy="4905830"/>
            <a:chOff x="1245058" y="1716872"/>
            <a:chExt cx="5153950" cy="4905830"/>
          </a:xfrm>
        </p:grpSpPr>
        <p:pic>
          <p:nvPicPr>
            <p:cNvPr id="13" name="Kép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0" b="89945" l="54948" r="67882">
                          <a14:foregroundMark x1="59896" y1="47521" x2="59896" y2="47521"/>
                          <a14:foregroundMark x1="59896" y1="49449" x2="59896" y2="49449"/>
                          <a14:foregroundMark x1="62066" y1="32920" x2="62066" y2="32920"/>
                          <a14:foregroundMark x1="61545" y1="29752" x2="61545" y2="29752"/>
                          <a14:foregroundMark x1="61632" y1="76309" x2="61632" y2="76309"/>
                          <a14:foregroundMark x1="61806" y1="81129" x2="61806" y2="81129"/>
                          <a14:foregroundMark x1="56858" y1="70661" x2="56858" y2="70661"/>
                          <a14:backgroundMark x1="57899" y1="46832" x2="57899" y2="46832"/>
                          <a14:backgroundMark x1="59722" y1="70248" x2="59722" y2="70248"/>
                          <a14:backgroundMark x1="59722" y1="74656" x2="59722" y2="74656"/>
                          <a14:backgroundMark x1="59983" y1="80854" x2="59983" y2="80854"/>
                          <a14:backgroundMark x1="59549" y1="83471" x2="59549" y2="83471"/>
                          <a14:backgroundMark x1="60503" y1="83471" x2="60503" y2="83471"/>
                          <a14:backgroundMark x1="60938" y1="42149" x2="60938" y2="42149"/>
                          <a14:backgroundMark x1="60590" y1="45455" x2="60590" y2="45455"/>
                          <a14:backgroundMark x1="60764" y1="72176" x2="60764" y2="72176"/>
                          <a14:backgroundMark x1="60764" y1="69697" x2="60764" y2="69697"/>
                          <a14:backgroundMark x1="61545" y1="50551" x2="61545" y2="50551"/>
                          <a14:backgroundMark x1="61632" y1="55785" x2="61632" y2="55785"/>
                          <a14:backgroundMark x1="61372" y1="47521" x2="61372" y2="47521"/>
                          <a14:backgroundMark x1="61632" y1="43802" x2="61632" y2="43802"/>
                          <a14:backgroundMark x1="61632" y1="52066" x2="61632" y2="52066"/>
                        </a14:backgroundRemoval>
                      </a14:imgEffect>
                    </a14:imgLayer>
                  </a14:imgProps>
                </a:ext>
              </a:extLst>
            </a:blip>
            <a:srcRect l="53911" t="18001" r="31197" b="15361"/>
            <a:stretch/>
          </p:blipFill>
          <p:spPr>
            <a:xfrm>
              <a:off x="5175423" y="2457469"/>
              <a:ext cx="1223585" cy="3450506"/>
            </a:xfrm>
            <a:prstGeom prst="rect">
              <a:avLst/>
            </a:prstGeom>
          </p:spPr>
        </p:pic>
        <p:pic>
          <p:nvPicPr>
            <p:cNvPr id="3" name="Kép 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93" b="94353" l="1476" r="23351">
                          <a14:backgroundMark x1="20573" y1="8127" x2="20573" y2="8127"/>
                          <a14:backgroundMark x1="21615" y1="18457" x2="21615" y2="18457"/>
                          <a14:backgroundMark x1="17274" y1="26033" x2="17274" y2="26033"/>
                          <a14:backgroundMark x1="16059" y1="23416" x2="16059" y2="23416"/>
                          <a14:backgroundMark x1="16233" y1="29614" x2="16233" y2="29614"/>
                          <a14:backgroundMark x1="16840" y1="21488" x2="16840" y2="21488"/>
                          <a14:backgroundMark x1="18750" y1="25344" x2="18750" y2="25344"/>
                          <a14:backgroundMark x1="21441" y1="23416" x2="21441" y2="23416"/>
                          <a14:backgroundMark x1="22309" y1="32369" x2="22309" y2="32369"/>
                          <a14:backgroundMark x1="19097" y1="39807" x2="19097" y2="39807"/>
                          <a14:backgroundMark x1="17535" y1="48898" x2="17535" y2="48898"/>
                          <a14:backgroundMark x1="17448" y1="53030" x2="17448" y2="53030"/>
                          <a14:backgroundMark x1="16840" y1="57989" x2="16840" y2="57989"/>
                          <a14:backgroundMark x1="16840" y1="62259" x2="16840" y2="62259"/>
                          <a14:backgroundMark x1="15799" y1="51377" x2="15799" y2="51377"/>
                          <a14:backgroundMark x1="18056" y1="46419" x2="18056" y2="46419"/>
                          <a14:backgroundMark x1="16667" y1="65978" x2="16667" y2="65978"/>
                          <a14:backgroundMark x1="20660" y1="69697" x2="20660" y2="69697"/>
                          <a14:backgroundMark x1="18924" y1="72314" x2="18924" y2="72314"/>
                          <a14:backgroundMark x1="22483" y1="36364" x2="22483" y2="36364"/>
                          <a14:backgroundMark x1="22743" y1="30028" x2="22743" y2="30028"/>
                          <a14:backgroundMark x1="22743" y1="39532" x2="22743" y2="39532"/>
                          <a14:backgroundMark x1="21875" y1="42149" x2="21875" y2="42149"/>
                          <a14:backgroundMark x1="22049" y1="50826" x2="22049" y2="50826"/>
                          <a14:backgroundMark x1="21267" y1="56474" x2="21267" y2="56474"/>
                          <a14:backgroundMark x1="21615" y1="45179" x2="21615" y2="45179"/>
                          <a14:backgroundMark x1="21267" y1="48209" x2="21267" y2="48209"/>
                          <a14:backgroundMark x1="21007" y1="53168" x2="21007" y2="53168"/>
                          <a14:backgroundMark x1="20226" y1="61019" x2="20226" y2="61019"/>
                          <a14:backgroundMark x1="19618" y1="65702" x2="19618" y2="65702"/>
                          <a14:backgroundMark x1="22049" y1="64601" x2="22049" y2="64601"/>
                          <a14:backgroundMark x1="22309" y1="53857" x2="22309" y2="53857"/>
                          <a14:backgroundMark x1="14583" y1="83196" x2="14583" y2="83196"/>
                          <a14:backgroundMark x1="21875" y1="47521" x2="21875" y2="47521"/>
                        </a14:backgroundRemoval>
                      </a14:imgEffect>
                    </a14:imgLayer>
                  </a14:imgProps>
                </a:ext>
              </a:extLst>
            </a:blip>
            <a:srcRect l="2233" r="76470"/>
            <a:stretch/>
          </p:blipFill>
          <p:spPr>
            <a:xfrm>
              <a:off x="1245058" y="1716872"/>
              <a:ext cx="1657799" cy="4905830"/>
            </a:xfrm>
            <a:prstGeom prst="rect">
              <a:avLst/>
            </a:prstGeom>
          </p:spPr>
        </p:pic>
        <p:pic>
          <p:nvPicPr>
            <p:cNvPr id="5" name="Kép 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4" b="99725" l="23872" r="47396">
                          <a14:foregroundMark x1="32899" y1="6474" x2="32899" y2="6474"/>
                          <a14:foregroundMark x1="31424" y1="8540" x2="31424" y2="8540"/>
                          <a14:foregroundMark x1="38889" y1="40634" x2="38889" y2="40634"/>
                          <a14:foregroundMark x1="39149" y1="83884" x2="39149" y2="83884"/>
                          <a14:foregroundMark x1="40365" y1="90771" x2="40365" y2="90771"/>
                          <a14:foregroundMark x1="43924" y1="93802" x2="43924" y2="93802"/>
                          <a14:foregroundMark x1="45399" y1="93802" x2="45399" y2="93802"/>
                          <a14:foregroundMark x1="42882" y1="91736" x2="42882" y2="91736"/>
                          <a14:foregroundMark x1="38715" y1="93802" x2="38715" y2="93802"/>
                          <a14:foregroundMark x1="27865" y1="80579" x2="27865" y2="80579"/>
                          <a14:foregroundMark x1="28906" y1="92700" x2="28906" y2="92700"/>
                          <a14:foregroundMark x1="30642" y1="95041" x2="30642" y2="95041"/>
                          <a14:backgroundMark x1="34549" y1="80441" x2="34549" y2="80441"/>
                          <a14:backgroundMark x1="42882" y1="79614" x2="42882" y2="79614"/>
                          <a14:backgroundMark x1="41406" y1="80854" x2="41406" y2="80854"/>
                          <a14:backgroundMark x1="40625" y1="83884" x2="40625" y2="83884"/>
                          <a14:backgroundMark x1="40365" y1="79477" x2="40365" y2="79477"/>
                          <a14:backgroundMark x1="42448" y1="70937" x2="42448" y2="70937"/>
                          <a14:backgroundMark x1="42274" y1="74518" x2="42274" y2="74518"/>
                          <a14:backgroundMark x1="38542" y1="48209" x2="38542" y2="48209"/>
                          <a14:backgroundMark x1="37413" y1="18182" x2="37413" y2="18182"/>
                          <a14:backgroundMark x1="41146" y1="28926" x2="41146" y2="28926"/>
                          <a14:backgroundMark x1="41406" y1="34022" x2="41406" y2="34022"/>
                          <a14:backgroundMark x1="41667" y1="37328" x2="41667" y2="37328"/>
                          <a14:backgroundMark x1="42188" y1="42562" x2="42188" y2="42562"/>
                          <a14:backgroundMark x1="42188" y1="39945" x2="42188" y2="39945"/>
                          <a14:backgroundMark x1="41146" y1="43939" x2="41146" y2="43939"/>
                          <a14:backgroundMark x1="39931" y1="45868" x2="39931" y2="45868"/>
                          <a14:backgroundMark x1="40365" y1="50138" x2="40365" y2="50138"/>
                          <a14:backgroundMark x1="39149" y1="50826" x2="39149" y2="50826"/>
                          <a14:backgroundMark x1="41667" y1="51102" x2="41667" y2="51102"/>
                          <a14:backgroundMark x1="41146" y1="56474" x2="41146" y2="56474"/>
                          <a14:backgroundMark x1="42014" y1="61433" x2="42014" y2="61433"/>
                          <a14:backgroundMark x1="38976" y1="53030" x2="38976" y2="53030"/>
                        </a14:backgroundRemoval>
                      </a14:imgEffect>
                    </a14:imgLayer>
                  </a14:imgProps>
                </a:ext>
              </a:extLst>
            </a:blip>
            <a:srcRect l="23530" t="3822" r="52493"/>
            <a:stretch/>
          </p:blipFill>
          <p:spPr>
            <a:xfrm>
              <a:off x="2902857" y="1886857"/>
              <a:ext cx="1825804" cy="4615543"/>
            </a:xfrm>
            <a:prstGeom prst="rect">
              <a:avLst/>
            </a:prstGeom>
          </p:spPr>
        </p:pic>
        <p:pic>
          <p:nvPicPr>
            <p:cNvPr id="6" name="Kép 5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06" b="91185" l="12240" r="27517">
                          <a14:foregroundMark x1="14323" y1="85950" x2="14323" y2="85950"/>
                          <a14:backgroundMark x1="25608" y1="48072" x2="25608" y2="48072"/>
                          <a14:backgroundMark x1="15451" y1="89118" x2="15451" y2="89118"/>
                          <a14:backgroundMark x1="17882" y1="89118" x2="17882" y2="89118"/>
                          <a14:backgroundMark x1="25608" y1="53444" x2="25608" y2="53444"/>
                          <a14:backgroundMark x1="26649" y1="50826" x2="26649" y2="50826"/>
                        </a14:backgroundRemoval>
                      </a14:imgEffect>
                    </a14:imgLayer>
                  </a14:imgProps>
                </a:ext>
              </a:extLst>
            </a:blip>
            <a:srcRect l="13105" t="3822" r="72598" b="7326"/>
            <a:stretch/>
          </p:blipFill>
          <p:spPr>
            <a:xfrm>
              <a:off x="2068664" y="1823508"/>
              <a:ext cx="1135806" cy="4448572"/>
            </a:xfrm>
            <a:prstGeom prst="rect">
              <a:avLst/>
            </a:prstGeom>
          </p:spPr>
        </p:pic>
        <p:pic>
          <p:nvPicPr>
            <p:cNvPr id="8" name="Kép 7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0" b="89945" l="47483" r="64063">
                          <a14:foregroundMark x1="57813" y1="28650" x2="57813" y2="28650"/>
                          <a14:foregroundMark x1="51563" y1="69559" x2="51563" y2="69559"/>
                          <a14:foregroundMark x1="51997" y1="78788" x2="51997" y2="78788"/>
                          <a14:foregroundMark x1="51997" y1="80441" x2="51997" y2="80441"/>
                          <a14:foregroundMark x1="51997" y1="82094" x2="51997" y2="82094"/>
                          <a14:foregroundMark x1="60330" y1="80441" x2="60330" y2="80441"/>
                          <a14:foregroundMark x1="50174" y1="69284" x2="50174" y2="69284"/>
                          <a14:backgroundMark x1="63021" y1="34298" x2="63021" y2="34298"/>
                          <a14:backgroundMark x1="48958" y1="68871" x2="48958" y2="68871"/>
                          <a14:backgroundMark x1="58507" y1="76860" x2="58507" y2="76860"/>
                          <a14:backgroundMark x1="62066" y1="76584" x2="62066" y2="76584"/>
                          <a14:backgroundMark x1="61024" y1="74656" x2="61024" y2="74656"/>
                          <a14:backgroundMark x1="49132" y1="77135" x2="49132" y2="77135"/>
                          <a14:backgroundMark x1="49566" y1="78512" x2="49566" y2="78512"/>
                          <a14:backgroundMark x1="58941" y1="80579" x2="58941" y2="80579"/>
                          <a14:backgroundMark x1="62413" y1="48898" x2="62413" y2="48898"/>
                          <a14:backgroundMark x1="49740" y1="68044" x2="49740" y2="68044"/>
                          <a14:backgroundMark x1="48698" y1="66253" x2="48698" y2="66253"/>
                          <a14:backgroundMark x1="59983" y1="49449" x2="59983" y2="49449"/>
                          <a14:backgroundMark x1="59896" y1="47521" x2="59896" y2="47521"/>
                          <a14:backgroundMark x1="61024" y1="56061" x2="61024" y2="56061"/>
                        </a14:backgroundRemoval>
                      </a14:imgEffect>
                    </a14:imgLayer>
                  </a14:imgProps>
                </a:ext>
              </a:extLst>
            </a:blip>
            <a:srcRect l="46911" t="10674" r="35218" b="10398"/>
            <a:stretch/>
          </p:blipFill>
          <p:spPr>
            <a:xfrm>
              <a:off x="4633927" y="2137585"/>
              <a:ext cx="1441847" cy="4013143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540" b="92149" l="29948" r="46788">
                          <a14:foregroundMark x1="37934" y1="14876" x2="37934" y2="14876"/>
                          <a14:foregroundMark x1="32639" y1="85813" x2="32639" y2="85813"/>
                          <a14:foregroundMark x1="31858" y1="88430" x2="31858" y2="88430"/>
                          <a14:foregroundMark x1="41146" y1="86777" x2="41146" y2="86777"/>
                          <a14:backgroundMark x1="43490" y1="21488" x2="43490" y2="21488"/>
                          <a14:backgroundMark x1="42188" y1="52755" x2="42188" y2="52755"/>
                          <a14:backgroundMark x1="30382" y1="80579" x2="30382" y2="80579"/>
                          <a14:backgroundMark x1="52431" y1="69972" x2="52431" y2="69972"/>
                          <a14:backgroundMark x1="52083" y1="73829" x2="52083" y2="73829"/>
                          <a14:backgroundMark x1="52083" y1="78512" x2="52083" y2="78512"/>
                          <a14:backgroundMark x1="52083" y1="80441" x2="52083" y2="80441"/>
                          <a14:backgroundMark x1="52257" y1="82231" x2="52257" y2="82231"/>
                          <a14:backgroundMark x1="31858" y1="18733" x2="31858" y2="18733"/>
                          <a14:backgroundMark x1="34115" y1="14463" x2="34115" y2="14463"/>
                          <a14:backgroundMark x1="38455" y1="77273" x2="38455" y2="77273"/>
                          <a14:backgroundMark x1="38715" y1="81543" x2="38715" y2="81543"/>
                          <a14:backgroundMark x1="40365" y1="40634" x2="40365" y2="40634"/>
                          <a14:backgroundMark x1="43229" y1="34711" x2="43229" y2="34711"/>
                          <a14:backgroundMark x1="33507" y1="11433" x2="33507" y2="11433"/>
                        </a14:backgroundRemoval>
                      </a14:imgEffect>
                    </a14:imgLayer>
                  </a14:imgProps>
                </a:ext>
              </a:extLst>
            </a:blip>
            <a:srcRect l="29934" t="9257" r="52940"/>
            <a:stretch/>
          </p:blipFill>
          <p:spPr>
            <a:xfrm>
              <a:off x="3393872" y="2166085"/>
              <a:ext cx="1268405" cy="4235371"/>
            </a:xfrm>
            <a:prstGeom prst="rect">
              <a:avLst/>
            </a:prstGeom>
          </p:spPr>
        </p:pic>
        <p:pic>
          <p:nvPicPr>
            <p:cNvPr id="11" name="Kép 10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0" b="89945" l="41580" r="52865">
                          <a14:foregroundMark x1="51042" y1="39669" x2="51042" y2="39669"/>
                          <a14:foregroundMark x1="48611" y1="67769" x2="48611" y2="67769"/>
                          <a14:foregroundMark x1="45833" y1="77824" x2="45833" y2="77824"/>
                          <a14:foregroundMark x1="46701" y1="79614" x2="46701" y2="79614"/>
                          <a14:backgroundMark x1="49913" y1="42562" x2="49913" y2="42562"/>
                          <a14:backgroundMark x1="51997" y1="69972" x2="51997" y2="69972"/>
                          <a14:backgroundMark x1="51823" y1="78512" x2="51823" y2="78512"/>
                        </a14:backgroundRemoval>
                      </a14:imgEffect>
                    </a14:imgLayer>
                  </a14:imgProps>
                </a:ext>
              </a:extLst>
            </a:blip>
            <a:srcRect l="41997" t="11856" r="46834" b="14888"/>
            <a:stretch/>
          </p:blipFill>
          <p:spPr>
            <a:xfrm>
              <a:off x="4261531" y="2254182"/>
              <a:ext cx="867876" cy="3587223"/>
            </a:xfrm>
            <a:prstGeom prst="rect">
              <a:avLst/>
            </a:prstGeom>
          </p:spPr>
        </p:pic>
      </p:grpSp>
      <p:pic>
        <p:nvPicPr>
          <p:cNvPr id="14" name="Kép 1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72" b="98997" l="0" r="984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1412" y="1716872"/>
            <a:ext cx="1763157" cy="443385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74445" y="254727"/>
            <a:ext cx="5661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494339"/>
                </a:solidFill>
              </a:rPr>
              <a:t>Nemsokára előkerült Dávid, a legkisebb testvér.</a:t>
            </a:r>
            <a:endParaRPr lang="hu-HU" sz="2800" dirty="0">
              <a:solidFill>
                <a:srgbClr val="494339"/>
              </a:solidFill>
            </a:endParaRPr>
          </a:p>
        </p:txBody>
      </p:sp>
      <p:sp>
        <p:nvSpPr>
          <p:cNvPr id="16" name="Ellipszis buborék 15"/>
          <p:cNvSpPr/>
          <p:nvPr/>
        </p:nvSpPr>
        <p:spPr>
          <a:xfrm>
            <a:off x="6075774" y="568830"/>
            <a:ext cx="3185792" cy="959888"/>
          </a:xfrm>
          <a:prstGeom prst="wedgeEllipseCallout">
            <a:avLst>
              <a:gd name="adj1" fmla="val -67917"/>
              <a:gd name="adj2" fmla="val -92344"/>
            </a:avLst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</a:rPr>
              <a:t>Ő az én választottam!</a:t>
            </a:r>
            <a:endParaRPr lang="hu-H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981" b="63499" l="71181" r="85069">
                        <a14:foregroundMark x1="78906" y1="61019" x2="78906" y2="61019"/>
                        <a14:backgroundMark x1="72222" y1="61433" x2="72222" y2="61433"/>
                      </a14:backgroundRemoval>
                    </a14:imgEffect>
                  </a14:imgLayer>
                </a14:imgProps>
              </a:ext>
            </a:extLst>
          </a:blip>
          <a:srcRect l="71186" t="38245" r="15074" b="37982"/>
          <a:stretch/>
        </p:blipFill>
        <p:spPr>
          <a:xfrm>
            <a:off x="4626971" y="3517563"/>
            <a:ext cx="3063326" cy="33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5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EF7D6"/>
            </a:gs>
            <a:gs pos="100000">
              <a:srgbClr val="FADDA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0" b="89945" l="54948" r="67882">
                        <a14:foregroundMark x1="59896" y1="47521" x2="59896" y2="47521"/>
                        <a14:foregroundMark x1="59896" y1="49449" x2="59896" y2="49449"/>
                        <a14:foregroundMark x1="62066" y1="32920" x2="62066" y2="32920"/>
                        <a14:foregroundMark x1="61545" y1="29752" x2="61545" y2="29752"/>
                        <a14:foregroundMark x1="61632" y1="76309" x2="61632" y2="76309"/>
                        <a14:foregroundMark x1="61806" y1="81129" x2="61806" y2="81129"/>
                        <a14:foregroundMark x1="56858" y1="70661" x2="56858" y2="70661"/>
                        <a14:backgroundMark x1="57899" y1="46832" x2="57899" y2="46832"/>
                        <a14:backgroundMark x1="59722" y1="70248" x2="59722" y2="70248"/>
                        <a14:backgroundMark x1="59722" y1="74656" x2="59722" y2="74656"/>
                        <a14:backgroundMark x1="59983" y1="80854" x2="59983" y2="80854"/>
                        <a14:backgroundMark x1="59549" y1="83471" x2="59549" y2="83471"/>
                        <a14:backgroundMark x1="60503" y1="83471" x2="60503" y2="83471"/>
                        <a14:backgroundMark x1="60938" y1="42149" x2="60938" y2="42149"/>
                        <a14:backgroundMark x1="60590" y1="45455" x2="60590" y2="45455"/>
                        <a14:backgroundMark x1="60764" y1="72176" x2="60764" y2="72176"/>
                        <a14:backgroundMark x1="60764" y1="69697" x2="60764" y2="69697"/>
                        <a14:backgroundMark x1="61545" y1="50551" x2="61545" y2="50551"/>
                        <a14:backgroundMark x1="61632" y1="55785" x2="61632" y2="55785"/>
                        <a14:backgroundMark x1="61372" y1="47521" x2="61372" y2="47521"/>
                        <a14:backgroundMark x1="61632" y1="43802" x2="61632" y2="43802"/>
                        <a14:backgroundMark x1="61632" y1="52066" x2="61632" y2="52066"/>
                      </a14:backgroundRemoval>
                    </a14:imgEffect>
                  </a14:imgLayer>
                </a14:imgProps>
              </a:ext>
            </a:extLst>
          </a:blip>
          <a:srcRect l="53911" t="18001" r="31197" b="15361"/>
          <a:stretch/>
        </p:blipFill>
        <p:spPr>
          <a:xfrm>
            <a:off x="5175423" y="2457469"/>
            <a:ext cx="1223585" cy="345050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312" b="63308" l="69748" r="96639">
                        <a14:backgroundMark x1="71989" y1="48859" x2="71989" y2="48859"/>
                        <a14:backgroundMark x1="73389" y1="51521" x2="73389" y2="51521"/>
                        <a14:backgroundMark x1="73389" y1="55323" x2="73389" y2="55323"/>
                        <a14:backgroundMark x1="86275" y1="56274" x2="86275" y2="56274"/>
                        <a14:backgroundMark x1="85154" y1="50000" x2="85154" y2="50000"/>
                        <a14:backgroundMark x1="90756" y1="54563" x2="90756" y2="54563"/>
                        <a14:backgroundMark x1="89356" y1="46958" x2="89356" y2="46958"/>
                        <a14:backgroundMark x1="85434" y1="51521" x2="85434" y2="51521"/>
                        <a14:backgroundMark x1="86835" y1="53612" x2="86835" y2="53612"/>
                        <a14:backgroundMark x1="84594" y1="48289" x2="84594" y2="48289"/>
                        <a14:backgroundMark x1="89636" y1="48289" x2="89636" y2="48289"/>
                        <a14:backgroundMark x1="85154" y1="43536" x2="85154" y2="43536"/>
                        <a14:backgroundMark x1="80112" y1="51141" x2="80112" y2="51141"/>
                        <a14:backgroundMark x1="73950" y1="53232" x2="73950" y2="53232"/>
                        <a14:backgroundMark x1="74510" y1="46388" x2="74510" y2="46388"/>
                        <a14:backgroundMark x1="79272" y1="60456" x2="79272" y2="60456"/>
                        <a14:backgroundMark x1="80672" y1="53612" x2="80672" y2="53612"/>
                        <a14:backgroundMark x1="78992" y1="53802" x2="78992" y2="53802"/>
                        <a14:backgroundMark x1="87395" y1="54183" x2="87395" y2="54183"/>
                        <a14:backgroundMark x1="85714" y1="53992" x2="85714" y2="53992"/>
                        <a14:backgroundMark x1="81513" y1="53422" x2="81513" y2="53422"/>
                        <a14:backgroundMark x1="75910" y1="53042" x2="75910" y2="53042"/>
                        <a14:backgroundMark x1="80392" y1="38593" x2="80392" y2="38593"/>
                      </a14:backgroundRemoval>
                    </a14:imgEffect>
                  </a14:imgLayer>
                </a14:imgProps>
              </a:ext>
            </a:extLst>
          </a:blip>
          <a:srcRect l="68730" t="36517" r="2605" b="36511"/>
          <a:stretch/>
        </p:blipFill>
        <p:spPr>
          <a:xfrm>
            <a:off x="9568987" y="372914"/>
            <a:ext cx="2662100" cy="546849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312" b="63308" l="69748" r="96639">
                        <a14:backgroundMark x1="71989" y1="48859" x2="71989" y2="48859"/>
                        <a14:backgroundMark x1="73389" y1="51521" x2="73389" y2="51521"/>
                        <a14:backgroundMark x1="73389" y1="55323" x2="73389" y2="55323"/>
                        <a14:backgroundMark x1="86275" y1="56274" x2="86275" y2="56274"/>
                        <a14:backgroundMark x1="85154" y1="50000" x2="85154" y2="50000"/>
                        <a14:backgroundMark x1="90756" y1="54563" x2="90756" y2="54563"/>
                        <a14:backgroundMark x1="89356" y1="46958" x2="89356" y2="46958"/>
                        <a14:backgroundMark x1="85434" y1="51521" x2="85434" y2="51521"/>
                        <a14:backgroundMark x1="86835" y1="53612" x2="86835" y2="53612"/>
                        <a14:backgroundMark x1="84594" y1="48289" x2="84594" y2="48289"/>
                        <a14:backgroundMark x1="89636" y1="48289" x2="89636" y2="48289"/>
                        <a14:backgroundMark x1="85154" y1="43536" x2="85154" y2="43536"/>
                        <a14:backgroundMark x1="80112" y1="51141" x2="80112" y2="51141"/>
                        <a14:backgroundMark x1="73950" y1="53232" x2="73950" y2="53232"/>
                        <a14:backgroundMark x1="74510" y1="46388" x2="74510" y2="46388"/>
                        <a14:backgroundMark x1="79272" y1="60456" x2="79272" y2="60456"/>
                        <a14:backgroundMark x1="80672" y1="53612" x2="80672" y2="53612"/>
                        <a14:backgroundMark x1="78992" y1="53802" x2="78992" y2="53802"/>
                        <a14:backgroundMark x1="87395" y1="54183" x2="87395" y2="54183"/>
                        <a14:backgroundMark x1="85714" y1="53992" x2="85714" y2="53992"/>
                        <a14:backgroundMark x1="81513" y1="53422" x2="81513" y2="53422"/>
                        <a14:backgroundMark x1="75910" y1="53042" x2="75910" y2="53042"/>
                        <a14:backgroundMark x1="80392" y1="38593" x2="80392" y2="38593"/>
                      </a14:backgroundRemoval>
                    </a14:imgEffect>
                  </a14:imgLayer>
                </a14:imgProps>
              </a:ext>
            </a:extLst>
          </a:blip>
          <a:srcRect l="68730" t="36517" r="2605" b="36511"/>
          <a:stretch/>
        </p:blipFill>
        <p:spPr>
          <a:xfrm flipH="1">
            <a:off x="0" y="2293256"/>
            <a:ext cx="2370276" cy="370180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3" b="94353" l="1476" r="23351">
                        <a14:backgroundMark x1="20573" y1="8127" x2="20573" y2="8127"/>
                        <a14:backgroundMark x1="21615" y1="18457" x2="21615" y2="18457"/>
                        <a14:backgroundMark x1="17274" y1="26033" x2="17274" y2="26033"/>
                        <a14:backgroundMark x1="16059" y1="23416" x2="16059" y2="23416"/>
                        <a14:backgroundMark x1="16233" y1="29614" x2="16233" y2="29614"/>
                        <a14:backgroundMark x1="16840" y1="21488" x2="16840" y2="21488"/>
                        <a14:backgroundMark x1="18750" y1="25344" x2="18750" y2="25344"/>
                        <a14:backgroundMark x1="21441" y1="23416" x2="21441" y2="23416"/>
                        <a14:backgroundMark x1="22309" y1="32369" x2="22309" y2="32369"/>
                        <a14:backgroundMark x1="19097" y1="39807" x2="19097" y2="39807"/>
                        <a14:backgroundMark x1="17535" y1="48898" x2="17535" y2="48898"/>
                        <a14:backgroundMark x1="17448" y1="53030" x2="17448" y2="53030"/>
                        <a14:backgroundMark x1="16840" y1="57989" x2="16840" y2="57989"/>
                        <a14:backgroundMark x1="16840" y1="62259" x2="16840" y2="62259"/>
                        <a14:backgroundMark x1="15799" y1="51377" x2="15799" y2="51377"/>
                        <a14:backgroundMark x1="18056" y1="46419" x2="18056" y2="46419"/>
                        <a14:backgroundMark x1="16667" y1="65978" x2="16667" y2="65978"/>
                        <a14:backgroundMark x1="20660" y1="69697" x2="20660" y2="69697"/>
                        <a14:backgroundMark x1="18924" y1="72314" x2="18924" y2="72314"/>
                        <a14:backgroundMark x1="22483" y1="36364" x2="22483" y2="36364"/>
                        <a14:backgroundMark x1="22743" y1="30028" x2="22743" y2="30028"/>
                        <a14:backgroundMark x1="22743" y1="39532" x2="22743" y2="39532"/>
                        <a14:backgroundMark x1="21875" y1="42149" x2="21875" y2="42149"/>
                        <a14:backgroundMark x1="22049" y1="50826" x2="22049" y2="50826"/>
                        <a14:backgroundMark x1="21267" y1="56474" x2="21267" y2="56474"/>
                        <a14:backgroundMark x1="21615" y1="45179" x2="21615" y2="45179"/>
                        <a14:backgroundMark x1="21267" y1="48209" x2="21267" y2="48209"/>
                        <a14:backgroundMark x1="21007" y1="53168" x2="21007" y2="53168"/>
                        <a14:backgroundMark x1="20226" y1="61019" x2="20226" y2="61019"/>
                        <a14:backgroundMark x1="19618" y1="65702" x2="19618" y2="65702"/>
                        <a14:backgroundMark x1="22049" y1="64601" x2="22049" y2="64601"/>
                        <a14:backgroundMark x1="22309" y1="53857" x2="22309" y2="53857"/>
                        <a14:backgroundMark x1="14583" y1="83196" x2="14583" y2="83196"/>
                        <a14:backgroundMark x1="21875" y1="47521" x2="21875" y2="47521"/>
                      </a14:backgroundRemoval>
                    </a14:imgEffect>
                  </a14:imgLayer>
                </a14:imgProps>
              </a:ext>
            </a:extLst>
          </a:blip>
          <a:srcRect l="2233" r="76470"/>
          <a:stretch/>
        </p:blipFill>
        <p:spPr>
          <a:xfrm>
            <a:off x="1245058" y="1741714"/>
            <a:ext cx="1657799" cy="490583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4" b="99725" l="23872" r="47396">
                        <a14:foregroundMark x1="32899" y1="6474" x2="32899" y2="6474"/>
                        <a14:foregroundMark x1="31424" y1="8540" x2="31424" y2="8540"/>
                        <a14:foregroundMark x1="38889" y1="40634" x2="38889" y2="40634"/>
                        <a14:foregroundMark x1="39149" y1="83884" x2="39149" y2="83884"/>
                        <a14:foregroundMark x1="40365" y1="90771" x2="40365" y2="90771"/>
                        <a14:foregroundMark x1="43924" y1="93802" x2="43924" y2="93802"/>
                        <a14:foregroundMark x1="45399" y1="93802" x2="45399" y2="93802"/>
                        <a14:foregroundMark x1="42882" y1="91736" x2="42882" y2="91736"/>
                        <a14:foregroundMark x1="38715" y1="93802" x2="38715" y2="93802"/>
                        <a14:foregroundMark x1="27865" y1="80579" x2="27865" y2="80579"/>
                        <a14:foregroundMark x1="28906" y1="92700" x2="28906" y2="92700"/>
                        <a14:foregroundMark x1="30642" y1="95041" x2="30642" y2="95041"/>
                        <a14:backgroundMark x1="34549" y1="80441" x2="34549" y2="80441"/>
                        <a14:backgroundMark x1="42882" y1="79614" x2="42882" y2="79614"/>
                        <a14:backgroundMark x1="41406" y1="80854" x2="41406" y2="80854"/>
                        <a14:backgroundMark x1="40625" y1="83884" x2="40625" y2="83884"/>
                        <a14:backgroundMark x1="40365" y1="79477" x2="40365" y2="79477"/>
                        <a14:backgroundMark x1="42448" y1="70937" x2="42448" y2="70937"/>
                        <a14:backgroundMark x1="42274" y1="74518" x2="42274" y2="74518"/>
                        <a14:backgroundMark x1="38542" y1="48209" x2="38542" y2="48209"/>
                        <a14:backgroundMark x1="37413" y1="18182" x2="37413" y2="18182"/>
                        <a14:backgroundMark x1="41146" y1="28926" x2="41146" y2="28926"/>
                        <a14:backgroundMark x1="41406" y1="34022" x2="41406" y2="34022"/>
                        <a14:backgroundMark x1="41667" y1="37328" x2="41667" y2="37328"/>
                        <a14:backgroundMark x1="42188" y1="42562" x2="42188" y2="42562"/>
                        <a14:backgroundMark x1="42188" y1="39945" x2="42188" y2="39945"/>
                        <a14:backgroundMark x1="41146" y1="43939" x2="41146" y2="43939"/>
                        <a14:backgroundMark x1="39931" y1="45868" x2="39931" y2="45868"/>
                        <a14:backgroundMark x1="40365" y1="50138" x2="40365" y2="50138"/>
                        <a14:backgroundMark x1="39149" y1="50826" x2="39149" y2="50826"/>
                        <a14:backgroundMark x1="41667" y1="51102" x2="41667" y2="51102"/>
                        <a14:backgroundMark x1="41146" y1="56474" x2="41146" y2="56474"/>
                        <a14:backgroundMark x1="42014" y1="61433" x2="42014" y2="61433"/>
                        <a14:backgroundMark x1="38976" y1="53030" x2="38976" y2="53030"/>
                      </a14:backgroundRemoval>
                    </a14:imgEffect>
                  </a14:imgLayer>
                </a14:imgProps>
              </a:ext>
            </a:extLst>
          </a:blip>
          <a:srcRect l="23530" t="3822" r="52493"/>
          <a:stretch/>
        </p:blipFill>
        <p:spPr>
          <a:xfrm>
            <a:off x="2902857" y="1886857"/>
            <a:ext cx="1825804" cy="461554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" b="91185" l="12240" r="27517">
                        <a14:foregroundMark x1="14323" y1="85950" x2="14323" y2="85950"/>
                        <a14:backgroundMark x1="25608" y1="48072" x2="25608" y2="48072"/>
                        <a14:backgroundMark x1="15451" y1="89118" x2="15451" y2="89118"/>
                        <a14:backgroundMark x1="17882" y1="89118" x2="17882" y2="89118"/>
                        <a14:backgroundMark x1="25608" y1="53444" x2="25608" y2="53444"/>
                        <a14:backgroundMark x1="26649" y1="50826" x2="26649" y2="50826"/>
                      </a14:backgroundRemoval>
                    </a14:imgEffect>
                  </a14:imgLayer>
                </a14:imgProps>
              </a:ext>
            </a:extLst>
          </a:blip>
          <a:srcRect l="13105" t="3822" r="72598" b="7326"/>
          <a:stretch/>
        </p:blipFill>
        <p:spPr>
          <a:xfrm>
            <a:off x="2068664" y="1823508"/>
            <a:ext cx="1135806" cy="444857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0" b="89945" l="47483" r="64063">
                        <a14:foregroundMark x1="57813" y1="28650" x2="57813" y2="28650"/>
                        <a14:foregroundMark x1="51563" y1="69559" x2="51563" y2="69559"/>
                        <a14:foregroundMark x1="51997" y1="78788" x2="51997" y2="78788"/>
                        <a14:foregroundMark x1="51997" y1="80441" x2="51997" y2="80441"/>
                        <a14:foregroundMark x1="51997" y1="82094" x2="51997" y2="82094"/>
                        <a14:foregroundMark x1="60330" y1="80441" x2="60330" y2="80441"/>
                        <a14:foregroundMark x1="50174" y1="69284" x2="50174" y2="69284"/>
                        <a14:backgroundMark x1="63021" y1="34298" x2="63021" y2="34298"/>
                        <a14:backgroundMark x1="48958" y1="68871" x2="48958" y2="68871"/>
                        <a14:backgroundMark x1="58507" y1="76860" x2="58507" y2="76860"/>
                        <a14:backgroundMark x1="62066" y1="76584" x2="62066" y2="76584"/>
                        <a14:backgroundMark x1="61024" y1="74656" x2="61024" y2="74656"/>
                        <a14:backgroundMark x1="49132" y1="77135" x2="49132" y2="77135"/>
                        <a14:backgroundMark x1="49566" y1="78512" x2="49566" y2="78512"/>
                        <a14:backgroundMark x1="58941" y1="80579" x2="58941" y2="80579"/>
                        <a14:backgroundMark x1="62413" y1="48898" x2="62413" y2="48898"/>
                        <a14:backgroundMark x1="49740" y1="68044" x2="49740" y2="68044"/>
                        <a14:backgroundMark x1="48698" y1="66253" x2="48698" y2="66253"/>
                        <a14:backgroundMark x1="59983" y1="49449" x2="59983" y2="49449"/>
                        <a14:backgroundMark x1="59896" y1="47521" x2="59896" y2="47521"/>
                        <a14:backgroundMark x1="61024" y1="56061" x2="61024" y2="56061"/>
                      </a14:backgroundRemoval>
                    </a14:imgEffect>
                  </a14:imgLayer>
                </a14:imgProps>
              </a:ext>
            </a:extLst>
          </a:blip>
          <a:srcRect l="46911" t="10674" r="35218" b="10398"/>
          <a:stretch/>
        </p:blipFill>
        <p:spPr>
          <a:xfrm>
            <a:off x="4633927" y="2137585"/>
            <a:ext cx="1441847" cy="401314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40" b="92149" l="29948" r="46788">
                        <a14:foregroundMark x1="37934" y1="14876" x2="37934" y2="14876"/>
                        <a14:foregroundMark x1="32639" y1="85813" x2="32639" y2="85813"/>
                        <a14:foregroundMark x1="31858" y1="88430" x2="31858" y2="88430"/>
                        <a14:foregroundMark x1="41146" y1="86777" x2="41146" y2="86777"/>
                        <a14:backgroundMark x1="43490" y1="21488" x2="43490" y2="21488"/>
                        <a14:backgroundMark x1="42188" y1="52755" x2="42188" y2="52755"/>
                        <a14:backgroundMark x1="30382" y1="80579" x2="30382" y2="80579"/>
                        <a14:backgroundMark x1="52431" y1="69972" x2="52431" y2="69972"/>
                        <a14:backgroundMark x1="52083" y1="73829" x2="52083" y2="73829"/>
                        <a14:backgroundMark x1="52083" y1="78512" x2="52083" y2="78512"/>
                        <a14:backgroundMark x1="52083" y1="80441" x2="52083" y2="80441"/>
                        <a14:backgroundMark x1="52257" y1="82231" x2="52257" y2="82231"/>
                        <a14:backgroundMark x1="31858" y1="18733" x2="31858" y2="18733"/>
                        <a14:backgroundMark x1="34115" y1="14463" x2="34115" y2="14463"/>
                        <a14:backgroundMark x1="38455" y1="77273" x2="38455" y2="77273"/>
                        <a14:backgroundMark x1="38715" y1="81543" x2="38715" y2="81543"/>
                        <a14:backgroundMark x1="40365" y1="40634" x2="40365" y2="40634"/>
                        <a14:backgroundMark x1="43229" y1="34711" x2="43229" y2="34711"/>
                        <a14:backgroundMark x1="33507" y1="11433" x2="33507" y2="11433"/>
                      </a14:backgroundRemoval>
                    </a14:imgEffect>
                  </a14:imgLayer>
                </a14:imgProps>
              </a:ext>
            </a:extLst>
          </a:blip>
          <a:srcRect l="29934" t="9257" r="52940"/>
          <a:stretch/>
        </p:blipFill>
        <p:spPr>
          <a:xfrm>
            <a:off x="3393872" y="2177143"/>
            <a:ext cx="1268405" cy="423537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0" b="89945" l="41580" r="52865">
                        <a14:foregroundMark x1="51042" y1="39669" x2="51042" y2="39669"/>
                        <a14:foregroundMark x1="48611" y1="67769" x2="48611" y2="67769"/>
                        <a14:foregroundMark x1="45833" y1="77824" x2="45833" y2="77824"/>
                        <a14:foregroundMark x1="46701" y1="79614" x2="46701" y2="79614"/>
                        <a14:backgroundMark x1="49913" y1="42562" x2="49913" y2="42562"/>
                        <a14:backgroundMark x1="51997" y1="69972" x2="51997" y2="69972"/>
                        <a14:backgroundMark x1="51823" y1="78512" x2="51823" y2="78512"/>
                      </a14:backgroundRemoval>
                    </a14:imgEffect>
                  </a14:imgLayer>
                </a14:imgProps>
              </a:ext>
            </a:extLst>
          </a:blip>
          <a:srcRect l="41997" t="11856" r="46834" b="14888"/>
          <a:stretch/>
        </p:blipFill>
        <p:spPr>
          <a:xfrm>
            <a:off x="4261531" y="2254182"/>
            <a:ext cx="867876" cy="3587223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0" b="94077" l="70747" r="98524">
                        <a14:backgroundMark x1="72222" y1="61433" x2="72222" y2="61433"/>
                      </a14:backgroundRemoval>
                    </a14:imgEffect>
                  </a14:imgLayer>
                </a14:imgProps>
              </a:ext>
            </a:extLst>
          </a:blip>
          <a:srcRect l="71186"/>
          <a:stretch/>
        </p:blipFill>
        <p:spPr>
          <a:xfrm>
            <a:off x="7568810" y="1325155"/>
            <a:ext cx="2571491" cy="5624286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96044" y="325044"/>
            <a:ext cx="10315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494339"/>
                </a:solidFill>
              </a:rPr>
              <a:t>Sámuel királlyá kente Dávidot, a pásztorfiút. </a:t>
            </a:r>
          </a:p>
          <a:p>
            <a:r>
              <a:rPr lang="hu-HU" sz="2800" dirty="0" smtClean="0">
                <a:solidFill>
                  <a:srgbClr val="494339"/>
                </a:solidFill>
              </a:rPr>
              <a:t>Rá még sok tanulás, kitartás és harc várt, mire Izráel királya lett. De tudta, Istennek terve van vele.</a:t>
            </a:r>
            <a:endParaRPr lang="hu-HU" sz="2800" dirty="0">
              <a:solidFill>
                <a:srgbClr val="494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EF7D6"/>
            </a:gs>
            <a:gs pos="100000">
              <a:srgbClr val="FADDA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0" b="94077" l="70747" r="98524">
                        <a14:backgroundMark x1="72222" y1="61433" x2="72222" y2="61433"/>
                      </a14:backgroundRemoval>
                    </a14:imgEffect>
                  </a14:imgLayer>
                </a14:imgProps>
              </a:ext>
            </a:extLst>
          </a:blip>
          <a:srcRect l="71186" t="10569" b="5090"/>
          <a:stretch/>
        </p:blipFill>
        <p:spPr>
          <a:xfrm>
            <a:off x="9620505" y="2886890"/>
            <a:ext cx="2310237" cy="397110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29053" cy="190717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9200" l="3333" r="97889"/>
                    </a14:imgEffect>
                  </a14:imgLayer>
                </a14:imgProps>
              </a:ext>
            </a:extLst>
          </a:blip>
          <a:srcRect l="4130" t="3183" r="1830" b="1040"/>
          <a:stretch/>
        </p:blipFill>
        <p:spPr>
          <a:xfrm>
            <a:off x="185030" y="2947441"/>
            <a:ext cx="3002307" cy="3535471"/>
          </a:xfrm>
          <a:prstGeom prst="rect">
            <a:avLst/>
          </a:prstGeom>
        </p:spPr>
      </p:pic>
      <p:sp>
        <p:nvSpPr>
          <p:cNvPr id="6" name="Tekercs vízszintesen 5"/>
          <p:cNvSpPr/>
          <p:nvPr/>
        </p:nvSpPr>
        <p:spPr>
          <a:xfrm>
            <a:off x="2103120" y="593359"/>
            <a:ext cx="7707086" cy="4279085"/>
          </a:xfrm>
          <a:prstGeom prst="horizontalScroll">
            <a:avLst/>
          </a:prstGeom>
          <a:blipFill dpi="0" rotWithShape="1">
            <a:blip r:embed="rId7">
              <a:alphaModFix amt="50000"/>
            </a:blip>
            <a:srcRect/>
            <a:tile tx="0" ty="0" sx="100000" sy="100000" flip="none" algn="tl"/>
          </a:blipFill>
          <a:ln w="22225">
            <a:solidFill>
              <a:srgbClr val="674C09"/>
            </a:solidFill>
          </a:ln>
          <a:effectLst>
            <a:glow rad="139700">
              <a:srgbClr val="674C0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>
                <a:solidFill>
                  <a:srgbClr val="463003"/>
                </a:solidFill>
              </a:rPr>
              <a:t>Tudod-e?</a:t>
            </a:r>
          </a:p>
          <a:p>
            <a:endParaRPr lang="hu-HU" sz="2400" b="1" dirty="0">
              <a:solidFill>
                <a:srgbClr val="463003"/>
              </a:solidFill>
            </a:endParaRPr>
          </a:p>
          <a:p>
            <a:r>
              <a:rPr lang="hu-HU" sz="2400" dirty="0" smtClean="0">
                <a:solidFill>
                  <a:srgbClr val="463003"/>
                </a:solidFill>
              </a:rPr>
              <a:t>A </a:t>
            </a:r>
            <a:r>
              <a:rPr lang="hu-HU" sz="2400" dirty="0">
                <a:solidFill>
                  <a:srgbClr val="463003"/>
                </a:solidFill>
              </a:rPr>
              <a:t>bibliai korokban </a:t>
            </a:r>
            <a:r>
              <a:rPr lang="hu-HU" sz="2400" dirty="0" smtClean="0">
                <a:solidFill>
                  <a:srgbClr val="463003"/>
                </a:solidFill>
              </a:rPr>
              <a:t>ha valakit olajjal kentek fel, az azt jelentette, hogy Isten kiválasztotta, elhívta őt egy szolgálatra. Konkrét </a:t>
            </a:r>
            <a:r>
              <a:rPr lang="hu-HU" sz="2400" dirty="0">
                <a:solidFill>
                  <a:srgbClr val="463003"/>
                </a:solidFill>
              </a:rPr>
              <a:t>céllal </a:t>
            </a:r>
            <a:r>
              <a:rPr lang="hu-HU" sz="2400" dirty="0" smtClean="0">
                <a:solidFill>
                  <a:srgbClr val="463003"/>
                </a:solidFill>
              </a:rPr>
              <a:t>kenték fel, </a:t>
            </a:r>
            <a:r>
              <a:rPr lang="hu-HU" sz="2400" dirty="0">
                <a:solidFill>
                  <a:srgbClr val="463003"/>
                </a:solidFill>
              </a:rPr>
              <a:t>hogy </a:t>
            </a:r>
            <a:r>
              <a:rPr lang="hu-HU" sz="2400" dirty="0" smtClean="0">
                <a:solidFill>
                  <a:srgbClr val="463003"/>
                </a:solidFill>
              </a:rPr>
              <a:t>pl.: király, próféta </a:t>
            </a:r>
            <a:r>
              <a:rPr lang="hu-HU" sz="2400" dirty="0">
                <a:solidFill>
                  <a:srgbClr val="463003"/>
                </a:solidFill>
              </a:rPr>
              <a:t>legyen</a:t>
            </a:r>
            <a:r>
              <a:rPr lang="hu-HU" sz="2400" dirty="0" smtClean="0">
                <a:solidFill>
                  <a:srgbClr val="463003"/>
                </a:solidFill>
              </a:rPr>
              <a:t>.</a:t>
            </a:r>
          </a:p>
          <a:p>
            <a:r>
              <a:rPr lang="hu-HU" sz="2400" dirty="0" smtClean="0">
                <a:solidFill>
                  <a:srgbClr val="463003"/>
                </a:solidFill>
              </a:rPr>
              <a:t>A </a:t>
            </a:r>
            <a:r>
              <a:rPr lang="hu-HU" sz="2400" dirty="0" smtClean="0">
                <a:solidFill>
                  <a:srgbClr val="463003"/>
                </a:solidFill>
              </a:rPr>
              <a:t>felkenés áldást, védelmet </a:t>
            </a:r>
            <a:r>
              <a:rPr lang="hu-HU" sz="2400" dirty="0">
                <a:solidFill>
                  <a:srgbClr val="463003"/>
                </a:solidFill>
              </a:rPr>
              <a:t>és </a:t>
            </a:r>
            <a:r>
              <a:rPr lang="hu-HU" sz="2400" dirty="0" smtClean="0">
                <a:solidFill>
                  <a:srgbClr val="463003"/>
                </a:solidFill>
              </a:rPr>
              <a:t>felhatalmazást is </a:t>
            </a:r>
            <a:r>
              <a:rPr lang="hu-HU" sz="2400" smtClean="0">
                <a:solidFill>
                  <a:srgbClr val="463003"/>
                </a:solidFill>
              </a:rPr>
              <a:t>magába foglalt.</a:t>
            </a:r>
            <a:endParaRPr lang="hu-HU" sz="2400" dirty="0">
              <a:solidFill>
                <a:srgbClr val="4630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26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EF7D6"/>
            </a:gs>
            <a:gs pos="100000">
              <a:srgbClr val="FADDA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>
            <a:extLst/>
          </a:blip>
          <a:srcRect l="68730" t="36517" r="2605" b="36511"/>
          <a:stretch/>
        </p:blipFill>
        <p:spPr>
          <a:xfrm>
            <a:off x="9536782" y="848153"/>
            <a:ext cx="1953960" cy="514307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>
            <a:extLst/>
          </a:blip>
          <a:srcRect l="68730" t="36517" r="2605" b="36511"/>
          <a:stretch/>
        </p:blipFill>
        <p:spPr>
          <a:xfrm flipH="1">
            <a:off x="8429419" y="1800095"/>
            <a:ext cx="2699072" cy="421530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0" b="94077" l="70747" r="98524">
                        <a14:backgroundMark x1="72222" y1="61433" x2="72222" y2="61433"/>
                      </a14:backgroundRemoval>
                    </a14:imgEffect>
                  </a14:imgLayer>
                </a14:imgProps>
              </a:ext>
            </a:extLst>
          </a:blip>
          <a:srcRect l="71186" t="10569" b="5090"/>
          <a:stretch/>
        </p:blipFill>
        <p:spPr>
          <a:xfrm>
            <a:off x="6716298" y="1188718"/>
            <a:ext cx="2820484" cy="520292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926366" cy="1893377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963183" y="2759129"/>
            <a:ext cx="50422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494339"/>
                </a:solidFill>
              </a:rPr>
              <a:t>Eleveníts fel Dávid királlyá választásának eseményeit a feladatok segítségével! </a:t>
            </a:r>
            <a:r>
              <a:rPr lang="hu-HU" sz="3200" dirty="0" smtClean="0">
                <a:solidFill>
                  <a:srgbClr val="494339"/>
                </a:solidFill>
                <a:hlinkClick r:id="rId6"/>
              </a:rPr>
              <a:t>Kattints ide!</a:t>
            </a:r>
            <a:endParaRPr lang="hu-HU" sz="3200" dirty="0">
              <a:solidFill>
                <a:srgbClr val="494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accent1">
                <a:lumMod val="20000"/>
                <a:lumOff val="80000"/>
              </a:schemeClr>
            </a:gs>
            <a:gs pos="75000">
              <a:srgbClr val="F9E7A6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1" b="100000" l="2809" r="89607">
                        <a14:foregroundMark x1="42416" y1="92979" x2="42416" y2="92979"/>
                        <a14:foregroundMark x1="65449" y1="97260" x2="65449" y2="97260"/>
                        <a14:foregroundMark x1="46348" y1="92637" x2="46348" y2="92637"/>
                        <a14:foregroundMark x1="38202" y1="75514" x2="38202" y2="75514"/>
                        <a14:foregroundMark x1="8989" y1="67123" x2="8989" y2="67123"/>
                        <a14:foregroundMark x1="40169" y1="90753" x2="40169" y2="90753"/>
                        <a14:foregroundMark x1="39607" y1="92295" x2="39607" y2="92295"/>
                        <a14:foregroundMark x1="14326" y1="70719" x2="14326" y2="70719"/>
                        <a14:backgroundMark x1="47472" y1="20890" x2="47472" y2="208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2653" y="3474720"/>
            <a:ext cx="1986844" cy="32593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6" b="96809" l="5183" r="9054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7624" y="3474720"/>
            <a:ext cx="2744864" cy="3146553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76795" y="153216"/>
            <a:ext cx="11247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494339"/>
                </a:solidFill>
                <a:latin typeface="Arial" panose="020B0604020202020204" pitchFamily="34" charset="0"/>
              </a:rPr>
              <a:t>Dávid ebben a történetben megtudja, hogy Istennek mi a terve </a:t>
            </a:r>
            <a:r>
              <a:rPr lang="hu-HU" sz="2400" dirty="0" smtClean="0">
                <a:solidFill>
                  <a:srgbClr val="494339"/>
                </a:solidFill>
                <a:latin typeface="Arial" panose="020B0604020202020204" pitchFamily="34" charset="0"/>
              </a:rPr>
              <a:t>vele. </a:t>
            </a:r>
          </a:p>
          <a:p>
            <a:r>
              <a:rPr lang="hu-HU" sz="2400" dirty="0" smtClean="0">
                <a:solidFill>
                  <a:srgbClr val="494339"/>
                </a:solidFill>
                <a:latin typeface="Arial" panose="020B0604020202020204" pitchFamily="34" charset="0"/>
              </a:rPr>
              <a:t>Ugyanakkor fejlődnie</a:t>
            </a:r>
            <a:r>
              <a:rPr lang="hu-HU" sz="2400" dirty="0">
                <a:solidFill>
                  <a:srgbClr val="494339"/>
                </a:solidFill>
                <a:latin typeface="Arial" panose="020B0604020202020204" pitchFamily="34" charset="0"/>
              </a:rPr>
              <a:t>, erősödnie, tanulnia, tapasztalnia </a:t>
            </a:r>
            <a:r>
              <a:rPr lang="hu-HU" sz="2400" dirty="0" smtClean="0">
                <a:solidFill>
                  <a:srgbClr val="494339"/>
                </a:solidFill>
                <a:latin typeface="Arial" panose="020B0604020202020204" pitchFamily="34" charset="0"/>
              </a:rPr>
              <a:t>kell, hiszen még gyermek.</a:t>
            </a:r>
            <a:r>
              <a:rPr lang="hu-HU" sz="2400" dirty="0" smtClean="0">
                <a:latin typeface="Arial" panose="020B0604020202020204" pitchFamily="34" charset="0"/>
              </a:rPr>
              <a:t> </a:t>
            </a:r>
            <a:endParaRPr lang="hu-HU" sz="2400" dirty="0">
              <a:latin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834641" y="1373098"/>
            <a:ext cx="6531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617A01"/>
                </a:solidFill>
              </a:rPr>
              <a:t>Te is szoktad kicsinek érezni magad?</a:t>
            </a:r>
            <a:endParaRPr lang="hu-HU" sz="2800" dirty="0">
              <a:solidFill>
                <a:srgbClr val="617A01"/>
              </a:solidFill>
            </a:endParaRPr>
          </a:p>
        </p:txBody>
      </p:sp>
      <p:sp>
        <p:nvSpPr>
          <p:cNvPr id="6" name="Felhő 5"/>
          <p:cNvSpPr/>
          <p:nvPr/>
        </p:nvSpPr>
        <p:spPr>
          <a:xfrm>
            <a:off x="293914" y="2878891"/>
            <a:ext cx="2815045" cy="1005840"/>
          </a:xfrm>
          <a:prstGeom prst="cloudCallout">
            <a:avLst>
              <a:gd name="adj1" fmla="val 55391"/>
              <a:gd name="adj2" fmla="val 586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617A01"/>
                </a:solidFill>
              </a:rPr>
              <a:t>Amikor a barátaiddal vagy?</a:t>
            </a:r>
            <a:endParaRPr lang="hu-HU" sz="2000" dirty="0">
              <a:solidFill>
                <a:srgbClr val="617A01"/>
              </a:solidFill>
            </a:endParaRPr>
          </a:p>
        </p:txBody>
      </p:sp>
      <p:sp>
        <p:nvSpPr>
          <p:cNvPr id="7" name="Felhő 6"/>
          <p:cNvSpPr/>
          <p:nvPr/>
        </p:nvSpPr>
        <p:spPr>
          <a:xfrm>
            <a:off x="2050101" y="1990989"/>
            <a:ext cx="2639464" cy="1005840"/>
          </a:xfrm>
          <a:prstGeom prst="cloudCallout">
            <a:avLst>
              <a:gd name="adj1" fmla="val 9537"/>
              <a:gd name="adj2" fmla="val 962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617A01"/>
                </a:solidFill>
              </a:rPr>
              <a:t>A hittanórán?</a:t>
            </a:r>
            <a:endParaRPr lang="hu-HU" sz="2000" dirty="0">
              <a:solidFill>
                <a:srgbClr val="617A01"/>
              </a:solidFill>
            </a:endParaRPr>
          </a:p>
        </p:txBody>
      </p:sp>
      <p:sp>
        <p:nvSpPr>
          <p:cNvPr id="8" name="Felhő 7"/>
          <p:cNvSpPr/>
          <p:nvPr/>
        </p:nvSpPr>
        <p:spPr>
          <a:xfrm>
            <a:off x="4292558" y="2374209"/>
            <a:ext cx="1716355" cy="1007602"/>
          </a:xfrm>
          <a:prstGeom prst="cloudCallout">
            <a:avLst>
              <a:gd name="adj1" fmla="val -65840"/>
              <a:gd name="adj2" fmla="val 7288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617A01"/>
                </a:solidFill>
              </a:rPr>
              <a:t>Otthon?</a:t>
            </a:r>
            <a:endParaRPr lang="hu-HU" sz="2000" dirty="0">
              <a:solidFill>
                <a:srgbClr val="617A01"/>
              </a:solidFill>
            </a:endParaRPr>
          </a:p>
        </p:txBody>
      </p:sp>
      <p:sp>
        <p:nvSpPr>
          <p:cNvPr id="9" name="Felhő 8"/>
          <p:cNvSpPr/>
          <p:nvPr/>
        </p:nvSpPr>
        <p:spPr>
          <a:xfrm>
            <a:off x="5000385" y="3116200"/>
            <a:ext cx="1546538" cy="1005840"/>
          </a:xfrm>
          <a:prstGeom prst="cloudCallout">
            <a:avLst>
              <a:gd name="adj1" fmla="val -101316"/>
              <a:gd name="adj2" fmla="val 339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617A01"/>
                </a:solidFill>
              </a:rPr>
              <a:t>?</a:t>
            </a:r>
            <a:endParaRPr lang="hu-HU" sz="2000" dirty="0">
              <a:solidFill>
                <a:srgbClr val="617A01"/>
              </a:solidFill>
            </a:endParaRPr>
          </a:p>
        </p:txBody>
      </p:sp>
      <p:sp>
        <p:nvSpPr>
          <p:cNvPr id="10" name="Felhő 9"/>
          <p:cNvSpPr/>
          <p:nvPr/>
        </p:nvSpPr>
        <p:spPr>
          <a:xfrm>
            <a:off x="9366069" y="3030195"/>
            <a:ext cx="2752540" cy="1005840"/>
          </a:xfrm>
          <a:prstGeom prst="cloudCallout">
            <a:avLst>
              <a:gd name="adj1" fmla="val -78124"/>
              <a:gd name="adj2" fmla="val 2353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617A01"/>
                </a:solidFill>
              </a:rPr>
              <a:t>Az iskolában?</a:t>
            </a:r>
            <a:endParaRPr lang="hu-HU" sz="2000" dirty="0">
              <a:solidFill>
                <a:srgbClr val="617A01"/>
              </a:solidFill>
            </a:endParaRPr>
          </a:p>
        </p:txBody>
      </p:sp>
      <p:sp>
        <p:nvSpPr>
          <p:cNvPr id="11" name="Felhő 10"/>
          <p:cNvSpPr/>
          <p:nvPr/>
        </p:nvSpPr>
        <p:spPr>
          <a:xfrm>
            <a:off x="5886994" y="2095500"/>
            <a:ext cx="2652017" cy="1005840"/>
          </a:xfrm>
          <a:prstGeom prst="cloudCallout">
            <a:avLst>
              <a:gd name="adj1" fmla="val 27402"/>
              <a:gd name="adj2" fmla="val 9886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617A01"/>
                </a:solidFill>
              </a:rPr>
              <a:t>Az orvosi rendelőben?</a:t>
            </a:r>
            <a:endParaRPr lang="hu-HU" sz="2000" dirty="0">
              <a:solidFill>
                <a:srgbClr val="617A01"/>
              </a:solidFill>
            </a:endParaRPr>
          </a:p>
        </p:txBody>
      </p:sp>
      <p:sp>
        <p:nvSpPr>
          <p:cNvPr id="12" name="Felhő 11"/>
          <p:cNvSpPr/>
          <p:nvPr/>
        </p:nvSpPr>
        <p:spPr>
          <a:xfrm>
            <a:off x="8442196" y="1916268"/>
            <a:ext cx="3445004" cy="1049382"/>
          </a:xfrm>
          <a:prstGeom prst="cloudCallout">
            <a:avLst>
              <a:gd name="adj1" fmla="val -48882"/>
              <a:gd name="adj2" fmla="val 1083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617A01"/>
                </a:solidFill>
              </a:rPr>
              <a:t>A gyülekezetben?</a:t>
            </a:r>
            <a:endParaRPr lang="hu-HU" sz="2000" dirty="0">
              <a:solidFill>
                <a:srgbClr val="617A01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6411" y="5168447"/>
            <a:ext cx="1715589" cy="168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5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EF7D6"/>
            </a:gs>
            <a:gs pos="100000">
              <a:srgbClr val="FADDA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74800" y="746200"/>
            <a:ext cx="94270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Bármiben is érzed magad kicsinek, kevésnek, tudd, hogy Istennek terve van a te életeddel is!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6" b="96809" l="5183" r="9054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9011" y="2056066"/>
            <a:ext cx="3939024" cy="451546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1" b="100000" l="2809" r="89607">
                        <a14:foregroundMark x1="42416" y1="92979" x2="42416" y2="92979"/>
                        <a14:foregroundMark x1="65449" y1="97260" x2="65449" y2="97260"/>
                        <a14:foregroundMark x1="46348" y1="92637" x2="46348" y2="92637"/>
                        <a14:foregroundMark x1="38202" y1="75514" x2="38202" y2="75514"/>
                        <a14:foregroundMark x1="8989" y1="67123" x2="8989" y2="67123"/>
                        <a14:foregroundMark x1="40169" y1="90753" x2="40169" y2="90753"/>
                        <a14:foregroundMark x1="39607" y1="92295" x2="39607" y2="92295"/>
                        <a14:foregroundMark x1="14326" y1="70719" x2="14326" y2="70719"/>
                        <a14:backgroundMark x1="47472" y1="20890" x2="47472" y2="208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7047" y="2056066"/>
            <a:ext cx="2894784" cy="47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4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EF7D6"/>
            </a:gs>
            <a:gs pos="100000">
              <a:srgbClr val="FADDA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171" y="387197"/>
            <a:ext cx="1914310" cy="2865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71" y="2743675"/>
            <a:ext cx="2433444" cy="2098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799" y="4556594"/>
            <a:ext cx="2851535" cy="1903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zövegdoboz 7"/>
          <p:cNvSpPr txBox="1"/>
          <p:nvPr/>
        </p:nvSpPr>
        <p:spPr>
          <a:xfrm>
            <a:off x="0" y="6460067"/>
            <a:ext cx="325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Képek forrása: unsplash.com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67636" y="979799"/>
            <a:ext cx="224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Tudod-e?</a:t>
            </a:r>
            <a:endParaRPr lang="hu-HU" sz="36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709215" y="518135"/>
            <a:ext cx="703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 smtClean="0">
                <a:solidFill>
                  <a:srgbClr val="463003"/>
                </a:solidFill>
              </a:rPr>
              <a:t>A világ legkisebb emlősállata az etruszk cickány. Összesen 3-5 cm, és 2-3 gramm. </a:t>
            </a:r>
          </a:p>
          <a:p>
            <a:pPr algn="r"/>
            <a:r>
              <a:rPr lang="hu-HU" sz="2400" dirty="0" smtClean="0">
                <a:solidFill>
                  <a:srgbClr val="463003"/>
                </a:solidFill>
              </a:rPr>
              <a:t>Neki van a leggyorsabb szívverése, </a:t>
            </a:r>
          </a:p>
          <a:p>
            <a:pPr algn="r"/>
            <a:r>
              <a:rPr lang="hu-HU" sz="2400" dirty="0" smtClean="0">
                <a:solidFill>
                  <a:srgbClr val="463003"/>
                </a:solidFill>
              </a:rPr>
              <a:t>percenként 1300-at ver.</a:t>
            </a:r>
            <a:endParaRPr lang="hu-HU" sz="2400" dirty="0">
              <a:solidFill>
                <a:srgbClr val="463003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793507" y="2888403"/>
            <a:ext cx="705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</a:rPr>
              <a:t>A világ legkisebb madara a méhkolibri. </a:t>
            </a:r>
          </a:p>
          <a:p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</a:rPr>
              <a:t>Összesen 6 cm, kb. 2 gramm. </a:t>
            </a:r>
          </a:p>
          <a:p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</a:rPr>
              <a:t>Másodpercenként 30-80 szárnycsapásra képes. Ez adja zümmögő hangját, amiről a nevét is kapta. </a:t>
            </a:r>
            <a:endParaRPr lang="hu-H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73000" y="5258671"/>
            <a:ext cx="8767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400" dirty="0">
                <a:solidFill>
                  <a:srgbClr val="202F16"/>
                </a:solidFill>
              </a:rPr>
              <a:t>A világ legkisebb hüllője pedig az 1,6 cm-es </a:t>
            </a:r>
            <a:endParaRPr lang="hu-HU" sz="2400" dirty="0" smtClean="0">
              <a:solidFill>
                <a:srgbClr val="202F16"/>
              </a:solidFill>
            </a:endParaRPr>
          </a:p>
          <a:p>
            <a:pPr algn="r"/>
            <a:r>
              <a:rPr lang="hu-HU" sz="2400" dirty="0">
                <a:solidFill>
                  <a:srgbClr val="202F16"/>
                </a:solidFill>
              </a:rPr>
              <a:t>t</a:t>
            </a:r>
            <a:r>
              <a:rPr lang="hu-HU" sz="2400" dirty="0" smtClean="0">
                <a:solidFill>
                  <a:srgbClr val="202F16"/>
                </a:solidFill>
              </a:rPr>
              <a:t>örpe </a:t>
            </a:r>
            <a:r>
              <a:rPr lang="hu-HU" sz="2400" dirty="0" err="1" smtClean="0">
                <a:solidFill>
                  <a:srgbClr val="202F16"/>
                </a:solidFill>
              </a:rPr>
              <a:t>gekkó</a:t>
            </a:r>
            <a:r>
              <a:rPr lang="hu-HU" sz="2400" dirty="0">
                <a:solidFill>
                  <a:srgbClr val="202F16"/>
                </a:solidFill>
              </a:rPr>
              <a:t>, ami egyben a világ legkisebb gerincese is.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2179585" y="2301896"/>
            <a:ext cx="8276509" cy="2098399"/>
          </a:xfrm>
          <a:prstGeom prst="roundRect">
            <a:avLst/>
          </a:prstGeom>
          <a:solidFill>
            <a:srgbClr val="D1AD4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Isten teremtett világában helye van a legkisebbeknek is!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8781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EF7D6"/>
            </a:gs>
            <a:gs pos="100000">
              <a:srgbClr val="FADDA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27145" y="799029"/>
            <a:ext cx="101205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Isten adott neked valami olyan kincset, amit csak neked adott! Amivel terve van a te éltedben!</a:t>
            </a:r>
            <a:endParaRPr lang="hu-HU" sz="28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6" b="96809" l="5183" r="9054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9011" y="2056066"/>
            <a:ext cx="3939024" cy="451546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1" b="100000" l="2809" r="89607">
                        <a14:foregroundMark x1="42416" y1="92979" x2="42416" y2="92979"/>
                        <a14:foregroundMark x1="65449" y1="97260" x2="65449" y2="97260"/>
                        <a14:foregroundMark x1="46348" y1="92637" x2="46348" y2="92637"/>
                        <a14:foregroundMark x1="38202" y1="75514" x2="38202" y2="75514"/>
                        <a14:foregroundMark x1="8989" y1="67123" x2="8989" y2="67123"/>
                        <a14:foregroundMark x1="40169" y1="90753" x2="40169" y2="90753"/>
                        <a14:foregroundMark x1="39607" y1="92295" x2="39607" y2="92295"/>
                        <a14:foregroundMark x1="14326" y1="70719" x2="14326" y2="70719"/>
                        <a14:backgroundMark x1="47472" y1="20890" x2="47472" y2="208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7047" y="2056066"/>
            <a:ext cx="2894784" cy="474875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21604" y="3284377"/>
            <a:ext cx="3813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>
                <a:solidFill>
                  <a:srgbClr val="494339"/>
                </a:solidFill>
                <a:latin typeface="Comic Sans MS" panose="030F0702030302020204" pitchFamily="66" charset="0"/>
              </a:rPr>
              <a:t>Matematikai tehetséget?</a:t>
            </a:r>
            <a:endParaRPr lang="hu-HU" sz="2400" dirty="0">
              <a:solidFill>
                <a:srgbClr val="494339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48126" y="4165510"/>
            <a:ext cx="2936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494339"/>
                </a:solidFill>
                <a:latin typeface="Comic Sans MS" panose="030F0702030302020204" pitchFamily="66" charset="0"/>
              </a:rPr>
              <a:t>S</a:t>
            </a:r>
            <a:r>
              <a:rPr lang="hu-HU" sz="2400" dirty="0" smtClean="0">
                <a:solidFill>
                  <a:srgbClr val="494339"/>
                </a:solidFill>
                <a:latin typeface="Comic Sans MS" panose="030F0702030302020204" pitchFamily="66" charset="0"/>
              </a:rPr>
              <a:t>port tehetséget?</a:t>
            </a:r>
            <a:endParaRPr lang="hu-HU" sz="2400" dirty="0">
              <a:solidFill>
                <a:srgbClr val="494339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015762" y="2682816"/>
            <a:ext cx="294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494339"/>
                </a:solidFill>
                <a:latin typeface="Comic Sans MS" panose="030F0702030302020204" pitchFamily="66" charset="0"/>
              </a:rPr>
              <a:t>Z</a:t>
            </a:r>
            <a:r>
              <a:rPr lang="hu-HU" sz="2400" dirty="0" smtClean="0">
                <a:solidFill>
                  <a:srgbClr val="494339"/>
                </a:solidFill>
                <a:latin typeface="Comic Sans MS" panose="030F0702030302020204" pitchFamily="66" charset="0"/>
              </a:rPr>
              <a:t>enei tehetséget?</a:t>
            </a:r>
            <a:endParaRPr lang="hu-HU" sz="2400" dirty="0">
              <a:solidFill>
                <a:srgbClr val="49433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097407" y="3675892"/>
            <a:ext cx="3954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494339"/>
                </a:solidFill>
                <a:latin typeface="Comic Sans MS" panose="030F0702030302020204" pitchFamily="66" charset="0"/>
              </a:rPr>
              <a:t>Idegen nyelvi tehetséget?</a:t>
            </a:r>
            <a:endParaRPr lang="hu-HU" sz="2400" dirty="0">
              <a:solidFill>
                <a:srgbClr val="494339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996363" y="4356850"/>
            <a:ext cx="2787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494339"/>
                </a:solidFill>
                <a:latin typeface="Comic Sans MS" panose="030F0702030302020204" pitchFamily="66" charset="0"/>
              </a:rPr>
              <a:t>T</a:t>
            </a:r>
            <a:r>
              <a:rPr lang="hu-HU" sz="2400" dirty="0" smtClean="0">
                <a:solidFill>
                  <a:srgbClr val="494339"/>
                </a:solidFill>
                <a:latin typeface="Comic Sans MS" panose="030F0702030302020204" pitchFamily="66" charset="0"/>
              </a:rPr>
              <a:t>ánc tehetséget?</a:t>
            </a:r>
            <a:endParaRPr lang="hu-HU" sz="2400" dirty="0">
              <a:solidFill>
                <a:srgbClr val="494339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648920" y="2994934"/>
            <a:ext cx="3279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494339"/>
                </a:solidFill>
                <a:latin typeface="Comic Sans MS" panose="030F0702030302020204" pitchFamily="66" charset="0"/>
              </a:rPr>
              <a:t>Színészi tehetséget?</a:t>
            </a:r>
            <a:endParaRPr lang="hu-HU" sz="2400" dirty="0">
              <a:solidFill>
                <a:srgbClr val="494339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521817" y="5046643"/>
            <a:ext cx="3421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494339"/>
                </a:solidFill>
                <a:latin typeface="Comic Sans MS" panose="030F0702030302020204" pitchFamily="66" charset="0"/>
              </a:rPr>
              <a:t>Kreatív tehetséget?</a:t>
            </a:r>
            <a:endParaRPr lang="hu-HU" sz="2400" dirty="0">
              <a:solidFill>
                <a:srgbClr val="494339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55465" y="5046643"/>
            <a:ext cx="266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494339"/>
                </a:solidFill>
                <a:latin typeface="Comic Sans MS" panose="030F0702030302020204" pitchFamily="66" charset="0"/>
              </a:rPr>
              <a:t>Írói tehetséget?</a:t>
            </a:r>
            <a:endParaRPr lang="hu-HU" sz="2400" dirty="0">
              <a:solidFill>
                <a:srgbClr val="494339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8695909" y="6109870"/>
            <a:ext cx="3403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494339"/>
                </a:solidFill>
                <a:latin typeface="Comic Sans MS" panose="030F0702030302020204" pitchFamily="66" charset="0"/>
              </a:rPr>
              <a:t>Egyéb tehetségeket?</a:t>
            </a:r>
            <a:endParaRPr lang="hu-HU" sz="2400" dirty="0">
              <a:solidFill>
                <a:srgbClr val="49433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3" grpId="0"/>
      <p:bldP spid="7" grpId="0"/>
      <p:bldP spid="9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accent1">
                <a:lumMod val="20000"/>
                <a:lumOff val="80000"/>
              </a:schemeClr>
            </a:gs>
            <a:gs pos="75000">
              <a:srgbClr val="F9E7A6"/>
            </a:gs>
            <a:gs pos="100000">
              <a:srgbClr val="AC8F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455839" y="2646726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08356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EF7D6"/>
            </a:gs>
            <a:gs pos="100000">
              <a:srgbClr val="FADDA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09483" y="201706"/>
            <a:ext cx="101121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C00000"/>
                </a:solidFill>
              </a:rPr>
              <a:t>Milyen terve lehet Istennek veled? </a:t>
            </a:r>
          </a:p>
          <a:p>
            <a:r>
              <a:rPr lang="hu-HU" sz="2400" dirty="0" smtClean="0">
                <a:solidFill>
                  <a:srgbClr val="C00000"/>
                </a:solidFill>
              </a:rPr>
              <a:t>Mi mindenre használhatod azt a tehetséget, amivel megajándékozott?</a:t>
            </a:r>
          </a:p>
          <a:p>
            <a:endParaRPr lang="hu-HU" dirty="0"/>
          </a:p>
          <a:p>
            <a:r>
              <a:rPr lang="hu-HU" sz="2400" dirty="0" smtClean="0">
                <a:solidFill>
                  <a:srgbClr val="0070C0"/>
                </a:solidFill>
              </a:rPr>
              <a:t>Rajzolj egy olyan tárgyat, vagy tevékenységet, amivel felnőtt korodban szolgálhatsz! És írd mellé, hogyan használhat általa téged Isten! </a:t>
            </a:r>
            <a:endParaRPr lang="hu-HU" sz="2400" dirty="0">
              <a:solidFill>
                <a:srgbClr val="0070C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1" b="100000" l="2809" r="89607">
                        <a14:foregroundMark x1="42416" y1="92979" x2="42416" y2="92979"/>
                        <a14:foregroundMark x1="65449" y1="97260" x2="65449" y2="97260"/>
                        <a14:foregroundMark x1="46348" y1="92637" x2="46348" y2="92637"/>
                        <a14:foregroundMark x1="38202" y1="75514" x2="38202" y2="75514"/>
                        <a14:foregroundMark x1="8989" y1="67123" x2="8989" y2="67123"/>
                        <a14:foregroundMark x1="40169" y1="90753" x2="40169" y2="90753"/>
                        <a14:foregroundMark x1="39607" y1="92295" x2="39607" y2="92295"/>
                        <a14:foregroundMark x1="14326" y1="70719" x2="14326" y2="70719"/>
                        <a14:backgroundMark x1="47472" y1="20890" x2="47472" y2="208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509682"/>
            <a:ext cx="2041097" cy="334831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6" b="96809" l="5183" r="9054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1129" y="3509682"/>
            <a:ext cx="2920871" cy="334831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728984" cy="1734671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041097" y="2582603"/>
            <a:ext cx="7230032" cy="39668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63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EF7D6"/>
            </a:gs>
            <a:gs pos="100000">
              <a:srgbClr val="FADDA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29" y="108857"/>
            <a:ext cx="1647073" cy="1632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Hárfahúron háladallam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80344" y="511928"/>
            <a:ext cx="1070129" cy="107012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485" y="265638"/>
            <a:ext cx="7759657" cy="63891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Lekerekített téglalap 5"/>
          <p:cNvSpPr/>
          <p:nvPr/>
        </p:nvSpPr>
        <p:spPr>
          <a:xfrm>
            <a:off x="260745" y="2259874"/>
            <a:ext cx="3489234" cy="4394926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Ezzel az énekkel adjunk hálát Istennek az életünkért, a tehetségünkért! Mind azokért a dolgokért, amivel megajándékozott minket!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99571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EF7D6"/>
            </a:gs>
            <a:gs pos="100000">
              <a:srgbClr val="FADDA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3182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kerekített téglalap 5"/>
          <p:cNvSpPr/>
          <p:nvPr/>
        </p:nvSpPr>
        <p:spPr>
          <a:xfrm>
            <a:off x="217488" y="2702292"/>
            <a:ext cx="3582987" cy="887949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Aranymondás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217488" y="3904147"/>
            <a:ext cx="3582987" cy="2035175"/>
          </a:xfrm>
          <a:prstGeom prst="round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Olvasd el Isten üzenetét és add tovább az Igét valakinek!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173182"/>
            <a:ext cx="8391525" cy="6662057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934901" y="2350048"/>
            <a:ext cx="56242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„Az ember azt nézi, ami a szeme előtt van, de az Úr azt nézi, ami a szívben van.”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lang="hu-HU" sz="2400" noProof="0" dirty="0" smtClean="0">
                <a:solidFill>
                  <a:srgbClr val="FFC000">
                    <a:lumMod val="50000"/>
                  </a:srgbClr>
                </a:solidFill>
                <a:latin typeface="Arial" panose="020B0604020202020204"/>
              </a:rPr>
              <a:t>Sámuel első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könyve 16,7)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2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1">
                <a:lumMod val="5000"/>
                <a:lumOff val="95000"/>
              </a:schemeClr>
            </a:gs>
            <a:gs pos="33000">
              <a:schemeClr val="accent1">
                <a:lumMod val="20000"/>
                <a:lumOff val="80000"/>
              </a:schemeClr>
            </a:gs>
            <a:gs pos="65000">
              <a:srgbClr val="F9E7A6"/>
            </a:gs>
            <a:gs pos="92000">
              <a:srgbClr val="E0BB7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" y="25495"/>
            <a:ext cx="1761592" cy="160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79" y="1145881"/>
            <a:ext cx="4981011" cy="49617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608404" y="1631657"/>
            <a:ext cx="3807792" cy="3807792"/>
          </a:xfrm>
          <a:prstGeom prst="ellipse">
            <a:avLst/>
          </a:prstGeom>
          <a:noFill/>
          <a:ln w="44450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793831" y="2517775"/>
            <a:ext cx="343693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6464299" y="5593142"/>
            <a:ext cx="6096000" cy="708025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203759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bg1">
                <a:lumMod val="95000"/>
              </a:schemeClr>
            </a:gs>
            <a:gs pos="18000">
              <a:schemeClr val="accent1">
                <a:lumMod val="20000"/>
                <a:lumOff val="80000"/>
              </a:schemeClr>
            </a:gs>
            <a:gs pos="90000">
              <a:srgbClr val="92D050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93788" y="2554288"/>
            <a:ext cx="39036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Köszönjük a segítségüket!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49000">
                  <a:schemeClr val="bg1">
                    <a:lumMod val="95000"/>
                  </a:schemeClr>
                </a:gs>
                <a:gs pos="4000">
                  <a:schemeClr val="accent1">
                    <a:lumMod val="45000"/>
                    <a:lumOff val="55000"/>
                  </a:schemeClr>
                </a:gs>
                <a:gs pos="78000">
                  <a:schemeClr val="accent6">
                    <a:lumMod val="60000"/>
                    <a:lumOff val="40000"/>
                  </a:schemeClr>
                </a:gs>
                <a:gs pos="100000">
                  <a:schemeClr val="accent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1" y="1982851"/>
            <a:ext cx="580887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 vagy az én erőm, rólad zeng énekem. Erős váram az Isten, az én hűséges </a:t>
            </a: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Istenem.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(Zsoltárok könyve 59,18)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3" y="4807550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30514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EF7D6"/>
            </a:gs>
            <a:gs pos="100000">
              <a:srgbClr val="FADDA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t="7508" b="6256"/>
          <a:stretch/>
        </p:blipFill>
        <p:spPr>
          <a:xfrm>
            <a:off x="4049487" y="1335129"/>
            <a:ext cx="3933370" cy="528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4885" cy="194491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0" y="6365297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4"/>
              </a:rPr>
              <a:t>Kép forrása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730863" y="248193"/>
            <a:ext cx="6570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463003"/>
                </a:solidFill>
              </a:rPr>
              <a:t>Szerinted miért jó és miért rossz a legkisebbnek lenni egy családban?</a:t>
            </a:r>
            <a:endParaRPr lang="hu-HU" sz="2800" dirty="0">
              <a:solidFill>
                <a:srgbClr val="463003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77981" y="3200997"/>
            <a:ext cx="2913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0070C0"/>
                </a:solidFill>
              </a:rPr>
              <a:t>Jó legkisebbnek lenni, mert…</a:t>
            </a:r>
            <a:endParaRPr lang="hu-HU" sz="2800" dirty="0">
              <a:solidFill>
                <a:srgbClr val="0070C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441346" y="3200996"/>
            <a:ext cx="3513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Rossz legkisebbnek lenni, mert…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5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EF7D6"/>
            </a:gs>
            <a:gs pos="100000">
              <a:srgbClr val="FADDA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926366" cy="189337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057" y="2291649"/>
            <a:ext cx="2515777" cy="219165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4786" y="2024004"/>
            <a:ext cx="2365149" cy="219376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186" y="2857883"/>
            <a:ext cx="2427684" cy="28011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2657" y="4468521"/>
            <a:ext cx="3664258" cy="211997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550" y="4618099"/>
            <a:ext cx="3838042" cy="2081919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2104571" y="541414"/>
            <a:ext cx="9688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494339"/>
                </a:solidFill>
              </a:rPr>
              <a:t>A képeken is gyerekeket látsz. A Bibliából. Emlékszel rájuk? </a:t>
            </a:r>
          </a:p>
          <a:p>
            <a:r>
              <a:rPr lang="hu-HU" sz="2800" dirty="0" smtClean="0">
                <a:solidFill>
                  <a:srgbClr val="494339"/>
                </a:solidFill>
              </a:rPr>
              <a:t>Idézd fel a következő feladattal, kik voltak ők!</a:t>
            </a:r>
            <a:r>
              <a:rPr lang="hu-HU" sz="2800" dirty="0" smtClean="0"/>
              <a:t> </a:t>
            </a:r>
            <a:r>
              <a:rPr lang="hu-HU" sz="2800" dirty="0" smtClean="0">
                <a:hlinkClick r:id="rId8"/>
              </a:rPr>
              <a:t>Kattints ide!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654151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EF7D6"/>
            </a:gs>
            <a:gs pos="100000">
              <a:srgbClr val="FADDA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186" y="2857883"/>
            <a:ext cx="2427684" cy="28011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657" y="4468521"/>
            <a:ext cx="3664258" cy="211997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50" y="4618099"/>
            <a:ext cx="3838042" cy="2081919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555939" cy="153829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057" y="2291649"/>
            <a:ext cx="2515777" cy="219165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4786" y="2024004"/>
            <a:ext cx="2365149" cy="2193761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248295" y="3789577"/>
            <a:ext cx="1933303" cy="535577"/>
          </a:xfrm>
          <a:prstGeom prst="roundRect">
            <a:avLst/>
          </a:prstGeom>
          <a:solidFill>
            <a:srgbClr val="AC8F6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JÁKÓB</a:t>
            </a:r>
            <a:endParaRPr lang="hu-HU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2889293" y="3248215"/>
            <a:ext cx="1933303" cy="535577"/>
          </a:xfrm>
          <a:prstGeom prst="roundRect">
            <a:avLst/>
          </a:prstGeom>
          <a:solidFill>
            <a:srgbClr val="AC8F6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MÓZES</a:t>
            </a:r>
            <a:endParaRPr lang="hu-HU" dirty="0"/>
          </a:p>
        </p:txBody>
      </p:sp>
      <p:sp>
        <p:nvSpPr>
          <p:cNvPr id="16" name="Lekerekített téglalap 15"/>
          <p:cNvSpPr/>
          <p:nvPr/>
        </p:nvSpPr>
        <p:spPr>
          <a:xfrm>
            <a:off x="5564671" y="3248216"/>
            <a:ext cx="1933303" cy="535577"/>
          </a:xfrm>
          <a:prstGeom prst="roundRect">
            <a:avLst/>
          </a:prstGeom>
          <a:solidFill>
            <a:srgbClr val="AC8F6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JÓZSEF</a:t>
            </a:r>
            <a:endParaRPr lang="hu-HU" dirty="0"/>
          </a:p>
        </p:txBody>
      </p:sp>
      <p:sp>
        <p:nvSpPr>
          <p:cNvPr id="17" name="Lekerekített téglalap 16"/>
          <p:cNvSpPr/>
          <p:nvPr/>
        </p:nvSpPr>
        <p:spPr>
          <a:xfrm>
            <a:off x="7831483" y="3750367"/>
            <a:ext cx="1933303" cy="535577"/>
          </a:xfrm>
          <a:prstGeom prst="roundRect">
            <a:avLst/>
          </a:prstGeom>
          <a:solidFill>
            <a:srgbClr val="AC8F6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SÁMUEL</a:t>
            </a:r>
            <a:endParaRPr lang="hu-HU" dirty="0"/>
          </a:p>
        </p:txBody>
      </p:sp>
      <p:sp>
        <p:nvSpPr>
          <p:cNvPr id="18" name="Lekerekített téglalap 17"/>
          <p:cNvSpPr/>
          <p:nvPr/>
        </p:nvSpPr>
        <p:spPr>
          <a:xfrm>
            <a:off x="9980708" y="3119689"/>
            <a:ext cx="1933303" cy="535577"/>
          </a:xfrm>
          <a:prstGeom prst="roundRect">
            <a:avLst/>
          </a:prstGeom>
          <a:solidFill>
            <a:srgbClr val="AC8F6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IZSÁK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17395" y="1639831"/>
            <a:ext cx="9929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rgbClr val="494339"/>
                </a:solidFill>
              </a:rPr>
              <a:t>Istennek már akkor terve volt az életükkel, amikor ők még csak gyerekek voltak!</a:t>
            </a:r>
            <a:endParaRPr lang="hu-HU" sz="4000" dirty="0">
              <a:solidFill>
                <a:srgbClr val="494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00117 0.160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80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EF7D6"/>
            </a:gs>
            <a:gs pos="100000">
              <a:srgbClr val="FADDA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77969" y="2596383"/>
            <a:ext cx="107071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dirty="0">
                <a:solidFill>
                  <a:srgbClr val="494339"/>
                </a:solidFill>
                <a:latin typeface="Arial" panose="020B0604020202020204" pitchFamily="34" charset="0"/>
              </a:rPr>
              <a:t>A mai órán egy legkisebb fiúról szól a történet, akivel Istennek </a:t>
            </a:r>
            <a:r>
              <a:rPr lang="hu-HU" sz="4000" dirty="0" smtClean="0">
                <a:solidFill>
                  <a:srgbClr val="494339"/>
                </a:solidFill>
                <a:latin typeface="Arial" panose="020B0604020202020204" pitchFamily="34" charset="0"/>
              </a:rPr>
              <a:t>szintén nagy </a:t>
            </a:r>
            <a:r>
              <a:rPr lang="hu-HU" sz="4000" dirty="0">
                <a:solidFill>
                  <a:srgbClr val="494339"/>
                </a:solidFill>
                <a:latin typeface="Arial" panose="020B0604020202020204" pitchFamily="34" charset="0"/>
              </a:rPr>
              <a:t>terve </a:t>
            </a:r>
            <a:r>
              <a:rPr lang="hu-HU" sz="4000" dirty="0" smtClean="0">
                <a:solidFill>
                  <a:srgbClr val="494339"/>
                </a:solidFill>
                <a:latin typeface="Arial" panose="020B0604020202020204" pitchFamily="34" charset="0"/>
              </a:rPr>
              <a:t>volt!</a:t>
            </a:r>
            <a:endParaRPr lang="hu-HU" sz="4000" dirty="0">
              <a:solidFill>
                <a:srgbClr val="494339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555939" cy="153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2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EF7D6"/>
            </a:gs>
            <a:gs pos="100000">
              <a:srgbClr val="FADDA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589" l="0" r="93953">
                        <a14:foregroundMark x1="38201" y1="96164" x2="38201" y2="96164"/>
                        <a14:foregroundMark x1="5752" y1="94521" x2="5752" y2="94521"/>
                        <a14:foregroundMark x1="2507" y1="88493" x2="2507" y2="88493"/>
                        <a14:backgroundMark x1="2212" y1="97808" x2="2212" y2="97808"/>
                        <a14:backgroundMark x1="1475" y1="92466" x2="1475" y2="92466"/>
                        <a14:backgroundMark x1="885" y1="89041" x2="885" y2="89041"/>
                        <a14:backgroundMark x1="1180" y1="86438" x2="1180" y2="86438"/>
                      </a14:backgroundRemoval>
                    </a14:imgEffect>
                  </a14:imgLayer>
                </a14:imgProps>
              </a:ext>
            </a:extLst>
          </a:blip>
          <a:srcRect t="12541"/>
          <a:stretch/>
        </p:blipFill>
        <p:spPr>
          <a:xfrm>
            <a:off x="6183085" y="2757714"/>
            <a:ext cx="4354285" cy="4100286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80421" y="3506688"/>
            <a:ext cx="5702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494339"/>
                </a:solidFill>
              </a:rPr>
              <a:t>Sámuel próféta nagyon el volt keseredve, mert azt látta:</a:t>
            </a:r>
            <a:endParaRPr lang="hu-HU" sz="3200" dirty="0">
              <a:solidFill>
                <a:srgbClr val="494339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312" b="63308" l="69748" r="96639">
                        <a14:backgroundMark x1="71989" y1="48859" x2="71989" y2="48859"/>
                        <a14:backgroundMark x1="73389" y1="51521" x2="73389" y2="51521"/>
                        <a14:backgroundMark x1="73389" y1="55323" x2="73389" y2="55323"/>
                        <a14:backgroundMark x1="86275" y1="56274" x2="86275" y2="56274"/>
                        <a14:backgroundMark x1="85154" y1="50000" x2="85154" y2="50000"/>
                        <a14:backgroundMark x1="90756" y1="54563" x2="90756" y2="54563"/>
                        <a14:backgroundMark x1="89356" y1="46958" x2="89356" y2="46958"/>
                        <a14:backgroundMark x1="85434" y1="51521" x2="85434" y2="51521"/>
                        <a14:backgroundMark x1="86835" y1="53612" x2="86835" y2="53612"/>
                        <a14:backgroundMark x1="84594" y1="48289" x2="84594" y2="48289"/>
                        <a14:backgroundMark x1="89636" y1="48289" x2="89636" y2="48289"/>
                        <a14:backgroundMark x1="85154" y1="43536" x2="85154" y2="43536"/>
                        <a14:backgroundMark x1="80112" y1="51141" x2="80112" y2="51141"/>
                        <a14:backgroundMark x1="73950" y1="53232" x2="73950" y2="53232"/>
                        <a14:backgroundMark x1="74510" y1="46388" x2="74510" y2="46388"/>
                        <a14:backgroundMark x1="79272" y1="60456" x2="79272" y2="60456"/>
                        <a14:backgroundMark x1="80672" y1="53612" x2="80672" y2="53612"/>
                        <a14:backgroundMark x1="78992" y1="53802" x2="78992" y2="53802"/>
                        <a14:backgroundMark x1="87395" y1="54183" x2="87395" y2="54183"/>
                        <a14:backgroundMark x1="85714" y1="53992" x2="85714" y2="53992"/>
                        <a14:backgroundMark x1="81513" y1="53422" x2="81513" y2="53422"/>
                        <a14:backgroundMark x1="75910" y1="53042" x2="75910" y2="53042"/>
                        <a14:backgroundMark x1="80392" y1="38593" x2="80392" y2="38593"/>
                      </a14:backgroundRemoval>
                    </a14:imgEffect>
                  </a14:imgLayer>
                </a14:imgProps>
              </a:ext>
            </a:extLst>
          </a:blip>
          <a:srcRect l="68730" t="36517" r="2605" b="36511"/>
          <a:stretch/>
        </p:blipFill>
        <p:spPr>
          <a:xfrm>
            <a:off x="10151255" y="3004126"/>
            <a:ext cx="2042231" cy="283127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312" b="63308" l="69748" r="96639">
                        <a14:backgroundMark x1="71989" y1="48859" x2="71989" y2="48859"/>
                        <a14:backgroundMark x1="73389" y1="51521" x2="73389" y2="51521"/>
                        <a14:backgroundMark x1="73389" y1="55323" x2="73389" y2="55323"/>
                        <a14:backgroundMark x1="86275" y1="56274" x2="86275" y2="56274"/>
                        <a14:backgroundMark x1="85154" y1="50000" x2="85154" y2="50000"/>
                        <a14:backgroundMark x1="90756" y1="54563" x2="90756" y2="54563"/>
                        <a14:backgroundMark x1="89356" y1="46958" x2="89356" y2="46958"/>
                        <a14:backgroundMark x1="85434" y1="51521" x2="85434" y2="51521"/>
                        <a14:backgroundMark x1="86835" y1="53612" x2="86835" y2="53612"/>
                        <a14:backgroundMark x1="84594" y1="48289" x2="84594" y2="48289"/>
                        <a14:backgroundMark x1="89636" y1="48289" x2="89636" y2="48289"/>
                        <a14:backgroundMark x1="85154" y1="43536" x2="85154" y2="43536"/>
                        <a14:backgroundMark x1="80112" y1="51141" x2="80112" y2="51141"/>
                        <a14:backgroundMark x1="73950" y1="53232" x2="73950" y2="53232"/>
                        <a14:backgroundMark x1="74510" y1="46388" x2="74510" y2="46388"/>
                        <a14:backgroundMark x1="79272" y1="60456" x2="79272" y2="60456"/>
                        <a14:backgroundMark x1="80672" y1="53612" x2="80672" y2="53612"/>
                        <a14:backgroundMark x1="78992" y1="53802" x2="78992" y2="53802"/>
                        <a14:backgroundMark x1="87395" y1="54183" x2="87395" y2="54183"/>
                        <a14:backgroundMark x1="85714" y1="53992" x2="85714" y2="53992"/>
                        <a14:backgroundMark x1="81513" y1="53422" x2="81513" y2="53422"/>
                        <a14:backgroundMark x1="75910" y1="53042" x2="75910" y2="53042"/>
                        <a14:backgroundMark x1="80392" y1="38593" x2="80392" y2="38593"/>
                      </a14:backgroundRemoval>
                    </a14:imgEffect>
                  </a14:imgLayer>
                </a14:imgProps>
              </a:ext>
            </a:extLst>
          </a:blip>
          <a:srcRect l="68730" t="36517" r="2605" b="36511"/>
          <a:stretch/>
        </p:blipFill>
        <p:spPr>
          <a:xfrm>
            <a:off x="9267371" y="2314038"/>
            <a:ext cx="2539999" cy="3521364"/>
          </a:xfrm>
          <a:prstGeom prst="rect">
            <a:avLst/>
          </a:prstGeom>
        </p:spPr>
      </p:pic>
      <p:sp>
        <p:nvSpPr>
          <p:cNvPr id="5" name="Felhő 4"/>
          <p:cNvSpPr/>
          <p:nvPr/>
        </p:nvSpPr>
        <p:spPr>
          <a:xfrm>
            <a:off x="3853543" y="155864"/>
            <a:ext cx="4659085" cy="2380012"/>
          </a:xfrm>
          <a:prstGeom prst="cloudCallout">
            <a:avLst>
              <a:gd name="adj1" fmla="val 32625"/>
              <a:gd name="adj2" fmla="val 704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AC8F62"/>
                </a:solidFill>
              </a:rPr>
              <a:t>Saul király már nem törődik sem Isten akaratával, sem a prófétai szóval.</a:t>
            </a:r>
            <a:endParaRPr lang="hu-HU" sz="2400" dirty="0">
              <a:solidFill>
                <a:srgbClr val="AC8F62"/>
              </a:solidFill>
            </a:endParaRPr>
          </a:p>
        </p:txBody>
      </p:sp>
      <p:sp>
        <p:nvSpPr>
          <p:cNvPr id="11" name="Felhő 10"/>
          <p:cNvSpPr/>
          <p:nvPr/>
        </p:nvSpPr>
        <p:spPr>
          <a:xfrm>
            <a:off x="8202713" y="155864"/>
            <a:ext cx="3897084" cy="1763651"/>
          </a:xfrm>
          <a:prstGeom prst="cloudCallout">
            <a:avLst>
              <a:gd name="adj1" fmla="val -30777"/>
              <a:gd name="adj2" fmla="val 951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AC8F62"/>
                </a:solidFill>
              </a:rPr>
              <a:t>Csak a hatalom érdekli, és a sikerek.</a:t>
            </a:r>
            <a:endParaRPr lang="hu-HU" sz="2400" dirty="0">
              <a:solidFill>
                <a:srgbClr val="AC8F62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80421" y="5014075"/>
            <a:ext cx="4702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494339"/>
                </a:solidFill>
              </a:rPr>
              <a:t>Isten jól tudta ezt, ezért megszólította Sámuelt:</a:t>
            </a:r>
            <a:endParaRPr lang="hu-HU" sz="3200" dirty="0">
              <a:solidFill>
                <a:srgbClr val="494339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184776" cy="2160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80421" y="3002262"/>
            <a:ext cx="6109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494339"/>
                </a:solidFill>
              </a:rPr>
              <a:t>A történet szomorúan kezdődött.</a:t>
            </a:r>
            <a:endParaRPr lang="hu-HU" sz="3200" dirty="0">
              <a:solidFill>
                <a:srgbClr val="494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0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1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EF7D6"/>
            </a:gs>
            <a:gs pos="100000">
              <a:srgbClr val="FADDA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589" l="0" r="93953">
                        <a14:foregroundMark x1="38201" y1="96164" x2="38201" y2="96164"/>
                        <a14:foregroundMark x1="5752" y1="94521" x2="5752" y2="94521"/>
                        <a14:foregroundMark x1="2507" y1="88493" x2="2507" y2="88493"/>
                        <a14:backgroundMark x1="2212" y1="97808" x2="2212" y2="97808"/>
                        <a14:backgroundMark x1="1475" y1="92466" x2="1475" y2="92466"/>
                        <a14:backgroundMark x1="885" y1="89041" x2="885" y2="89041"/>
                        <a14:backgroundMark x1="1180" y1="86438" x2="1180" y2="86438"/>
                      </a14:backgroundRemoval>
                    </a14:imgEffect>
                  </a14:imgLayer>
                </a14:imgProps>
              </a:ext>
            </a:extLst>
          </a:blip>
          <a:srcRect t="12541"/>
          <a:stretch/>
        </p:blipFill>
        <p:spPr>
          <a:xfrm>
            <a:off x="6183086" y="2757714"/>
            <a:ext cx="4354285" cy="410028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312" b="63308" l="69748" r="96639">
                        <a14:backgroundMark x1="71989" y1="48859" x2="71989" y2="48859"/>
                        <a14:backgroundMark x1="73389" y1="51521" x2="73389" y2="51521"/>
                        <a14:backgroundMark x1="73389" y1="55323" x2="73389" y2="55323"/>
                        <a14:backgroundMark x1="86275" y1="56274" x2="86275" y2="56274"/>
                        <a14:backgroundMark x1="85154" y1="50000" x2="85154" y2="50000"/>
                        <a14:backgroundMark x1="90756" y1="54563" x2="90756" y2="54563"/>
                        <a14:backgroundMark x1="89356" y1="46958" x2="89356" y2="46958"/>
                        <a14:backgroundMark x1="85434" y1="51521" x2="85434" y2="51521"/>
                        <a14:backgroundMark x1="86835" y1="53612" x2="86835" y2="53612"/>
                        <a14:backgroundMark x1="84594" y1="48289" x2="84594" y2="48289"/>
                        <a14:backgroundMark x1="89636" y1="48289" x2="89636" y2="48289"/>
                        <a14:backgroundMark x1="85154" y1="43536" x2="85154" y2="43536"/>
                        <a14:backgroundMark x1="80112" y1="51141" x2="80112" y2="51141"/>
                        <a14:backgroundMark x1="73950" y1="53232" x2="73950" y2="53232"/>
                        <a14:backgroundMark x1="74510" y1="46388" x2="74510" y2="46388"/>
                        <a14:backgroundMark x1="79272" y1="60456" x2="79272" y2="60456"/>
                        <a14:backgroundMark x1="80672" y1="53612" x2="80672" y2="53612"/>
                        <a14:backgroundMark x1="78992" y1="53802" x2="78992" y2="53802"/>
                        <a14:backgroundMark x1="87395" y1="54183" x2="87395" y2="54183"/>
                        <a14:backgroundMark x1="85714" y1="53992" x2="85714" y2="53992"/>
                        <a14:backgroundMark x1="81513" y1="53422" x2="81513" y2="53422"/>
                        <a14:backgroundMark x1="75910" y1="53042" x2="75910" y2="53042"/>
                        <a14:backgroundMark x1="80392" y1="38593" x2="80392" y2="38593"/>
                      </a14:backgroundRemoval>
                    </a14:imgEffect>
                  </a14:imgLayer>
                </a14:imgProps>
              </a:ext>
            </a:extLst>
          </a:blip>
          <a:srcRect l="68730" t="36517" r="2605" b="36511"/>
          <a:stretch/>
        </p:blipFill>
        <p:spPr>
          <a:xfrm>
            <a:off x="10151255" y="3004126"/>
            <a:ext cx="2042231" cy="283127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312" b="63308" l="69748" r="96639">
                        <a14:backgroundMark x1="71989" y1="48859" x2="71989" y2="48859"/>
                        <a14:backgroundMark x1="73389" y1="51521" x2="73389" y2="51521"/>
                        <a14:backgroundMark x1="73389" y1="55323" x2="73389" y2="55323"/>
                        <a14:backgroundMark x1="86275" y1="56274" x2="86275" y2="56274"/>
                        <a14:backgroundMark x1="85154" y1="50000" x2="85154" y2="50000"/>
                        <a14:backgroundMark x1="90756" y1="54563" x2="90756" y2="54563"/>
                        <a14:backgroundMark x1="89356" y1="46958" x2="89356" y2="46958"/>
                        <a14:backgroundMark x1="85434" y1="51521" x2="85434" y2="51521"/>
                        <a14:backgroundMark x1="86835" y1="53612" x2="86835" y2="53612"/>
                        <a14:backgroundMark x1="84594" y1="48289" x2="84594" y2="48289"/>
                        <a14:backgroundMark x1="89636" y1="48289" x2="89636" y2="48289"/>
                        <a14:backgroundMark x1="85154" y1="43536" x2="85154" y2="43536"/>
                        <a14:backgroundMark x1="80112" y1="51141" x2="80112" y2="51141"/>
                        <a14:backgroundMark x1="73950" y1="53232" x2="73950" y2="53232"/>
                        <a14:backgroundMark x1="74510" y1="46388" x2="74510" y2="46388"/>
                        <a14:backgroundMark x1="79272" y1="60456" x2="79272" y2="60456"/>
                        <a14:backgroundMark x1="80672" y1="53612" x2="80672" y2="53612"/>
                        <a14:backgroundMark x1="78992" y1="53802" x2="78992" y2="53802"/>
                        <a14:backgroundMark x1="87395" y1="54183" x2="87395" y2="54183"/>
                        <a14:backgroundMark x1="85714" y1="53992" x2="85714" y2="53992"/>
                        <a14:backgroundMark x1="81513" y1="53422" x2="81513" y2="53422"/>
                        <a14:backgroundMark x1="75910" y1="53042" x2="75910" y2="53042"/>
                        <a14:backgroundMark x1="80392" y1="38593" x2="80392" y2="38593"/>
                      </a14:backgroundRemoval>
                    </a14:imgEffect>
                  </a14:imgLayer>
                </a14:imgProps>
              </a:ext>
            </a:extLst>
          </a:blip>
          <a:srcRect l="68730" t="36517" r="2605" b="36511"/>
          <a:stretch/>
        </p:blipFill>
        <p:spPr>
          <a:xfrm>
            <a:off x="9267371" y="2314038"/>
            <a:ext cx="2539999" cy="3521364"/>
          </a:xfrm>
          <a:prstGeom prst="rect">
            <a:avLst/>
          </a:prstGeom>
        </p:spPr>
      </p:pic>
      <p:sp>
        <p:nvSpPr>
          <p:cNvPr id="3" name="Ellipszis buborék 2"/>
          <p:cNvSpPr/>
          <p:nvPr/>
        </p:nvSpPr>
        <p:spPr>
          <a:xfrm>
            <a:off x="4272970" y="387597"/>
            <a:ext cx="4608285" cy="2061028"/>
          </a:xfrm>
          <a:prstGeom prst="wedgeEllipseCallout">
            <a:avLst>
              <a:gd name="adj1" fmla="val -80205"/>
              <a:gd name="adj2" fmla="val -63137"/>
            </a:avLst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</a:rPr>
              <a:t>Ne búslakodj Sámuel!</a:t>
            </a:r>
          </a:p>
          <a:p>
            <a:pPr algn="ctr"/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</a:rPr>
              <a:t>Új tervem van: másik királyt választok népemnek!</a:t>
            </a:r>
            <a:endParaRPr lang="hu-H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Ellipszis buborék 12"/>
          <p:cNvSpPr/>
          <p:nvPr/>
        </p:nvSpPr>
        <p:spPr>
          <a:xfrm>
            <a:off x="935801" y="1864672"/>
            <a:ext cx="5790455" cy="2278908"/>
          </a:xfrm>
          <a:prstGeom prst="wedgeEllipseCallout">
            <a:avLst>
              <a:gd name="adj1" fmla="val -21771"/>
              <a:gd name="adj2" fmla="val -124189"/>
            </a:avLst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accent1">
                    <a:lumMod val="50000"/>
                  </a:schemeClr>
                </a:solidFill>
              </a:rPr>
              <a:t>Isai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</a:rPr>
              <a:t> egyik fiát szemeltem ki. Menj el hozzájuk Betlehembe, és én megmutatom majd neked, hogy ki az!</a:t>
            </a:r>
            <a:endParaRPr lang="hu-H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08000" y="4816900"/>
            <a:ext cx="4688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494339"/>
                </a:solidFill>
              </a:rPr>
              <a:t>Megörült ennek Sámuel, és elsietett Betlehembe.</a:t>
            </a:r>
            <a:endParaRPr lang="hu-HU" sz="3200" dirty="0">
              <a:solidFill>
                <a:srgbClr val="494339"/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589" l="0" r="93953">
                        <a14:foregroundMark x1="38201" y1="96164" x2="38201" y2="96164"/>
                        <a14:foregroundMark x1="5752" y1="94521" x2="5752" y2="94521"/>
                        <a14:foregroundMark x1="2507" y1="88493" x2="2507" y2="88493"/>
                        <a14:backgroundMark x1="2212" y1="97808" x2="2212" y2="97808"/>
                        <a14:backgroundMark x1="1475" y1="92466" x2="1475" y2="92466"/>
                        <a14:backgroundMark x1="885" y1="89041" x2="885" y2="89041"/>
                        <a14:backgroundMark x1="1180" y1="86438" x2="1180" y2="86438"/>
                      </a14:backgroundRemoval>
                    </a14:imgEffect>
                  </a14:imgLayer>
                </a14:imgProps>
              </a:ext>
            </a:extLst>
          </a:blip>
          <a:srcRect t="12541"/>
          <a:stretch/>
        </p:blipFill>
        <p:spPr>
          <a:xfrm flipH="1">
            <a:off x="5916059" y="2757714"/>
            <a:ext cx="4367313" cy="410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EF7D6"/>
            </a:gs>
            <a:gs pos="100000">
              <a:srgbClr val="FADDA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312" b="63308" l="69748" r="96639">
                        <a14:backgroundMark x1="71989" y1="48859" x2="71989" y2="48859"/>
                        <a14:backgroundMark x1="73389" y1="51521" x2="73389" y2="51521"/>
                        <a14:backgroundMark x1="73389" y1="55323" x2="73389" y2="55323"/>
                        <a14:backgroundMark x1="86275" y1="56274" x2="86275" y2="56274"/>
                        <a14:backgroundMark x1="85154" y1="50000" x2="85154" y2="50000"/>
                        <a14:backgroundMark x1="90756" y1="54563" x2="90756" y2="54563"/>
                        <a14:backgroundMark x1="89356" y1="46958" x2="89356" y2="46958"/>
                        <a14:backgroundMark x1="85434" y1="51521" x2="85434" y2="51521"/>
                        <a14:backgroundMark x1="86835" y1="53612" x2="86835" y2="53612"/>
                        <a14:backgroundMark x1="84594" y1="48289" x2="84594" y2="48289"/>
                        <a14:backgroundMark x1="89636" y1="48289" x2="89636" y2="48289"/>
                        <a14:backgroundMark x1="85154" y1="43536" x2="85154" y2="43536"/>
                        <a14:backgroundMark x1="80112" y1="51141" x2="80112" y2="51141"/>
                        <a14:backgroundMark x1="73950" y1="53232" x2="73950" y2="53232"/>
                        <a14:backgroundMark x1="74510" y1="46388" x2="74510" y2="46388"/>
                        <a14:backgroundMark x1="79272" y1="60456" x2="79272" y2="60456"/>
                        <a14:backgroundMark x1="80672" y1="53612" x2="80672" y2="53612"/>
                        <a14:backgroundMark x1="78992" y1="53802" x2="78992" y2="53802"/>
                        <a14:backgroundMark x1="87395" y1="54183" x2="87395" y2="54183"/>
                        <a14:backgroundMark x1="85714" y1="53992" x2="85714" y2="53992"/>
                        <a14:backgroundMark x1="81513" y1="53422" x2="81513" y2="53422"/>
                        <a14:backgroundMark x1="75910" y1="53042" x2="75910" y2="53042"/>
                        <a14:backgroundMark x1="80392" y1="38593" x2="80392" y2="38593"/>
                      </a14:backgroundRemoval>
                    </a14:imgEffect>
                  </a14:imgLayer>
                </a14:imgProps>
              </a:ext>
            </a:extLst>
          </a:blip>
          <a:srcRect l="68730" t="36517" r="2605" b="36511"/>
          <a:stretch/>
        </p:blipFill>
        <p:spPr>
          <a:xfrm>
            <a:off x="10151255" y="3004126"/>
            <a:ext cx="2042231" cy="283127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312" b="63308" l="69748" r="96639">
                        <a14:backgroundMark x1="71989" y1="48859" x2="71989" y2="48859"/>
                        <a14:backgroundMark x1="73389" y1="51521" x2="73389" y2="51521"/>
                        <a14:backgroundMark x1="73389" y1="55323" x2="73389" y2="55323"/>
                        <a14:backgroundMark x1="86275" y1="56274" x2="86275" y2="56274"/>
                        <a14:backgroundMark x1="85154" y1="50000" x2="85154" y2="50000"/>
                        <a14:backgroundMark x1="90756" y1="54563" x2="90756" y2="54563"/>
                        <a14:backgroundMark x1="89356" y1="46958" x2="89356" y2="46958"/>
                        <a14:backgroundMark x1="85434" y1="51521" x2="85434" y2="51521"/>
                        <a14:backgroundMark x1="86835" y1="53612" x2="86835" y2="53612"/>
                        <a14:backgroundMark x1="84594" y1="48289" x2="84594" y2="48289"/>
                        <a14:backgroundMark x1="89636" y1="48289" x2="89636" y2="48289"/>
                        <a14:backgroundMark x1="85154" y1="43536" x2="85154" y2="43536"/>
                        <a14:backgroundMark x1="80112" y1="51141" x2="80112" y2="51141"/>
                        <a14:backgroundMark x1="73950" y1="53232" x2="73950" y2="53232"/>
                        <a14:backgroundMark x1="74510" y1="46388" x2="74510" y2="46388"/>
                        <a14:backgroundMark x1="79272" y1="60456" x2="79272" y2="60456"/>
                        <a14:backgroundMark x1="80672" y1="53612" x2="80672" y2="53612"/>
                        <a14:backgroundMark x1="78992" y1="53802" x2="78992" y2="53802"/>
                        <a14:backgroundMark x1="87395" y1="54183" x2="87395" y2="54183"/>
                        <a14:backgroundMark x1="85714" y1="53992" x2="85714" y2="53992"/>
                        <a14:backgroundMark x1="81513" y1="53422" x2="81513" y2="53422"/>
                        <a14:backgroundMark x1="75910" y1="53042" x2="75910" y2="53042"/>
                        <a14:backgroundMark x1="80392" y1="38593" x2="80392" y2="38593"/>
                      </a14:backgroundRemoval>
                    </a14:imgEffect>
                  </a14:imgLayer>
                </a14:imgProps>
              </a:ext>
            </a:extLst>
          </a:blip>
          <a:srcRect l="68730" t="36517" r="2605" b="36511"/>
          <a:stretch/>
        </p:blipFill>
        <p:spPr>
          <a:xfrm>
            <a:off x="9267371" y="2314038"/>
            <a:ext cx="2539999" cy="352136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312" b="63308" l="69748" r="96639">
                        <a14:backgroundMark x1="71989" y1="48859" x2="71989" y2="48859"/>
                        <a14:backgroundMark x1="73389" y1="51521" x2="73389" y2="51521"/>
                        <a14:backgroundMark x1="73389" y1="55323" x2="73389" y2="55323"/>
                        <a14:backgroundMark x1="86275" y1="56274" x2="86275" y2="56274"/>
                        <a14:backgroundMark x1="85154" y1="50000" x2="85154" y2="50000"/>
                        <a14:backgroundMark x1="90756" y1="54563" x2="90756" y2="54563"/>
                        <a14:backgroundMark x1="89356" y1="46958" x2="89356" y2="46958"/>
                        <a14:backgroundMark x1="85434" y1="51521" x2="85434" y2="51521"/>
                        <a14:backgroundMark x1="86835" y1="53612" x2="86835" y2="53612"/>
                        <a14:backgroundMark x1="84594" y1="48289" x2="84594" y2="48289"/>
                        <a14:backgroundMark x1="89636" y1="48289" x2="89636" y2="48289"/>
                        <a14:backgroundMark x1="85154" y1="43536" x2="85154" y2="43536"/>
                        <a14:backgroundMark x1="80112" y1="51141" x2="80112" y2="51141"/>
                        <a14:backgroundMark x1="73950" y1="53232" x2="73950" y2="53232"/>
                        <a14:backgroundMark x1="74510" y1="46388" x2="74510" y2="46388"/>
                        <a14:backgroundMark x1="79272" y1="60456" x2="79272" y2="60456"/>
                        <a14:backgroundMark x1="80672" y1="53612" x2="80672" y2="53612"/>
                        <a14:backgroundMark x1="78992" y1="53802" x2="78992" y2="53802"/>
                        <a14:backgroundMark x1="87395" y1="54183" x2="87395" y2="54183"/>
                        <a14:backgroundMark x1="85714" y1="53992" x2="85714" y2="53992"/>
                        <a14:backgroundMark x1="81513" y1="53422" x2="81513" y2="53422"/>
                        <a14:backgroundMark x1="75910" y1="53042" x2="75910" y2="53042"/>
                        <a14:backgroundMark x1="80392" y1="38593" x2="80392" y2="38593"/>
                      </a14:backgroundRemoval>
                    </a14:imgEffect>
                  </a14:imgLayer>
                </a14:imgProps>
              </a:ext>
            </a:extLst>
          </a:blip>
          <a:srcRect l="68730" t="36517" r="2605" b="36511"/>
          <a:stretch/>
        </p:blipFill>
        <p:spPr>
          <a:xfrm>
            <a:off x="211945" y="2314038"/>
            <a:ext cx="2539999" cy="3521364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312" b="63308" l="69748" r="96639">
                        <a14:backgroundMark x1="71989" y1="48859" x2="71989" y2="48859"/>
                        <a14:backgroundMark x1="73389" y1="51521" x2="73389" y2="51521"/>
                        <a14:backgroundMark x1="73389" y1="55323" x2="73389" y2="55323"/>
                        <a14:backgroundMark x1="86275" y1="56274" x2="86275" y2="56274"/>
                        <a14:backgroundMark x1="85154" y1="50000" x2="85154" y2="50000"/>
                        <a14:backgroundMark x1="90756" y1="54563" x2="90756" y2="54563"/>
                        <a14:backgroundMark x1="89356" y1="46958" x2="89356" y2="46958"/>
                        <a14:backgroundMark x1="85434" y1="51521" x2="85434" y2="51521"/>
                        <a14:backgroundMark x1="86835" y1="53612" x2="86835" y2="53612"/>
                        <a14:backgroundMark x1="84594" y1="48289" x2="84594" y2="48289"/>
                        <a14:backgroundMark x1="89636" y1="48289" x2="89636" y2="48289"/>
                        <a14:backgroundMark x1="85154" y1="43536" x2="85154" y2="43536"/>
                        <a14:backgroundMark x1="80112" y1="51141" x2="80112" y2="51141"/>
                        <a14:backgroundMark x1="73950" y1="53232" x2="73950" y2="53232"/>
                        <a14:backgroundMark x1="74510" y1="46388" x2="74510" y2="46388"/>
                        <a14:backgroundMark x1="79272" y1="60456" x2="79272" y2="60456"/>
                        <a14:backgroundMark x1="80672" y1="53612" x2="80672" y2="53612"/>
                        <a14:backgroundMark x1="78992" y1="53802" x2="78992" y2="53802"/>
                        <a14:backgroundMark x1="87395" y1="54183" x2="87395" y2="54183"/>
                        <a14:backgroundMark x1="85714" y1="53992" x2="85714" y2="53992"/>
                        <a14:backgroundMark x1="81513" y1="53422" x2="81513" y2="53422"/>
                        <a14:backgroundMark x1="75910" y1="53042" x2="75910" y2="53042"/>
                        <a14:backgroundMark x1="80392" y1="38593" x2="80392" y2="38593"/>
                      </a14:backgroundRemoval>
                    </a14:imgEffect>
                  </a14:imgLayer>
                </a14:imgProps>
              </a:ext>
            </a:extLst>
          </a:blip>
          <a:srcRect l="68730" t="36517" r="2605" b="36511"/>
          <a:stretch/>
        </p:blipFill>
        <p:spPr>
          <a:xfrm flipH="1">
            <a:off x="2515463" y="3113315"/>
            <a:ext cx="1742961" cy="272208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589" l="0" r="93953">
                        <a14:foregroundMark x1="38201" y1="96164" x2="38201" y2="96164"/>
                        <a14:foregroundMark x1="5752" y1="94521" x2="5752" y2="94521"/>
                        <a14:foregroundMark x1="2507" y1="88493" x2="2507" y2="88493"/>
                        <a14:backgroundMark x1="2212" y1="97808" x2="2212" y2="97808"/>
                        <a14:backgroundMark x1="1475" y1="92466" x2="1475" y2="92466"/>
                        <a14:backgroundMark x1="885" y1="89041" x2="885" y2="89041"/>
                        <a14:backgroundMark x1="1180" y1="86438" x2="1180" y2="86438"/>
                      </a14:backgroundRemoval>
                    </a14:imgEffect>
                  </a14:imgLayer>
                </a14:imgProps>
              </a:ext>
            </a:extLst>
          </a:blip>
          <a:srcRect t="12541"/>
          <a:stretch/>
        </p:blipFill>
        <p:spPr>
          <a:xfrm flipH="1">
            <a:off x="3072761" y="2757714"/>
            <a:ext cx="4367313" cy="4100286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38630" y="1150341"/>
            <a:ext cx="1116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494339"/>
                </a:solidFill>
              </a:rPr>
              <a:t>Még izgatottabb lett, amikor </a:t>
            </a:r>
            <a:r>
              <a:rPr lang="hu-HU" sz="3200" dirty="0" err="1" smtClean="0">
                <a:solidFill>
                  <a:srgbClr val="494339"/>
                </a:solidFill>
              </a:rPr>
              <a:t>Isai</a:t>
            </a:r>
            <a:r>
              <a:rPr lang="hu-HU" sz="3200" dirty="0" smtClean="0">
                <a:solidFill>
                  <a:srgbClr val="494339"/>
                </a:solidFill>
              </a:rPr>
              <a:t> sorban bemutatta neki fiait.</a:t>
            </a:r>
            <a:endParaRPr lang="hu-HU" sz="3200" dirty="0">
              <a:solidFill>
                <a:srgbClr val="494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8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2353</TotalTime>
  <Words>849</Words>
  <Application>Microsoft Office PowerPoint</Application>
  <PresentationFormat>Szélesvásznú</PresentationFormat>
  <Paragraphs>116</Paragraphs>
  <Slides>24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9" baseType="lpstr">
      <vt:lpstr>Arial</vt:lpstr>
      <vt:lpstr>Comic Sans MS</vt:lpstr>
      <vt:lpstr>Times New Roman</vt:lpstr>
      <vt:lpstr>Wingdings 3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RPI</cp:lastModifiedBy>
  <cp:revision>155</cp:revision>
  <dcterms:created xsi:type="dcterms:W3CDTF">2020-11-04T13:47:28Z</dcterms:created>
  <dcterms:modified xsi:type="dcterms:W3CDTF">2020-11-13T16:41:19Z</dcterms:modified>
</cp:coreProperties>
</file>