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6" r:id="rId4"/>
    <p:sldId id="288" r:id="rId5"/>
    <p:sldId id="287" r:id="rId6"/>
    <p:sldId id="290" r:id="rId7"/>
    <p:sldId id="291" r:id="rId8"/>
    <p:sldId id="293" r:id="rId9"/>
    <p:sldId id="284" r:id="rId10"/>
    <p:sldId id="292" r:id="rId11"/>
    <p:sldId id="261" r:id="rId12"/>
    <p:sldId id="262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émi Zimányi" initials="NZ" lastIdx="1" clrIdx="0">
    <p:extLst>
      <p:ext uri="{19B8F6BF-5375-455C-9EA6-DF929625EA0E}">
        <p15:presenceInfo xmlns:p15="http://schemas.microsoft.com/office/powerpoint/2012/main" userId="Noémi Zimány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770"/>
    <a:srgbClr val="5E5B20"/>
    <a:srgbClr val="7A762A"/>
    <a:srgbClr val="CDC86F"/>
    <a:srgbClr val="EDCB3B"/>
    <a:srgbClr val="9EEADA"/>
    <a:srgbClr val="25AD90"/>
    <a:srgbClr val="F3F2F1"/>
    <a:srgbClr val="9954CC"/>
    <a:srgbClr val="CDA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2021. 09. 15.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40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2021. 09. 15.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0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2021. 09. 15.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1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2021. 09. 15.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76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2021. 09. 15.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51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2021. 09. 15.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46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2021. 09. 15.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04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2021. 09. 15.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21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2021. 09. 15.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93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2021. 09. 15.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45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2021. 09. 15.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69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2021. 09. 15.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6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hyperlink" Target="https://www.kalvinkiado.hu/konyv/enekeskonyv-es-egyhazzene/kismeretu-enekeskonyv-detai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PSA/42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740496" y="1416295"/>
            <a:ext cx="2142309" cy="2012705"/>
          </a:xfrm>
          <a:prstGeom prst="ellipse">
            <a:avLst/>
          </a:prstGeom>
          <a:solidFill>
            <a:srgbClr val="FAE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40034" y="1472033"/>
            <a:ext cx="8307251" cy="4524315"/>
          </a:xfrm>
          <a:prstGeom prst="rect">
            <a:avLst/>
          </a:prstGeom>
          <a:solidFill>
            <a:srgbClr val="FAEFB9"/>
          </a:solidFill>
          <a:ln w="60325" cap="rnd">
            <a:solidFill>
              <a:schemeClr val="bg1"/>
            </a:solidFill>
            <a:prstDash val="sysDot"/>
            <a:beve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lesz 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internetkapcsolat,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angszóró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vagy fülhallgató a hanganyaghoz,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papír és íróeszköz.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Kérem, hogy indítsák el a diavetítést!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 linkekre így tudnak rákattintani!)</a:t>
            </a: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399727"/>
            <a:ext cx="12192000" cy="769937"/>
          </a:xfrm>
          <a:prstGeom prst="rect">
            <a:avLst/>
          </a:prstGeom>
          <a:solidFill>
            <a:srgbClr val="F6E27E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4400" noProof="0" dirty="0">
                <a:cs typeface="Arial" panose="020B0604020202020204" pitchFamily="34" charset="0"/>
              </a:rPr>
              <a:t>ÉNEKELJÜNK AZ ÚRNAK!</a:t>
            </a:r>
            <a:endParaRPr kumimoji="0" lang="hu-HU" altLang="hu-H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13505" y="3753108"/>
            <a:ext cx="2939143" cy="2612572"/>
          </a:xfrm>
          <a:prstGeom prst="rect">
            <a:avLst/>
          </a:prstGeom>
          <a:solidFill>
            <a:srgbClr val="F6E27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használják 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Az 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</p:spTree>
    <p:extLst>
      <p:ext uri="{BB962C8B-B14F-4D97-AF65-F5344CB8AC3E}">
        <p14:creationId xmlns:p14="http://schemas.microsoft.com/office/powerpoint/2010/main" val="719470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9C549"/>
            </a:gs>
            <a:gs pos="100000">
              <a:srgbClr val="C2C87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zövegdoboz 24">
            <a:extLst>
              <a:ext uri="{FF2B5EF4-FFF2-40B4-BE49-F238E27FC236}">
                <a16:creationId xmlns:a16="http://schemas.microsoft.com/office/drawing/2014/main" id="{08B7ADD5-CAA1-44CB-A2AF-ABCF2661B238}"/>
              </a:ext>
            </a:extLst>
          </p:cNvPr>
          <p:cNvSpPr txBox="1"/>
          <p:nvPr/>
        </p:nvSpPr>
        <p:spPr>
          <a:xfrm>
            <a:off x="142875" y="166688"/>
            <a:ext cx="11906250" cy="6524625"/>
          </a:xfrm>
          <a:prstGeom prst="rect">
            <a:avLst/>
          </a:prstGeom>
          <a:noFill/>
          <a:ln w="41275" cap="rnd">
            <a:solidFill>
              <a:schemeClr val="bg1"/>
            </a:solidFill>
            <a:prstDash val="sysDot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zabadkézi sokszög: alakzat 12">
            <a:extLst>
              <a:ext uri="{FF2B5EF4-FFF2-40B4-BE49-F238E27FC236}">
                <a16:creationId xmlns:a16="http://schemas.microsoft.com/office/drawing/2014/main" id="{401E4897-6972-423B-B732-75211E03929A}"/>
              </a:ext>
            </a:extLst>
          </p:cNvPr>
          <p:cNvSpPr/>
          <p:nvPr/>
        </p:nvSpPr>
        <p:spPr>
          <a:xfrm>
            <a:off x="0" y="2226618"/>
            <a:ext cx="2564233" cy="3644902"/>
          </a:xfrm>
          <a:custGeom>
            <a:avLst/>
            <a:gdLst>
              <a:gd name="connsiteX0" fmla="*/ 622299 w 2564233"/>
              <a:gd name="connsiteY0" fmla="*/ 0 h 3644902"/>
              <a:gd name="connsiteX1" fmla="*/ 2564233 w 2564233"/>
              <a:gd name="connsiteY1" fmla="*/ 1822451 h 3644902"/>
              <a:gd name="connsiteX2" fmla="*/ 622299 w 2564233"/>
              <a:gd name="connsiteY2" fmla="*/ 3644902 h 3644902"/>
              <a:gd name="connsiteX3" fmla="*/ 44827 w 2564233"/>
              <a:gd name="connsiteY3" fmla="*/ 3562968 h 3644902"/>
              <a:gd name="connsiteX4" fmla="*/ 0 w 2564233"/>
              <a:gd name="connsiteY4" fmla="*/ 3547571 h 3644902"/>
              <a:gd name="connsiteX5" fmla="*/ 0 w 2564233"/>
              <a:gd name="connsiteY5" fmla="*/ 97331 h 3644902"/>
              <a:gd name="connsiteX6" fmla="*/ 44827 w 2564233"/>
              <a:gd name="connsiteY6" fmla="*/ 81934 h 3644902"/>
              <a:gd name="connsiteX7" fmla="*/ 622299 w 2564233"/>
              <a:gd name="connsiteY7" fmla="*/ 0 h 364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4233" h="3644902">
                <a:moveTo>
                  <a:pt x="622299" y="0"/>
                </a:moveTo>
                <a:cubicBezTo>
                  <a:pt x="1694800" y="0"/>
                  <a:pt x="2564233" y="815939"/>
                  <a:pt x="2564233" y="1822451"/>
                </a:cubicBezTo>
                <a:cubicBezTo>
                  <a:pt x="2564233" y="2828963"/>
                  <a:pt x="1694800" y="3644902"/>
                  <a:pt x="622299" y="3644902"/>
                </a:cubicBezTo>
                <a:cubicBezTo>
                  <a:pt x="421205" y="3644902"/>
                  <a:pt x="227250" y="3616217"/>
                  <a:pt x="44827" y="3562968"/>
                </a:cubicBezTo>
                <a:lnTo>
                  <a:pt x="0" y="3547571"/>
                </a:lnTo>
                <a:lnTo>
                  <a:pt x="0" y="97331"/>
                </a:lnTo>
                <a:lnTo>
                  <a:pt x="44827" y="81934"/>
                </a:lnTo>
                <a:cubicBezTo>
                  <a:pt x="227250" y="28686"/>
                  <a:pt x="421205" y="0"/>
                  <a:pt x="622299" y="0"/>
                </a:cubicBezTo>
                <a:close/>
              </a:path>
            </a:pathLst>
          </a:custGeom>
          <a:solidFill>
            <a:srgbClr val="995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3600" dirty="0"/>
              <a:t>Itt az idő!</a:t>
            </a:r>
          </a:p>
        </p:txBody>
      </p:sp>
      <p:grpSp>
        <p:nvGrpSpPr>
          <p:cNvPr id="28" name="Csoportba foglalás 27">
            <a:extLst>
              <a:ext uri="{FF2B5EF4-FFF2-40B4-BE49-F238E27FC236}">
                <a16:creationId xmlns:a16="http://schemas.microsoft.com/office/drawing/2014/main" id="{9C2BB945-53EC-4BDD-9F7E-36D8069C4F8D}"/>
              </a:ext>
            </a:extLst>
          </p:cNvPr>
          <p:cNvGrpSpPr/>
          <p:nvPr/>
        </p:nvGrpSpPr>
        <p:grpSpPr>
          <a:xfrm>
            <a:off x="3405570" y="744667"/>
            <a:ext cx="5509832" cy="1515934"/>
            <a:chOff x="3405570" y="744667"/>
            <a:chExt cx="5509832" cy="1515934"/>
          </a:xfrm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3656183F-AAE4-4FEF-8621-E0DA16B62C75}"/>
                </a:ext>
              </a:extLst>
            </p:cNvPr>
            <p:cNvSpPr/>
            <p:nvPr/>
          </p:nvSpPr>
          <p:spPr>
            <a:xfrm flipH="1">
              <a:off x="3405570" y="825980"/>
              <a:ext cx="985366" cy="1400638"/>
            </a:xfrm>
            <a:custGeom>
              <a:avLst/>
              <a:gdLst>
                <a:gd name="connsiteX0" fmla="*/ 622299 w 2564233"/>
                <a:gd name="connsiteY0" fmla="*/ 0 h 3644902"/>
                <a:gd name="connsiteX1" fmla="*/ 2564233 w 2564233"/>
                <a:gd name="connsiteY1" fmla="*/ 1822451 h 3644902"/>
                <a:gd name="connsiteX2" fmla="*/ 622299 w 2564233"/>
                <a:gd name="connsiteY2" fmla="*/ 3644902 h 3644902"/>
                <a:gd name="connsiteX3" fmla="*/ 44827 w 2564233"/>
                <a:gd name="connsiteY3" fmla="*/ 3562968 h 3644902"/>
                <a:gd name="connsiteX4" fmla="*/ 0 w 2564233"/>
                <a:gd name="connsiteY4" fmla="*/ 3547571 h 3644902"/>
                <a:gd name="connsiteX5" fmla="*/ 0 w 2564233"/>
                <a:gd name="connsiteY5" fmla="*/ 97331 h 3644902"/>
                <a:gd name="connsiteX6" fmla="*/ 44827 w 2564233"/>
                <a:gd name="connsiteY6" fmla="*/ 81934 h 3644902"/>
                <a:gd name="connsiteX7" fmla="*/ 622299 w 2564233"/>
                <a:gd name="connsiteY7" fmla="*/ 0 h 364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4233" h="3644902">
                  <a:moveTo>
                    <a:pt x="622299" y="0"/>
                  </a:moveTo>
                  <a:cubicBezTo>
                    <a:pt x="1694800" y="0"/>
                    <a:pt x="2564233" y="815939"/>
                    <a:pt x="2564233" y="1822451"/>
                  </a:cubicBezTo>
                  <a:cubicBezTo>
                    <a:pt x="2564233" y="2828963"/>
                    <a:pt x="1694800" y="3644902"/>
                    <a:pt x="622299" y="3644902"/>
                  </a:cubicBezTo>
                  <a:cubicBezTo>
                    <a:pt x="421205" y="3644902"/>
                    <a:pt x="227250" y="3616217"/>
                    <a:pt x="44827" y="3562968"/>
                  </a:cubicBezTo>
                  <a:lnTo>
                    <a:pt x="0" y="3547571"/>
                  </a:lnTo>
                  <a:lnTo>
                    <a:pt x="0" y="97331"/>
                  </a:lnTo>
                  <a:lnTo>
                    <a:pt x="44827" y="81934"/>
                  </a:lnTo>
                  <a:cubicBezTo>
                    <a:pt x="227250" y="28686"/>
                    <a:pt x="421205" y="0"/>
                    <a:pt x="622299" y="0"/>
                  </a:cubicBezTo>
                  <a:close/>
                </a:path>
              </a:pathLst>
            </a:custGeom>
            <a:solidFill>
              <a:srgbClr val="EDC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hu-HU" sz="2400" dirty="0"/>
                <a:t>1. lépés</a:t>
              </a:r>
            </a:p>
          </p:txBody>
        </p:sp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BC910CEB-20F9-47CF-B82D-D1A5C7FE32C3}"/>
                </a:ext>
              </a:extLst>
            </p:cNvPr>
            <p:cNvSpPr txBox="1"/>
            <p:nvPr/>
          </p:nvSpPr>
          <p:spPr>
            <a:xfrm>
              <a:off x="4390936" y="744667"/>
              <a:ext cx="4524466" cy="1515934"/>
            </a:xfrm>
            <a:prstGeom prst="rect">
              <a:avLst/>
            </a:prstGeom>
            <a:solidFill>
              <a:srgbClr val="FAEFB9"/>
            </a:solidFill>
            <a:ln w="60325" cap="rnd">
              <a:solidFill>
                <a:schemeClr val="bg1"/>
              </a:solidFill>
              <a:prstDash val="sysDot"/>
              <a:beve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hu-H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dirty="0">
                  <a:latin typeface="Arial" panose="020B0604020202020204" pitchFamily="34" charset="0"/>
                  <a:cs typeface="Arial" panose="020B0604020202020204" pitchFamily="34" charset="0"/>
                </a:rPr>
                <a:t>Írd le egy lapra egy </a:t>
              </a:r>
              <a:r>
                <a:rPr lang="hu-H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mondat</a:t>
              </a:r>
              <a:r>
                <a:rPr lang="hu-HU" sz="2800" dirty="0">
                  <a:latin typeface="Arial" panose="020B0604020202020204" pitchFamily="34" charset="0"/>
                  <a:cs typeface="Arial" panose="020B0604020202020204" pitchFamily="34" charset="0"/>
                </a:rPr>
                <a:t>ban, hogy ma miért vagy hálás Istennek! 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" name="Téglalap 13">
            <a:extLst>
              <a:ext uri="{FF2B5EF4-FFF2-40B4-BE49-F238E27FC236}">
                <a16:creationId xmlns:a16="http://schemas.microsoft.com/office/drawing/2014/main" id="{B2FF8FC3-561A-4AB4-9AF4-8D1EBA34B468}"/>
              </a:ext>
            </a:extLst>
          </p:cNvPr>
          <p:cNvSpPr/>
          <p:nvPr/>
        </p:nvSpPr>
        <p:spPr>
          <a:xfrm>
            <a:off x="0" y="3493991"/>
            <a:ext cx="5242767" cy="1301493"/>
          </a:xfrm>
          <a:prstGeom prst="rect">
            <a:avLst/>
          </a:prstGeom>
          <a:solidFill>
            <a:srgbClr val="CDA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Itt az idő, hogy te is írj egy zsoltárt! Dolgozhattok párban vagy kiscsoportban is!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3C09BA05-B772-47D5-82FB-8D06C06ABE88}"/>
              </a:ext>
            </a:extLst>
          </p:cNvPr>
          <p:cNvGrpSpPr/>
          <p:nvPr/>
        </p:nvGrpSpPr>
        <p:grpSpPr>
          <a:xfrm>
            <a:off x="6160486" y="2877536"/>
            <a:ext cx="5509832" cy="1515934"/>
            <a:chOff x="5218404" y="2665334"/>
            <a:chExt cx="5509832" cy="1515934"/>
          </a:xfrm>
        </p:grpSpPr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260F1890-1F6B-483E-8866-8EA7556C4137}"/>
                </a:ext>
              </a:extLst>
            </p:cNvPr>
            <p:cNvSpPr/>
            <p:nvPr/>
          </p:nvSpPr>
          <p:spPr>
            <a:xfrm>
              <a:off x="9742870" y="2744099"/>
              <a:ext cx="985366" cy="1400638"/>
            </a:xfrm>
            <a:custGeom>
              <a:avLst/>
              <a:gdLst>
                <a:gd name="connsiteX0" fmla="*/ 622299 w 2564233"/>
                <a:gd name="connsiteY0" fmla="*/ 0 h 3644902"/>
                <a:gd name="connsiteX1" fmla="*/ 2564233 w 2564233"/>
                <a:gd name="connsiteY1" fmla="*/ 1822451 h 3644902"/>
                <a:gd name="connsiteX2" fmla="*/ 622299 w 2564233"/>
                <a:gd name="connsiteY2" fmla="*/ 3644902 h 3644902"/>
                <a:gd name="connsiteX3" fmla="*/ 44827 w 2564233"/>
                <a:gd name="connsiteY3" fmla="*/ 3562968 h 3644902"/>
                <a:gd name="connsiteX4" fmla="*/ 0 w 2564233"/>
                <a:gd name="connsiteY4" fmla="*/ 3547571 h 3644902"/>
                <a:gd name="connsiteX5" fmla="*/ 0 w 2564233"/>
                <a:gd name="connsiteY5" fmla="*/ 97331 h 3644902"/>
                <a:gd name="connsiteX6" fmla="*/ 44827 w 2564233"/>
                <a:gd name="connsiteY6" fmla="*/ 81934 h 3644902"/>
                <a:gd name="connsiteX7" fmla="*/ 622299 w 2564233"/>
                <a:gd name="connsiteY7" fmla="*/ 0 h 364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4233" h="3644902">
                  <a:moveTo>
                    <a:pt x="622299" y="0"/>
                  </a:moveTo>
                  <a:cubicBezTo>
                    <a:pt x="1694800" y="0"/>
                    <a:pt x="2564233" y="815939"/>
                    <a:pt x="2564233" y="1822451"/>
                  </a:cubicBezTo>
                  <a:cubicBezTo>
                    <a:pt x="2564233" y="2828963"/>
                    <a:pt x="1694800" y="3644902"/>
                    <a:pt x="622299" y="3644902"/>
                  </a:cubicBezTo>
                  <a:cubicBezTo>
                    <a:pt x="421205" y="3644902"/>
                    <a:pt x="227250" y="3616217"/>
                    <a:pt x="44827" y="3562968"/>
                  </a:cubicBezTo>
                  <a:lnTo>
                    <a:pt x="0" y="3547571"/>
                  </a:lnTo>
                  <a:lnTo>
                    <a:pt x="0" y="97331"/>
                  </a:lnTo>
                  <a:lnTo>
                    <a:pt x="44827" y="81934"/>
                  </a:lnTo>
                  <a:cubicBezTo>
                    <a:pt x="227250" y="28686"/>
                    <a:pt x="421205" y="0"/>
                    <a:pt x="622299" y="0"/>
                  </a:cubicBezTo>
                  <a:close/>
                </a:path>
              </a:pathLst>
            </a:custGeom>
            <a:solidFill>
              <a:srgbClr val="EDC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hu-HU" sz="2400" dirty="0"/>
                <a:t>2. lépés</a:t>
              </a:r>
            </a:p>
          </p:txBody>
        </p:sp>
        <p:sp>
          <p:nvSpPr>
            <p:cNvPr id="17" name="Szövegdoboz 16">
              <a:extLst>
                <a:ext uri="{FF2B5EF4-FFF2-40B4-BE49-F238E27FC236}">
                  <a16:creationId xmlns:a16="http://schemas.microsoft.com/office/drawing/2014/main" id="{40DB60A7-C288-4FCF-B853-63AD9ED9992B}"/>
                </a:ext>
              </a:extLst>
            </p:cNvPr>
            <p:cNvSpPr txBox="1"/>
            <p:nvPr/>
          </p:nvSpPr>
          <p:spPr>
            <a:xfrm>
              <a:off x="5218404" y="2665334"/>
              <a:ext cx="4524466" cy="1515934"/>
            </a:xfrm>
            <a:prstGeom prst="rect">
              <a:avLst/>
            </a:prstGeom>
            <a:solidFill>
              <a:srgbClr val="FAEFB9"/>
            </a:solidFill>
            <a:ln w="60325" cap="rnd">
              <a:solidFill>
                <a:schemeClr val="bg1"/>
              </a:solidFill>
              <a:prstDash val="sysDot"/>
              <a:beve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hu-H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dirty="0">
                  <a:latin typeface="Arial" panose="020B0604020202020204" pitchFamily="34" charset="0"/>
                  <a:cs typeface="Arial" panose="020B0604020202020204" pitchFamily="34" charset="0"/>
                </a:rPr>
                <a:t>Válassz egy </a:t>
              </a:r>
              <a:r>
                <a:rPr lang="hu-H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dallam</a:t>
              </a:r>
              <a:r>
                <a:rPr lang="hu-HU" sz="2800" dirty="0">
                  <a:latin typeface="Arial" panose="020B0604020202020204" pitchFamily="34" charset="0"/>
                  <a:cs typeface="Arial" panose="020B0604020202020204" pitchFamily="34" charset="0"/>
                </a:rPr>
                <a:t>ot, amit szeretsz énekelni!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031C63ED-09C1-47A9-A5AA-0CCBC40FFAF2}"/>
              </a:ext>
            </a:extLst>
          </p:cNvPr>
          <p:cNvGrpSpPr/>
          <p:nvPr/>
        </p:nvGrpSpPr>
        <p:grpSpPr>
          <a:xfrm>
            <a:off x="3405570" y="5010405"/>
            <a:ext cx="6356739" cy="1515934"/>
            <a:chOff x="3405570" y="744667"/>
            <a:chExt cx="6356739" cy="1515934"/>
          </a:xfrm>
        </p:grpSpPr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FED37416-E908-4D25-9692-9B93D9137DC6}"/>
                </a:ext>
              </a:extLst>
            </p:cNvPr>
            <p:cNvSpPr/>
            <p:nvPr/>
          </p:nvSpPr>
          <p:spPr>
            <a:xfrm flipH="1">
              <a:off x="3405570" y="825980"/>
              <a:ext cx="985366" cy="1400638"/>
            </a:xfrm>
            <a:custGeom>
              <a:avLst/>
              <a:gdLst>
                <a:gd name="connsiteX0" fmla="*/ 622299 w 2564233"/>
                <a:gd name="connsiteY0" fmla="*/ 0 h 3644902"/>
                <a:gd name="connsiteX1" fmla="*/ 2564233 w 2564233"/>
                <a:gd name="connsiteY1" fmla="*/ 1822451 h 3644902"/>
                <a:gd name="connsiteX2" fmla="*/ 622299 w 2564233"/>
                <a:gd name="connsiteY2" fmla="*/ 3644902 h 3644902"/>
                <a:gd name="connsiteX3" fmla="*/ 44827 w 2564233"/>
                <a:gd name="connsiteY3" fmla="*/ 3562968 h 3644902"/>
                <a:gd name="connsiteX4" fmla="*/ 0 w 2564233"/>
                <a:gd name="connsiteY4" fmla="*/ 3547571 h 3644902"/>
                <a:gd name="connsiteX5" fmla="*/ 0 w 2564233"/>
                <a:gd name="connsiteY5" fmla="*/ 97331 h 3644902"/>
                <a:gd name="connsiteX6" fmla="*/ 44827 w 2564233"/>
                <a:gd name="connsiteY6" fmla="*/ 81934 h 3644902"/>
                <a:gd name="connsiteX7" fmla="*/ 622299 w 2564233"/>
                <a:gd name="connsiteY7" fmla="*/ 0 h 364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4233" h="3644902">
                  <a:moveTo>
                    <a:pt x="622299" y="0"/>
                  </a:moveTo>
                  <a:cubicBezTo>
                    <a:pt x="1694800" y="0"/>
                    <a:pt x="2564233" y="815939"/>
                    <a:pt x="2564233" y="1822451"/>
                  </a:cubicBezTo>
                  <a:cubicBezTo>
                    <a:pt x="2564233" y="2828963"/>
                    <a:pt x="1694800" y="3644902"/>
                    <a:pt x="622299" y="3644902"/>
                  </a:cubicBezTo>
                  <a:cubicBezTo>
                    <a:pt x="421205" y="3644902"/>
                    <a:pt x="227250" y="3616217"/>
                    <a:pt x="44827" y="3562968"/>
                  </a:cubicBezTo>
                  <a:lnTo>
                    <a:pt x="0" y="3547571"/>
                  </a:lnTo>
                  <a:lnTo>
                    <a:pt x="0" y="97331"/>
                  </a:lnTo>
                  <a:lnTo>
                    <a:pt x="44827" y="81934"/>
                  </a:lnTo>
                  <a:cubicBezTo>
                    <a:pt x="227250" y="28686"/>
                    <a:pt x="421205" y="0"/>
                    <a:pt x="622299" y="0"/>
                  </a:cubicBezTo>
                  <a:close/>
                </a:path>
              </a:pathLst>
            </a:custGeom>
            <a:solidFill>
              <a:srgbClr val="EDC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hu-HU" sz="2400" dirty="0"/>
                <a:t>3. lépés</a:t>
              </a:r>
            </a:p>
          </p:txBody>
        </p:sp>
        <p:sp>
          <p:nvSpPr>
            <p:cNvPr id="22" name="Szövegdoboz 21">
              <a:extLst>
                <a:ext uri="{FF2B5EF4-FFF2-40B4-BE49-F238E27FC236}">
                  <a16:creationId xmlns:a16="http://schemas.microsoft.com/office/drawing/2014/main" id="{6D6A73E0-9C3E-431D-8E16-248B8802E54C}"/>
                </a:ext>
              </a:extLst>
            </p:cNvPr>
            <p:cNvSpPr txBox="1"/>
            <p:nvPr/>
          </p:nvSpPr>
          <p:spPr>
            <a:xfrm>
              <a:off x="4390935" y="744667"/>
              <a:ext cx="5371374" cy="1515934"/>
            </a:xfrm>
            <a:prstGeom prst="rect">
              <a:avLst/>
            </a:prstGeom>
            <a:solidFill>
              <a:srgbClr val="FAEFB9"/>
            </a:solidFill>
            <a:ln w="60325" cap="rnd">
              <a:solidFill>
                <a:schemeClr val="bg1"/>
              </a:solidFill>
              <a:prstDash val="sysDot"/>
              <a:beve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hu-H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dirty="0">
                  <a:latin typeface="Arial" panose="020B0604020202020204" pitchFamily="34" charset="0"/>
                  <a:cs typeface="Arial" panose="020B0604020202020204" pitchFamily="34" charset="0"/>
                </a:rPr>
                <a:t>Írj egy </a:t>
              </a:r>
              <a:r>
                <a:rPr lang="hu-H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hálaadó imádság-éneket</a:t>
              </a:r>
              <a:r>
                <a:rPr lang="hu-HU" sz="2400" dirty="0">
                  <a:latin typeface="Arial" panose="020B0604020202020204" pitchFamily="34" charset="0"/>
                  <a:cs typeface="Arial" panose="020B0604020202020204" pitchFamily="34" charset="0"/>
                </a:rPr>
                <a:t>!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dirty="0"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hu-H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mondatod</a:t>
              </a:r>
              <a:r>
                <a:rPr lang="hu-HU" sz="2400" dirty="0">
                  <a:latin typeface="Arial" panose="020B0604020202020204" pitchFamily="34" charset="0"/>
                  <a:cs typeface="Arial" panose="020B0604020202020204" pitchFamily="34" charset="0"/>
                </a:rPr>
                <a:t> alapján és a választott dallamodra írd meg!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dirty="0">
                  <a:latin typeface="Arial" panose="020B0604020202020204" pitchFamily="34" charset="0"/>
                  <a:cs typeface="Arial" panose="020B0604020202020204" pitchFamily="34" charset="0"/>
                </a:rPr>
                <a:t>Énekeljétek el a </a:t>
              </a:r>
              <a:r>
                <a:rPr lang="hu-HU" sz="2400">
                  <a:latin typeface="Arial" panose="020B0604020202020204" pitchFamily="34" charset="0"/>
                  <a:cs typeface="Arial" panose="020B0604020202020204" pitchFamily="34" charset="0"/>
                </a:rPr>
                <a:t>kész dalt</a:t>
              </a:r>
              <a:r>
                <a:rPr lang="hu-HU" sz="24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9" name="Kép 28">
            <a:extLst>
              <a:ext uri="{FF2B5EF4-FFF2-40B4-BE49-F238E27FC236}">
                <a16:creationId xmlns:a16="http://schemas.microsoft.com/office/drawing/2014/main" id="{367553B3-8066-45C4-934A-DA4A9A5F7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00164" cy="1368000"/>
          </a:xfrm>
          <a:prstGeom prst="rect">
            <a:avLst/>
          </a:prstGeom>
        </p:spPr>
      </p:pic>
      <p:pic>
        <p:nvPicPr>
          <p:cNvPr id="30" name="Kép 29">
            <a:extLst>
              <a:ext uri="{FF2B5EF4-FFF2-40B4-BE49-F238E27FC236}">
                <a16:creationId xmlns:a16="http://schemas.microsoft.com/office/drawing/2014/main" id="{A9A21029-14ED-4C30-A9BC-C59BCC234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995" y="-62073"/>
            <a:ext cx="1372005" cy="1368000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9679F00-C816-4518-BBC6-C5DA453B8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9995" y="5490000"/>
            <a:ext cx="137991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7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" y="25495"/>
            <a:ext cx="1761592" cy="160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5E5B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279" y="1145881"/>
            <a:ext cx="4981011" cy="49617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spect="1"/>
          </p:cNvSpPr>
          <p:nvPr/>
        </p:nvSpPr>
        <p:spPr>
          <a:xfrm>
            <a:off x="7608404" y="1631657"/>
            <a:ext cx="3807792" cy="3807792"/>
          </a:xfrm>
          <a:prstGeom prst="ellipse">
            <a:avLst/>
          </a:prstGeom>
          <a:noFill/>
          <a:ln w="44450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793831" y="2517775"/>
            <a:ext cx="343693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5E5B20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5E5B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5E5B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7" name="Téglalap 6"/>
          <p:cNvSpPr/>
          <p:nvPr/>
        </p:nvSpPr>
        <p:spPr>
          <a:xfrm>
            <a:off x="6464299" y="5593142"/>
            <a:ext cx="6096000" cy="708025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5E5B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5E5B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2037595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93788" y="2554288"/>
            <a:ext cx="39036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Köszönjük a segítségüket!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solidFill>
              <a:srgbClr val="9EE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740151" y="1982851"/>
            <a:ext cx="580887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 vagy az én erőm, rólad zeng énekem. Erős váram az Isten, az én hűséges Istenem.</a:t>
            </a: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(Zsoltárok könyve 59,18)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203" y="4807550"/>
            <a:ext cx="4676775" cy="1552575"/>
          </a:xfrm>
          <a:prstGeom prst="rect">
            <a:avLst/>
          </a:prstGeom>
          <a:effectLst>
            <a:softEdge rad="342900"/>
          </a:effectLst>
        </p:spPr>
      </p:pic>
      <p:sp>
        <p:nvSpPr>
          <p:cNvPr id="8" name="Szövegdoboz 7">
            <a:hlinkClick r:id="rId4"/>
            <a:extLst>
              <a:ext uri="{FF2B5EF4-FFF2-40B4-BE49-F238E27FC236}">
                <a16:creationId xmlns:a16="http://schemas.microsoft.com/office/drawing/2014/main" id="{073AEE88-490E-4A44-9C7B-263F50311C1F}"/>
              </a:ext>
            </a:extLst>
          </p:cNvPr>
          <p:cNvSpPr txBox="1"/>
          <p:nvPr/>
        </p:nvSpPr>
        <p:spPr>
          <a:xfrm>
            <a:off x="469900" y="6133534"/>
            <a:ext cx="5003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Az énekeskönyv fotójának forrása itt található.</a:t>
            </a:r>
          </a:p>
        </p:txBody>
      </p:sp>
    </p:spTree>
    <p:extLst>
      <p:ext uri="{BB962C8B-B14F-4D97-AF65-F5344CB8AC3E}">
        <p14:creationId xmlns:p14="http://schemas.microsoft.com/office/powerpoint/2010/main" val="3051485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455839" y="2646726"/>
            <a:ext cx="50244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816D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>
              <a:ln>
                <a:noFill/>
              </a:ln>
              <a:solidFill>
                <a:srgbClr val="816D0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816D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5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93750"/>
            <a:ext cx="5380037" cy="5405438"/>
          </a:xfrm>
          <a:prstGeom prst="rect">
            <a:avLst/>
          </a:prstGeom>
          <a:solidFill>
            <a:srgbClr val="FFFBD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560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zabadkézi sokszög: alakzat 52">
            <a:extLst>
              <a:ext uri="{FF2B5EF4-FFF2-40B4-BE49-F238E27FC236}">
                <a16:creationId xmlns:a16="http://schemas.microsoft.com/office/drawing/2014/main" id="{375DADDE-2E81-4793-9694-9FC4788BE118}"/>
              </a:ext>
            </a:extLst>
          </p:cNvPr>
          <p:cNvSpPr/>
          <p:nvPr/>
        </p:nvSpPr>
        <p:spPr>
          <a:xfrm>
            <a:off x="4486274" y="317591"/>
            <a:ext cx="3219451" cy="1482347"/>
          </a:xfrm>
          <a:custGeom>
            <a:avLst/>
            <a:gdLst>
              <a:gd name="connsiteX0" fmla="*/ 1609726 w 3219451"/>
              <a:gd name="connsiteY0" fmla="*/ 72292 h 1482347"/>
              <a:gd name="connsiteX1" fmla="*/ 1429139 w 3219451"/>
              <a:gd name="connsiteY1" fmla="*/ 252879 h 1482347"/>
              <a:gd name="connsiteX2" fmla="*/ 1609726 w 3219451"/>
              <a:gd name="connsiteY2" fmla="*/ 433466 h 1482347"/>
              <a:gd name="connsiteX3" fmla="*/ 1790313 w 3219451"/>
              <a:gd name="connsiteY3" fmla="*/ 252879 h 1482347"/>
              <a:gd name="connsiteX4" fmla="*/ 1609726 w 3219451"/>
              <a:gd name="connsiteY4" fmla="*/ 72292 h 1482347"/>
              <a:gd name="connsiteX5" fmla="*/ 247063 w 3219451"/>
              <a:gd name="connsiteY5" fmla="*/ 0 h 1482347"/>
              <a:gd name="connsiteX6" fmla="*/ 2972388 w 3219451"/>
              <a:gd name="connsiteY6" fmla="*/ 0 h 1482347"/>
              <a:gd name="connsiteX7" fmla="*/ 3219451 w 3219451"/>
              <a:gd name="connsiteY7" fmla="*/ 247063 h 1482347"/>
              <a:gd name="connsiteX8" fmla="*/ 3219451 w 3219451"/>
              <a:gd name="connsiteY8" fmla="*/ 1235284 h 1482347"/>
              <a:gd name="connsiteX9" fmla="*/ 2972388 w 3219451"/>
              <a:gd name="connsiteY9" fmla="*/ 1482347 h 1482347"/>
              <a:gd name="connsiteX10" fmla="*/ 247063 w 3219451"/>
              <a:gd name="connsiteY10" fmla="*/ 1482347 h 1482347"/>
              <a:gd name="connsiteX11" fmla="*/ 0 w 3219451"/>
              <a:gd name="connsiteY11" fmla="*/ 1235284 h 1482347"/>
              <a:gd name="connsiteX12" fmla="*/ 0 w 3219451"/>
              <a:gd name="connsiteY12" fmla="*/ 247063 h 1482347"/>
              <a:gd name="connsiteX13" fmla="*/ 247063 w 3219451"/>
              <a:gd name="connsiteY13" fmla="*/ 0 h 1482347"/>
              <a:gd name="connsiteX0" fmla="*/ 1609726 w 3219451"/>
              <a:gd name="connsiteY0" fmla="*/ 72292 h 1482347"/>
              <a:gd name="connsiteX1" fmla="*/ 1429139 w 3219451"/>
              <a:gd name="connsiteY1" fmla="*/ 252879 h 1482347"/>
              <a:gd name="connsiteX2" fmla="*/ 1790313 w 3219451"/>
              <a:gd name="connsiteY2" fmla="*/ 252879 h 1482347"/>
              <a:gd name="connsiteX3" fmla="*/ 1609726 w 3219451"/>
              <a:gd name="connsiteY3" fmla="*/ 72292 h 1482347"/>
              <a:gd name="connsiteX4" fmla="*/ 247063 w 3219451"/>
              <a:gd name="connsiteY4" fmla="*/ 0 h 1482347"/>
              <a:gd name="connsiteX5" fmla="*/ 2972388 w 3219451"/>
              <a:gd name="connsiteY5" fmla="*/ 0 h 1482347"/>
              <a:gd name="connsiteX6" fmla="*/ 3219451 w 3219451"/>
              <a:gd name="connsiteY6" fmla="*/ 247063 h 1482347"/>
              <a:gd name="connsiteX7" fmla="*/ 3219451 w 3219451"/>
              <a:gd name="connsiteY7" fmla="*/ 1235284 h 1482347"/>
              <a:gd name="connsiteX8" fmla="*/ 2972388 w 3219451"/>
              <a:gd name="connsiteY8" fmla="*/ 1482347 h 1482347"/>
              <a:gd name="connsiteX9" fmla="*/ 247063 w 3219451"/>
              <a:gd name="connsiteY9" fmla="*/ 1482347 h 1482347"/>
              <a:gd name="connsiteX10" fmla="*/ 0 w 3219451"/>
              <a:gd name="connsiteY10" fmla="*/ 1235284 h 1482347"/>
              <a:gd name="connsiteX11" fmla="*/ 0 w 3219451"/>
              <a:gd name="connsiteY11" fmla="*/ 247063 h 1482347"/>
              <a:gd name="connsiteX12" fmla="*/ 247063 w 3219451"/>
              <a:gd name="connsiteY12" fmla="*/ 0 h 1482347"/>
              <a:gd name="connsiteX0" fmla="*/ 1609726 w 3219451"/>
              <a:gd name="connsiteY0" fmla="*/ 72292 h 1482347"/>
              <a:gd name="connsiteX1" fmla="*/ 1429139 w 3219451"/>
              <a:gd name="connsiteY1" fmla="*/ 252879 h 1482347"/>
              <a:gd name="connsiteX2" fmla="*/ 1609726 w 3219451"/>
              <a:gd name="connsiteY2" fmla="*/ 72292 h 1482347"/>
              <a:gd name="connsiteX3" fmla="*/ 247063 w 3219451"/>
              <a:gd name="connsiteY3" fmla="*/ 0 h 1482347"/>
              <a:gd name="connsiteX4" fmla="*/ 2972388 w 3219451"/>
              <a:gd name="connsiteY4" fmla="*/ 0 h 1482347"/>
              <a:gd name="connsiteX5" fmla="*/ 3219451 w 3219451"/>
              <a:gd name="connsiteY5" fmla="*/ 247063 h 1482347"/>
              <a:gd name="connsiteX6" fmla="*/ 3219451 w 3219451"/>
              <a:gd name="connsiteY6" fmla="*/ 1235284 h 1482347"/>
              <a:gd name="connsiteX7" fmla="*/ 2972388 w 3219451"/>
              <a:gd name="connsiteY7" fmla="*/ 1482347 h 1482347"/>
              <a:gd name="connsiteX8" fmla="*/ 247063 w 3219451"/>
              <a:gd name="connsiteY8" fmla="*/ 1482347 h 1482347"/>
              <a:gd name="connsiteX9" fmla="*/ 0 w 3219451"/>
              <a:gd name="connsiteY9" fmla="*/ 1235284 h 1482347"/>
              <a:gd name="connsiteX10" fmla="*/ 0 w 3219451"/>
              <a:gd name="connsiteY10" fmla="*/ 247063 h 1482347"/>
              <a:gd name="connsiteX11" fmla="*/ 247063 w 3219451"/>
              <a:gd name="connsiteY11" fmla="*/ 0 h 1482347"/>
              <a:gd name="connsiteX0" fmla="*/ 1609726 w 3219451"/>
              <a:gd name="connsiteY0" fmla="*/ 72292 h 1482347"/>
              <a:gd name="connsiteX1" fmla="*/ 1521503 w 3219451"/>
              <a:gd name="connsiteY1" fmla="*/ 178988 h 1482347"/>
              <a:gd name="connsiteX2" fmla="*/ 1609726 w 3219451"/>
              <a:gd name="connsiteY2" fmla="*/ 72292 h 1482347"/>
              <a:gd name="connsiteX3" fmla="*/ 247063 w 3219451"/>
              <a:gd name="connsiteY3" fmla="*/ 0 h 1482347"/>
              <a:gd name="connsiteX4" fmla="*/ 2972388 w 3219451"/>
              <a:gd name="connsiteY4" fmla="*/ 0 h 1482347"/>
              <a:gd name="connsiteX5" fmla="*/ 3219451 w 3219451"/>
              <a:gd name="connsiteY5" fmla="*/ 247063 h 1482347"/>
              <a:gd name="connsiteX6" fmla="*/ 3219451 w 3219451"/>
              <a:gd name="connsiteY6" fmla="*/ 1235284 h 1482347"/>
              <a:gd name="connsiteX7" fmla="*/ 2972388 w 3219451"/>
              <a:gd name="connsiteY7" fmla="*/ 1482347 h 1482347"/>
              <a:gd name="connsiteX8" fmla="*/ 247063 w 3219451"/>
              <a:gd name="connsiteY8" fmla="*/ 1482347 h 1482347"/>
              <a:gd name="connsiteX9" fmla="*/ 0 w 3219451"/>
              <a:gd name="connsiteY9" fmla="*/ 1235284 h 1482347"/>
              <a:gd name="connsiteX10" fmla="*/ 0 w 3219451"/>
              <a:gd name="connsiteY10" fmla="*/ 247063 h 1482347"/>
              <a:gd name="connsiteX11" fmla="*/ 247063 w 3219451"/>
              <a:gd name="connsiteY11" fmla="*/ 0 h 1482347"/>
              <a:gd name="connsiteX0" fmla="*/ 1831399 w 3219451"/>
              <a:gd name="connsiteY0" fmla="*/ 118474 h 1482347"/>
              <a:gd name="connsiteX1" fmla="*/ 1521503 w 3219451"/>
              <a:gd name="connsiteY1" fmla="*/ 178988 h 1482347"/>
              <a:gd name="connsiteX2" fmla="*/ 1831399 w 3219451"/>
              <a:gd name="connsiteY2" fmla="*/ 118474 h 1482347"/>
              <a:gd name="connsiteX3" fmla="*/ 247063 w 3219451"/>
              <a:gd name="connsiteY3" fmla="*/ 0 h 1482347"/>
              <a:gd name="connsiteX4" fmla="*/ 2972388 w 3219451"/>
              <a:gd name="connsiteY4" fmla="*/ 0 h 1482347"/>
              <a:gd name="connsiteX5" fmla="*/ 3219451 w 3219451"/>
              <a:gd name="connsiteY5" fmla="*/ 247063 h 1482347"/>
              <a:gd name="connsiteX6" fmla="*/ 3219451 w 3219451"/>
              <a:gd name="connsiteY6" fmla="*/ 1235284 h 1482347"/>
              <a:gd name="connsiteX7" fmla="*/ 2972388 w 3219451"/>
              <a:gd name="connsiteY7" fmla="*/ 1482347 h 1482347"/>
              <a:gd name="connsiteX8" fmla="*/ 247063 w 3219451"/>
              <a:gd name="connsiteY8" fmla="*/ 1482347 h 1482347"/>
              <a:gd name="connsiteX9" fmla="*/ 0 w 3219451"/>
              <a:gd name="connsiteY9" fmla="*/ 1235284 h 1482347"/>
              <a:gd name="connsiteX10" fmla="*/ 0 w 3219451"/>
              <a:gd name="connsiteY10" fmla="*/ 247063 h 1482347"/>
              <a:gd name="connsiteX11" fmla="*/ 247063 w 3219451"/>
              <a:gd name="connsiteY11" fmla="*/ 0 h 1482347"/>
              <a:gd name="connsiteX0" fmla="*/ 1000127 w 3219451"/>
              <a:gd name="connsiteY0" fmla="*/ 349383 h 1482347"/>
              <a:gd name="connsiteX1" fmla="*/ 1521503 w 3219451"/>
              <a:gd name="connsiteY1" fmla="*/ 178988 h 1482347"/>
              <a:gd name="connsiteX2" fmla="*/ 1000127 w 3219451"/>
              <a:gd name="connsiteY2" fmla="*/ 349383 h 1482347"/>
              <a:gd name="connsiteX3" fmla="*/ 247063 w 3219451"/>
              <a:gd name="connsiteY3" fmla="*/ 0 h 1482347"/>
              <a:gd name="connsiteX4" fmla="*/ 2972388 w 3219451"/>
              <a:gd name="connsiteY4" fmla="*/ 0 h 1482347"/>
              <a:gd name="connsiteX5" fmla="*/ 3219451 w 3219451"/>
              <a:gd name="connsiteY5" fmla="*/ 247063 h 1482347"/>
              <a:gd name="connsiteX6" fmla="*/ 3219451 w 3219451"/>
              <a:gd name="connsiteY6" fmla="*/ 1235284 h 1482347"/>
              <a:gd name="connsiteX7" fmla="*/ 2972388 w 3219451"/>
              <a:gd name="connsiteY7" fmla="*/ 1482347 h 1482347"/>
              <a:gd name="connsiteX8" fmla="*/ 247063 w 3219451"/>
              <a:gd name="connsiteY8" fmla="*/ 1482347 h 1482347"/>
              <a:gd name="connsiteX9" fmla="*/ 0 w 3219451"/>
              <a:gd name="connsiteY9" fmla="*/ 1235284 h 1482347"/>
              <a:gd name="connsiteX10" fmla="*/ 0 w 3219451"/>
              <a:gd name="connsiteY10" fmla="*/ 247063 h 1482347"/>
              <a:gd name="connsiteX11" fmla="*/ 247063 w 3219451"/>
              <a:gd name="connsiteY11" fmla="*/ 0 h 1482347"/>
              <a:gd name="connsiteX0" fmla="*/ 1000127 w 3219451"/>
              <a:gd name="connsiteY0" fmla="*/ 349383 h 1482347"/>
              <a:gd name="connsiteX1" fmla="*/ 1521503 w 3219451"/>
              <a:gd name="connsiteY1" fmla="*/ 178988 h 1482347"/>
              <a:gd name="connsiteX2" fmla="*/ 1000127 w 3219451"/>
              <a:gd name="connsiteY2" fmla="*/ 349383 h 1482347"/>
              <a:gd name="connsiteX3" fmla="*/ 247063 w 3219451"/>
              <a:gd name="connsiteY3" fmla="*/ 0 h 1482347"/>
              <a:gd name="connsiteX4" fmla="*/ 2972388 w 3219451"/>
              <a:gd name="connsiteY4" fmla="*/ 0 h 1482347"/>
              <a:gd name="connsiteX5" fmla="*/ 3219451 w 3219451"/>
              <a:gd name="connsiteY5" fmla="*/ 247063 h 1482347"/>
              <a:gd name="connsiteX6" fmla="*/ 3219451 w 3219451"/>
              <a:gd name="connsiteY6" fmla="*/ 1235284 h 1482347"/>
              <a:gd name="connsiteX7" fmla="*/ 2972388 w 3219451"/>
              <a:gd name="connsiteY7" fmla="*/ 1482347 h 1482347"/>
              <a:gd name="connsiteX8" fmla="*/ 247063 w 3219451"/>
              <a:gd name="connsiteY8" fmla="*/ 1482347 h 1482347"/>
              <a:gd name="connsiteX9" fmla="*/ 0 w 3219451"/>
              <a:gd name="connsiteY9" fmla="*/ 1235284 h 1482347"/>
              <a:gd name="connsiteX10" fmla="*/ 0 w 3219451"/>
              <a:gd name="connsiteY10" fmla="*/ 247063 h 1482347"/>
              <a:gd name="connsiteX11" fmla="*/ 247063 w 3219451"/>
              <a:gd name="connsiteY11" fmla="*/ 0 h 1482347"/>
              <a:gd name="connsiteX0" fmla="*/ 1000127 w 3219451"/>
              <a:gd name="connsiteY0" fmla="*/ 349383 h 1482347"/>
              <a:gd name="connsiteX1" fmla="*/ 1521503 w 3219451"/>
              <a:gd name="connsiteY1" fmla="*/ 178988 h 1482347"/>
              <a:gd name="connsiteX2" fmla="*/ 1000127 w 3219451"/>
              <a:gd name="connsiteY2" fmla="*/ 349383 h 1482347"/>
              <a:gd name="connsiteX3" fmla="*/ 247063 w 3219451"/>
              <a:gd name="connsiteY3" fmla="*/ 0 h 1482347"/>
              <a:gd name="connsiteX4" fmla="*/ 2972388 w 3219451"/>
              <a:gd name="connsiteY4" fmla="*/ 0 h 1482347"/>
              <a:gd name="connsiteX5" fmla="*/ 3219451 w 3219451"/>
              <a:gd name="connsiteY5" fmla="*/ 247063 h 1482347"/>
              <a:gd name="connsiteX6" fmla="*/ 3219451 w 3219451"/>
              <a:gd name="connsiteY6" fmla="*/ 1235284 h 1482347"/>
              <a:gd name="connsiteX7" fmla="*/ 2972388 w 3219451"/>
              <a:gd name="connsiteY7" fmla="*/ 1482347 h 1482347"/>
              <a:gd name="connsiteX8" fmla="*/ 247063 w 3219451"/>
              <a:gd name="connsiteY8" fmla="*/ 1482347 h 1482347"/>
              <a:gd name="connsiteX9" fmla="*/ 0 w 3219451"/>
              <a:gd name="connsiteY9" fmla="*/ 1235284 h 1482347"/>
              <a:gd name="connsiteX10" fmla="*/ 0 w 3219451"/>
              <a:gd name="connsiteY10" fmla="*/ 247063 h 1482347"/>
              <a:gd name="connsiteX11" fmla="*/ 247063 w 3219451"/>
              <a:gd name="connsiteY11" fmla="*/ 0 h 1482347"/>
              <a:gd name="connsiteX0" fmla="*/ 1000127 w 3219451"/>
              <a:gd name="connsiteY0" fmla="*/ 349383 h 1482347"/>
              <a:gd name="connsiteX1" fmla="*/ 1826303 w 3219451"/>
              <a:gd name="connsiteY1" fmla="*/ 68151 h 1482347"/>
              <a:gd name="connsiteX2" fmla="*/ 1000127 w 3219451"/>
              <a:gd name="connsiteY2" fmla="*/ 349383 h 1482347"/>
              <a:gd name="connsiteX3" fmla="*/ 247063 w 3219451"/>
              <a:gd name="connsiteY3" fmla="*/ 0 h 1482347"/>
              <a:gd name="connsiteX4" fmla="*/ 2972388 w 3219451"/>
              <a:gd name="connsiteY4" fmla="*/ 0 h 1482347"/>
              <a:gd name="connsiteX5" fmla="*/ 3219451 w 3219451"/>
              <a:gd name="connsiteY5" fmla="*/ 247063 h 1482347"/>
              <a:gd name="connsiteX6" fmla="*/ 3219451 w 3219451"/>
              <a:gd name="connsiteY6" fmla="*/ 1235284 h 1482347"/>
              <a:gd name="connsiteX7" fmla="*/ 2972388 w 3219451"/>
              <a:gd name="connsiteY7" fmla="*/ 1482347 h 1482347"/>
              <a:gd name="connsiteX8" fmla="*/ 247063 w 3219451"/>
              <a:gd name="connsiteY8" fmla="*/ 1482347 h 1482347"/>
              <a:gd name="connsiteX9" fmla="*/ 0 w 3219451"/>
              <a:gd name="connsiteY9" fmla="*/ 1235284 h 1482347"/>
              <a:gd name="connsiteX10" fmla="*/ 0 w 3219451"/>
              <a:gd name="connsiteY10" fmla="*/ 247063 h 1482347"/>
              <a:gd name="connsiteX11" fmla="*/ 247063 w 3219451"/>
              <a:gd name="connsiteY11" fmla="*/ 0 h 1482347"/>
              <a:gd name="connsiteX0" fmla="*/ 2431764 w 3219451"/>
              <a:gd name="connsiteY0" fmla="*/ 164655 h 1482347"/>
              <a:gd name="connsiteX1" fmla="*/ 1826303 w 3219451"/>
              <a:gd name="connsiteY1" fmla="*/ 68151 h 1482347"/>
              <a:gd name="connsiteX2" fmla="*/ 2431764 w 3219451"/>
              <a:gd name="connsiteY2" fmla="*/ 164655 h 1482347"/>
              <a:gd name="connsiteX3" fmla="*/ 247063 w 3219451"/>
              <a:gd name="connsiteY3" fmla="*/ 0 h 1482347"/>
              <a:gd name="connsiteX4" fmla="*/ 2972388 w 3219451"/>
              <a:gd name="connsiteY4" fmla="*/ 0 h 1482347"/>
              <a:gd name="connsiteX5" fmla="*/ 3219451 w 3219451"/>
              <a:gd name="connsiteY5" fmla="*/ 247063 h 1482347"/>
              <a:gd name="connsiteX6" fmla="*/ 3219451 w 3219451"/>
              <a:gd name="connsiteY6" fmla="*/ 1235284 h 1482347"/>
              <a:gd name="connsiteX7" fmla="*/ 2972388 w 3219451"/>
              <a:gd name="connsiteY7" fmla="*/ 1482347 h 1482347"/>
              <a:gd name="connsiteX8" fmla="*/ 247063 w 3219451"/>
              <a:gd name="connsiteY8" fmla="*/ 1482347 h 1482347"/>
              <a:gd name="connsiteX9" fmla="*/ 0 w 3219451"/>
              <a:gd name="connsiteY9" fmla="*/ 1235284 h 1482347"/>
              <a:gd name="connsiteX10" fmla="*/ 0 w 3219451"/>
              <a:gd name="connsiteY10" fmla="*/ 247063 h 1482347"/>
              <a:gd name="connsiteX11" fmla="*/ 247063 w 3219451"/>
              <a:gd name="connsiteY11" fmla="*/ 0 h 1482347"/>
              <a:gd name="connsiteX0" fmla="*/ 2431764 w 3219451"/>
              <a:gd name="connsiteY0" fmla="*/ 164655 h 1482347"/>
              <a:gd name="connsiteX1" fmla="*/ 1498890 w 3219451"/>
              <a:gd name="connsiteY1" fmla="*/ 98045 h 1482347"/>
              <a:gd name="connsiteX2" fmla="*/ 1826303 w 3219451"/>
              <a:gd name="connsiteY2" fmla="*/ 68151 h 1482347"/>
              <a:gd name="connsiteX3" fmla="*/ 2431764 w 3219451"/>
              <a:gd name="connsiteY3" fmla="*/ 164655 h 1482347"/>
              <a:gd name="connsiteX4" fmla="*/ 247063 w 3219451"/>
              <a:gd name="connsiteY4" fmla="*/ 0 h 1482347"/>
              <a:gd name="connsiteX5" fmla="*/ 2972388 w 3219451"/>
              <a:gd name="connsiteY5" fmla="*/ 0 h 1482347"/>
              <a:gd name="connsiteX6" fmla="*/ 3219451 w 3219451"/>
              <a:gd name="connsiteY6" fmla="*/ 247063 h 1482347"/>
              <a:gd name="connsiteX7" fmla="*/ 3219451 w 3219451"/>
              <a:gd name="connsiteY7" fmla="*/ 1235284 h 1482347"/>
              <a:gd name="connsiteX8" fmla="*/ 2972388 w 3219451"/>
              <a:gd name="connsiteY8" fmla="*/ 1482347 h 1482347"/>
              <a:gd name="connsiteX9" fmla="*/ 247063 w 3219451"/>
              <a:gd name="connsiteY9" fmla="*/ 1482347 h 1482347"/>
              <a:gd name="connsiteX10" fmla="*/ 0 w 3219451"/>
              <a:gd name="connsiteY10" fmla="*/ 1235284 h 1482347"/>
              <a:gd name="connsiteX11" fmla="*/ 0 w 3219451"/>
              <a:gd name="connsiteY11" fmla="*/ 247063 h 1482347"/>
              <a:gd name="connsiteX12" fmla="*/ 247063 w 3219451"/>
              <a:gd name="connsiteY12" fmla="*/ 0 h 1482347"/>
              <a:gd name="connsiteX0" fmla="*/ 2431764 w 3219451"/>
              <a:gd name="connsiteY0" fmla="*/ 164655 h 1482347"/>
              <a:gd name="connsiteX1" fmla="*/ 1618962 w 3219451"/>
              <a:gd name="connsiteY1" fmla="*/ 338191 h 1482347"/>
              <a:gd name="connsiteX2" fmla="*/ 1826303 w 3219451"/>
              <a:gd name="connsiteY2" fmla="*/ 68151 h 1482347"/>
              <a:gd name="connsiteX3" fmla="*/ 2431764 w 3219451"/>
              <a:gd name="connsiteY3" fmla="*/ 164655 h 1482347"/>
              <a:gd name="connsiteX4" fmla="*/ 247063 w 3219451"/>
              <a:gd name="connsiteY4" fmla="*/ 0 h 1482347"/>
              <a:gd name="connsiteX5" fmla="*/ 2972388 w 3219451"/>
              <a:gd name="connsiteY5" fmla="*/ 0 h 1482347"/>
              <a:gd name="connsiteX6" fmla="*/ 3219451 w 3219451"/>
              <a:gd name="connsiteY6" fmla="*/ 247063 h 1482347"/>
              <a:gd name="connsiteX7" fmla="*/ 3219451 w 3219451"/>
              <a:gd name="connsiteY7" fmla="*/ 1235284 h 1482347"/>
              <a:gd name="connsiteX8" fmla="*/ 2972388 w 3219451"/>
              <a:gd name="connsiteY8" fmla="*/ 1482347 h 1482347"/>
              <a:gd name="connsiteX9" fmla="*/ 247063 w 3219451"/>
              <a:gd name="connsiteY9" fmla="*/ 1482347 h 1482347"/>
              <a:gd name="connsiteX10" fmla="*/ 0 w 3219451"/>
              <a:gd name="connsiteY10" fmla="*/ 1235284 h 1482347"/>
              <a:gd name="connsiteX11" fmla="*/ 0 w 3219451"/>
              <a:gd name="connsiteY11" fmla="*/ 247063 h 1482347"/>
              <a:gd name="connsiteX12" fmla="*/ 247063 w 3219451"/>
              <a:gd name="connsiteY12" fmla="*/ 0 h 1482347"/>
              <a:gd name="connsiteX0" fmla="*/ 2431764 w 3219451"/>
              <a:gd name="connsiteY0" fmla="*/ 164655 h 1482347"/>
              <a:gd name="connsiteX1" fmla="*/ 2191617 w 3219451"/>
              <a:gd name="connsiteY1" fmla="*/ 181173 h 1482347"/>
              <a:gd name="connsiteX2" fmla="*/ 1826303 w 3219451"/>
              <a:gd name="connsiteY2" fmla="*/ 68151 h 1482347"/>
              <a:gd name="connsiteX3" fmla="*/ 2431764 w 3219451"/>
              <a:gd name="connsiteY3" fmla="*/ 164655 h 1482347"/>
              <a:gd name="connsiteX4" fmla="*/ 247063 w 3219451"/>
              <a:gd name="connsiteY4" fmla="*/ 0 h 1482347"/>
              <a:gd name="connsiteX5" fmla="*/ 2972388 w 3219451"/>
              <a:gd name="connsiteY5" fmla="*/ 0 h 1482347"/>
              <a:gd name="connsiteX6" fmla="*/ 3219451 w 3219451"/>
              <a:gd name="connsiteY6" fmla="*/ 247063 h 1482347"/>
              <a:gd name="connsiteX7" fmla="*/ 3219451 w 3219451"/>
              <a:gd name="connsiteY7" fmla="*/ 1235284 h 1482347"/>
              <a:gd name="connsiteX8" fmla="*/ 2972388 w 3219451"/>
              <a:gd name="connsiteY8" fmla="*/ 1482347 h 1482347"/>
              <a:gd name="connsiteX9" fmla="*/ 247063 w 3219451"/>
              <a:gd name="connsiteY9" fmla="*/ 1482347 h 1482347"/>
              <a:gd name="connsiteX10" fmla="*/ 0 w 3219451"/>
              <a:gd name="connsiteY10" fmla="*/ 1235284 h 1482347"/>
              <a:gd name="connsiteX11" fmla="*/ 0 w 3219451"/>
              <a:gd name="connsiteY11" fmla="*/ 247063 h 1482347"/>
              <a:gd name="connsiteX12" fmla="*/ 247063 w 3219451"/>
              <a:gd name="connsiteY12" fmla="*/ 0 h 1482347"/>
              <a:gd name="connsiteX0" fmla="*/ 1826303 w 3219451"/>
              <a:gd name="connsiteY0" fmla="*/ 68151 h 1482347"/>
              <a:gd name="connsiteX1" fmla="*/ 2191617 w 3219451"/>
              <a:gd name="connsiteY1" fmla="*/ 181173 h 1482347"/>
              <a:gd name="connsiteX2" fmla="*/ 1826303 w 3219451"/>
              <a:gd name="connsiteY2" fmla="*/ 68151 h 1482347"/>
              <a:gd name="connsiteX3" fmla="*/ 247063 w 3219451"/>
              <a:gd name="connsiteY3" fmla="*/ 0 h 1482347"/>
              <a:gd name="connsiteX4" fmla="*/ 2972388 w 3219451"/>
              <a:gd name="connsiteY4" fmla="*/ 0 h 1482347"/>
              <a:gd name="connsiteX5" fmla="*/ 3219451 w 3219451"/>
              <a:gd name="connsiteY5" fmla="*/ 247063 h 1482347"/>
              <a:gd name="connsiteX6" fmla="*/ 3219451 w 3219451"/>
              <a:gd name="connsiteY6" fmla="*/ 1235284 h 1482347"/>
              <a:gd name="connsiteX7" fmla="*/ 2972388 w 3219451"/>
              <a:gd name="connsiteY7" fmla="*/ 1482347 h 1482347"/>
              <a:gd name="connsiteX8" fmla="*/ 247063 w 3219451"/>
              <a:gd name="connsiteY8" fmla="*/ 1482347 h 1482347"/>
              <a:gd name="connsiteX9" fmla="*/ 0 w 3219451"/>
              <a:gd name="connsiteY9" fmla="*/ 1235284 h 1482347"/>
              <a:gd name="connsiteX10" fmla="*/ 0 w 3219451"/>
              <a:gd name="connsiteY10" fmla="*/ 247063 h 1482347"/>
              <a:gd name="connsiteX11" fmla="*/ 247063 w 3219451"/>
              <a:gd name="connsiteY11" fmla="*/ 0 h 1482347"/>
              <a:gd name="connsiteX0" fmla="*/ 247063 w 3219451"/>
              <a:gd name="connsiteY0" fmla="*/ 0 h 1482347"/>
              <a:gd name="connsiteX1" fmla="*/ 2972388 w 3219451"/>
              <a:gd name="connsiteY1" fmla="*/ 0 h 1482347"/>
              <a:gd name="connsiteX2" fmla="*/ 3219451 w 3219451"/>
              <a:gd name="connsiteY2" fmla="*/ 247063 h 1482347"/>
              <a:gd name="connsiteX3" fmla="*/ 3219451 w 3219451"/>
              <a:gd name="connsiteY3" fmla="*/ 1235284 h 1482347"/>
              <a:gd name="connsiteX4" fmla="*/ 2972388 w 3219451"/>
              <a:gd name="connsiteY4" fmla="*/ 1482347 h 1482347"/>
              <a:gd name="connsiteX5" fmla="*/ 247063 w 3219451"/>
              <a:gd name="connsiteY5" fmla="*/ 1482347 h 1482347"/>
              <a:gd name="connsiteX6" fmla="*/ 0 w 3219451"/>
              <a:gd name="connsiteY6" fmla="*/ 1235284 h 1482347"/>
              <a:gd name="connsiteX7" fmla="*/ 0 w 3219451"/>
              <a:gd name="connsiteY7" fmla="*/ 247063 h 1482347"/>
              <a:gd name="connsiteX8" fmla="*/ 247063 w 3219451"/>
              <a:gd name="connsiteY8" fmla="*/ 0 h 148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9451" h="1482347">
                <a:moveTo>
                  <a:pt x="247063" y="0"/>
                </a:moveTo>
                <a:lnTo>
                  <a:pt x="2972388" y="0"/>
                </a:lnTo>
                <a:cubicBezTo>
                  <a:pt x="3108837" y="0"/>
                  <a:pt x="3219451" y="110614"/>
                  <a:pt x="3219451" y="247063"/>
                </a:cubicBezTo>
                <a:lnTo>
                  <a:pt x="3219451" y="1235284"/>
                </a:lnTo>
                <a:cubicBezTo>
                  <a:pt x="3219451" y="1371733"/>
                  <a:pt x="3108837" y="1482347"/>
                  <a:pt x="2972388" y="1482347"/>
                </a:cubicBezTo>
                <a:lnTo>
                  <a:pt x="247063" y="1482347"/>
                </a:lnTo>
                <a:cubicBezTo>
                  <a:pt x="110614" y="1482347"/>
                  <a:pt x="0" y="1371733"/>
                  <a:pt x="0" y="1235284"/>
                </a:cubicBezTo>
                <a:lnTo>
                  <a:pt x="0" y="247063"/>
                </a:lnTo>
                <a:cubicBezTo>
                  <a:pt x="0" y="110614"/>
                  <a:pt x="110614" y="0"/>
                  <a:pt x="247063" y="0"/>
                </a:cubicBezTo>
                <a:close/>
              </a:path>
            </a:pathLst>
          </a:custGeom>
          <a:solidFill>
            <a:srgbClr val="D0F5ED"/>
          </a:solidFill>
          <a:ln w="1270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2000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</a:rPr>
              <a:t>Nézd meg </a:t>
            </a:r>
          </a:p>
          <a:p>
            <a:pPr algn="ctr"/>
            <a:r>
              <a:rPr lang="hu-HU" sz="2000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</a:rPr>
              <a:t>a következő 3 képet!</a:t>
            </a: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B19865E2-A9B9-4051-9C04-41CBE4B61CAD}"/>
              </a:ext>
            </a:extLst>
          </p:cNvPr>
          <p:cNvGrpSpPr/>
          <p:nvPr/>
        </p:nvGrpSpPr>
        <p:grpSpPr>
          <a:xfrm>
            <a:off x="264360" y="317591"/>
            <a:ext cx="3755954" cy="2661146"/>
            <a:chOff x="558418" y="366680"/>
            <a:chExt cx="3316943" cy="2350102"/>
          </a:xfrm>
        </p:grpSpPr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75DE81C9-164A-40D1-9AA1-CB1B4BA4F6B4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07" b="91686" l="8173" r="92468">
                          <a14:foregroundMark x1="11218" y1="16397" x2="13782" y2="81524"/>
                          <a14:foregroundMark x1="19231" y1="78984" x2="37981" y2="81986"/>
                          <a14:foregroundMark x1="13942" y1="28637" x2="27885" y2="49192"/>
                          <a14:foregroundMark x1="56731" y1="11778" x2="82051" y2="10855"/>
                          <a14:foregroundMark x1="82051" y1="10855" x2="82051" y2="10855"/>
                          <a14:foregroundMark x1="89904" y1="25404" x2="92147" y2="47575"/>
                          <a14:foregroundMark x1="9936" y1="65589" x2="10897" y2="84296"/>
                          <a14:foregroundMark x1="8494" y1="65127" x2="9776" y2="89838"/>
                          <a14:foregroundMark x1="9455" y1="86374" x2="9455" y2="86374"/>
                          <a14:foregroundMark x1="78686" y1="9007" x2="87981" y2="9469"/>
                          <a14:foregroundMark x1="92468" y1="23788" x2="86378" y2="10393"/>
                          <a14:foregroundMark x1="8013" y1="73210" x2="8333" y2="88222"/>
                          <a14:foregroundMark x1="8333" y1="88222" x2="8333" y2="88453"/>
                          <a14:foregroundMark x1="9615" y1="12009" x2="11699" y2="27945"/>
                          <a14:foregroundMark x1="10096" y1="11085" x2="16827" y2="10393"/>
                          <a14:foregroundMark x1="69712" y1="90762" x2="84615" y2="91686"/>
                          <a14:foregroundMark x1="84615" y1="91686" x2="90385" y2="89145"/>
                        </a14:backgroundRemoval>
                      </a14:imgEffect>
                    </a14:imgLayer>
                  </a14:imgProps>
                </a:ext>
              </a:extLst>
            </a:blip>
            <a:srcRect l="9732" t="8849" r="8196" b="11563"/>
            <a:stretch/>
          </p:blipFill>
          <p:spPr>
            <a:xfrm>
              <a:off x="654583" y="478171"/>
              <a:ext cx="3204000" cy="2088000"/>
            </a:xfrm>
            <a:prstGeom prst="rect">
              <a:avLst/>
            </a:prstGeom>
          </p:spPr>
        </p:pic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411BF79C-8A97-4319-A599-02E3ABDAB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8418" y="366680"/>
              <a:ext cx="3316943" cy="2350102"/>
            </a:xfrm>
            <a:prstGeom prst="rect">
              <a:avLst/>
            </a:prstGeom>
          </p:spPr>
        </p:pic>
      </p:grp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9BD59C2A-3B65-43AC-8B78-1A1985AD72E3}"/>
              </a:ext>
            </a:extLst>
          </p:cNvPr>
          <p:cNvGrpSpPr/>
          <p:nvPr/>
        </p:nvGrpSpPr>
        <p:grpSpPr>
          <a:xfrm>
            <a:off x="264360" y="3673276"/>
            <a:ext cx="3755954" cy="2661146"/>
            <a:chOff x="4397835" y="179342"/>
            <a:chExt cx="3316943" cy="2350102"/>
          </a:xfrm>
        </p:grpSpPr>
        <p:pic>
          <p:nvPicPr>
            <p:cNvPr id="5" name="Kép 4">
              <a:extLst>
                <a:ext uri="{FF2B5EF4-FFF2-40B4-BE49-F238E27FC236}">
                  <a16:creationId xmlns:a16="http://schemas.microsoft.com/office/drawing/2014/main" id="{0547DF75-4D58-4F54-A654-2893D0EA433C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56" b="89602" l="9735" r="96460">
                          <a14:foregroundMark x1="92625" y1="14602" x2="93658" y2="87611"/>
                          <a14:foregroundMark x1="96460" y1="48673" x2="95575" y2="38496"/>
                          <a14:foregroundMark x1="12832" y1="88274" x2="16224" y2="89381"/>
                        </a14:backgroundRemoval>
                      </a14:imgEffect>
                    </a14:imgLayer>
                  </a14:imgProps>
                </a:ext>
              </a:extLst>
            </a:blip>
            <a:srcRect l="15784" t="17677" r="2508" b="12949"/>
            <a:stretch/>
          </p:blipFill>
          <p:spPr>
            <a:xfrm>
              <a:off x="4494000" y="310393"/>
              <a:ext cx="3204000" cy="2088000"/>
            </a:xfrm>
            <a:prstGeom prst="rect">
              <a:avLst/>
            </a:prstGeom>
          </p:spPr>
        </p:pic>
        <p:pic>
          <p:nvPicPr>
            <p:cNvPr id="20" name="Kép 19">
              <a:extLst>
                <a:ext uri="{FF2B5EF4-FFF2-40B4-BE49-F238E27FC236}">
                  <a16:creationId xmlns:a16="http://schemas.microsoft.com/office/drawing/2014/main" id="{09A45D83-EC13-4514-9E61-A489CD252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7835" y="179342"/>
              <a:ext cx="3316943" cy="2350102"/>
            </a:xfrm>
            <a:prstGeom prst="rect">
              <a:avLst/>
            </a:prstGeom>
          </p:spPr>
        </p:pic>
      </p:grp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23E1F600-24B2-4A60-B328-F9D8B959F249}"/>
              </a:ext>
            </a:extLst>
          </p:cNvPr>
          <p:cNvGrpSpPr/>
          <p:nvPr/>
        </p:nvGrpSpPr>
        <p:grpSpPr>
          <a:xfrm>
            <a:off x="8171686" y="317591"/>
            <a:ext cx="3755954" cy="2661146"/>
            <a:chOff x="8280796" y="347120"/>
            <a:chExt cx="3316943" cy="2350102"/>
          </a:xfrm>
        </p:grpSpPr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B55A9EF9-2F8D-4F8E-B4D9-393D0D337380}"/>
                </a:ext>
              </a:extLst>
            </p:cNvPr>
            <p:cNvPicPr>
              <a:picLocks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20" b="91520" l="8056" r="93663">
                          <a14:foregroundMark x1="10419" y1="10400" x2="16434" y2="45760"/>
                          <a14:foregroundMark x1="16434" y1="45760" x2="16541" y2="45920"/>
                          <a14:foregroundMark x1="17615" y1="11200" x2="87433" y2="15840"/>
                          <a14:foregroundMark x1="87433" y1="15840" x2="90870" y2="15040"/>
                          <a14:foregroundMark x1="86896" y1="14240" x2="90655" y2="65440"/>
                          <a14:foregroundMark x1="90655" y1="65440" x2="89689" y2="91520"/>
                          <a14:foregroundMark x1="70354" y1="88800" x2="86037" y2="87200"/>
                          <a14:foregroundMark x1="86037" y1="87200" x2="93663" y2="87520"/>
                          <a14:foregroundMark x1="93663" y1="87520" x2="92696" y2="88480"/>
                          <a14:foregroundMark x1="28142" y1="13920" x2="64554" y2="40640"/>
                          <a14:foregroundMark x1="64554" y1="40640" x2="64554" y2="40640"/>
                          <a14:foregroundMark x1="9023" y1="37920" x2="8056" y2="85760"/>
                          <a14:foregroundMark x1="8056" y1="85760" x2="11278" y2="87200"/>
                          <a14:foregroundMark x1="93126" y1="47200" x2="92589" y2="50880"/>
                          <a14:foregroundMark x1="46402" y1="90560" x2="53921" y2="90560"/>
                        </a14:backgroundRemoval>
                      </a14:imgEffect>
                    </a14:imgLayer>
                  </a14:imgProps>
                </a:ext>
              </a:extLst>
            </a:blip>
            <a:srcRect l="9242" t="8849" r="11342" b="12576"/>
            <a:stretch/>
          </p:blipFill>
          <p:spPr>
            <a:xfrm>
              <a:off x="8330266" y="478171"/>
              <a:ext cx="3204000" cy="2088000"/>
            </a:xfrm>
            <a:prstGeom prst="rect">
              <a:avLst/>
            </a:prstGeom>
          </p:spPr>
        </p:pic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04E6D607-A41B-4365-A95C-9B800AA1F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80796" y="347120"/>
              <a:ext cx="3316943" cy="2350102"/>
            </a:xfrm>
            <a:prstGeom prst="rect">
              <a:avLst/>
            </a:prstGeom>
          </p:spPr>
        </p:pic>
      </p:grpSp>
      <p:sp>
        <p:nvSpPr>
          <p:cNvPr id="23" name="Téglalap: lekerekített 22">
            <a:extLst>
              <a:ext uri="{FF2B5EF4-FFF2-40B4-BE49-F238E27FC236}">
                <a16:creationId xmlns:a16="http://schemas.microsoft.com/office/drawing/2014/main" id="{E4BAD2A8-2138-42F6-8E39-E719D20BC0C0}"/>
              </a:ext>
            </a:extLst>
          </p:cNvPr>
          <p:cNvSpPr/>
          <p:nvPr/>
        </p:nvSpPr>
        <p:spPr>
          <a:xfrm>
            <a:off x="8398713" y="3835115"/>
            <a:ext cx="3301900" cy="2104031"/>
          </a:xfrm>
          <a:prstGeom prst="roundRect">
            <a:avLst/>
          </a:prstGeom>
          <a:solidFill>
            <a:srgbClr val="D0F5ED"/>
          </a:solidFill>
          <a:ln w="1270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</a:rPr>
              <a:t>Ha mind a három képen ugyanaz a dal szólna, akkor szerinted melyik ének lenne az? </a:t>
            </a:r>
          </a:p>
          <a:p>
            <a:pPr algn="ctr"/>
            <a:r>
              <a:rPr lang="hu-HU" sz="2000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</a:rPr>
              <a:t>Minél több ötletet gyűjts!</a:t>
            </a:r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9E20DFA3-4C4E-4D29-BD79-759CDA107D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1459" y="5490000"/>
            <a:ext cx="1389081" cy="1368000"/>
          </a:xfrm>
          <a:prstGeom prst="rect">
            <a:avLst/>
          </a:prstGeom>
        </p:spPr>
      </p:pic>
      <p:sp>
        <p:nvSpPr>
          <p:cNvPr id="51" name="Szabadkézi sokszög: alakzat 50">
            <a:extLst>
              <a:ext uri="{FF2B5EF4-FFF2-40B4-BE49-F238E27FC236}">
                <a16:creationId xmlns:a16="http://schemas.microsoft.com/office/drawing/2014/main" id="{7C6D7216-B510-4F7B-AED8-7923F5674B2D}"/>
              </a:ext>
            </a:extLst>
          </p:cNvPr>
          <p:cNvSpPr/>
          <p:nvPr/>
        </p:nvSpPr>
        <p:spPr>
          <a:xfrm flipH="1">
            <a:off x="9620728" y="5780718"/>
            <a:ext cx="1005800" cy="405308"/>
          </a:xfrm>
          <a:custGeom>
            <a:avLst/>
            <a:gdLst>
              <a:gd name="connsiteX0" fmla="*/ 4680377 w 4680474"/>
              <a:gd name="connsiteY0" fmla="*/ 0 h 634900"/>
              <a:gd name="connsiteX1" fmla="*/ 4337574 w 4680474"/>
              <a:gd name="connsiteY1" fmla="*/ 0 h 634900"/>
              <a:gd name="connsiteX2" fmla="*/ 342900 w 4680474"/>
              <a:gd name="connsiteY2" fmla="*/ 0 h 634900"/>
              <a:gd name="connsiteX3" fmla="*/ 97 w 4680474"/>
              <a:gd name="connsiteY3" fmla="*/ 0 h 634900"/>
              <a:gd name="connsiteX4" fmla="*/ 53757 w 4680474"/>
              <a:gd name="connsiteY4" fmla="*/ 88906 h 634900"/>
              <a:gd name="connsiteX5" fmla="*/ 98 w 4680474"/>
              <a:gd name="connsiteY5" fmla="*/ 160098 h 634900"/>
              <a:gd name="connsiteX6" fmla="*/ 73482 w 4680474"/>
              <a:gd name="connsiteY6" fmla="*/ 219438 h 634900"/>
              <a:gd name="connsiteX7" fmla="*/ 6155 w 4680474"/>
              <a:gd name="connsiteY7" fmla="*/ 298796 h 634900"/>
              <a:gd name="connsiteX8" fmla="*/ 63958 w 4680474"/>
              <a:gd name="connsiteY8" fmla="*/ 396412 h 634900"/>
              <a:gd name="connsiteX9" fmla="*/ 98 w 4680474"/>
              <a:gd name="connsiteY9" fmla="*/ 474803 h 634900"/>
              <a:gd name="connsiteX10" fmla="*/ 77569 w 4680474"/>
              <a:gd name="connsiteY10" fmla="*/ 565045 h 634900"/>
              <a:gd name="connsiteX11" fmla="*/ 97 w 4680474"/>
              <a:gd name="connsiteY11" fmla="*/ 634900 h 634900"/>
              <a:gd name="connsiteX12" fmla="*/ 342900 w 4680474"/>
              <a:gd name="connsiteY12" fmla="*/ 634900 h 634900"/>
              <a:gd name="connsiteX13" fmla="*/ 4337574 w 4680474"/>
              <a:gd name="connsiteY13" fmla="*/ 634900 h 634900"/>
              <a:gd name="connsiteX14" fmla="*/ 4680377 w 4680474"/>
              <a:gd name="connsiteY14" fmla="*/ 634900 h 634900"/>
              <a:gd name="connsiteX15" fmla="*/ 4602905 w 4680474"/>
              <a:gd name="connsiteY15" fmla="*/ 565045 h 634900"/>
              <a:gd name="connsiteX16" fmla="*/ 4680376 w 4680474"/>
              <a:gd name="connsiteY16" fmla="*/ 474803 h 634900"/>
              <a:gd name="connsiteX17" fmla="*/ 4616516 w 4680474"/>
              <a:gd name="connsiteY17" fmla="*/ 396412 h 634900"/>
              <a:gd name="connsiteX18" fmla="*/ 4674319 w 4680474"/>
              <a:gd name="connsiteY18" fmla="*/ 298796 h 634900"/>
              <a:gd name="connsiteX19" fmla="*/ 4606992 w 4680474"/>
              <a:gd name="connsiteY19" fmla="*/ 219438 h 634900"/>
              <a:gd name="connsiteX20" fmla="*/ 4680376 w 4680474"/>
              <a:gd name="connsiteY20" fmla="*/ 160098 h 634900"/>
              <a:gd name="connsiteX21" fmla="*/ 4626717 w 4680474"/>
              <a:gd name="connsiteY21" fmla="*/ 88906 h 63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80474" h="634900">
                <a:moveTo>
                  <a:pt x="4680377" y="0"/>
                </a:moveTo>
                <a:lnTo>
                  <a:pt x="4337574" y="0"/>
                </a:lnTo>
                <a:lnTo>
                  <a:pt x="342900" y="0"/>
                </a:lnTo>
                <a:lnTo>
                  <a:pt x="97" y="0"/>
                </a:lnTo>
                <a:lnTo>
                  <a:pt x="53757" y="88906"/>
                </a:lnTo>
                <a:cubicBezTo>
                  <a:pt x="77044" y="117619"/>
                  <a:pt x="-3190" y="138342"/>
                  <a:pt x="98" y="160098"/>
                </a:cubicBezTo>
                <a:cubicBezTo>
                  <a:pt x="3385" y="181853"/>
                  <a:pt x="72473" y="196322"/>
                  <a:pt x="73482" y="219438"/>
                </a:cubicBezTo>
                <a:cubicBezTo>
                  <a:pt x="74491" y="242555"/>
                  <a:pt x="6155" y="278826"/>
                  <a:pt x="6155" y="298796"/>
                </a:cubicBezTo>
                <a:cubicBezTo>
                  <a:pt x="6155" y="318767"/>
                  <a:pt x="64967" y="367078"/>
                  <a:pt x="63958" y="396412"/>
                </a:cubicBezTo>
                <a:cubicBezTo>
                  <a:pt x="62949" y="425747"/>
                  <a:pt x="-2171" y="446697"/>
                  <a:pt x="98" y="474803"/>
                </a:cubicBezTo>
                <a:cubicBezTo>
                  <a:pt x="2366" y="502909"/>
                  <a:pt x="100856" y="536332"/>
                  <a:pt x="77569" y="565045"/>
                </a:cubicBezTo>
                <a:lnTo>
                  <a:pt x="97" y="634900"/>
                </a:lnTo>
                <a:lnTo>
                  <a:pt x="342900" y="634900"/>
                </a:lnTo>
                <a:lnTo>
                  <a:pt x="4337574" y="634900"/>
                </a:lnTo>
                <a:lnTo>
                  <a:pt x="4680377" y="634900"/>
                </a:lnTo>
                <a:lnTo>
                  <a:pt x="4602905" y="565045"/>
                </a:lnTo>
                <a:cubicBezTo>
                  <a:pt x="4579618" y="536332"/>
                  <a:pt x="4678108" y="502909"/>
                  <a:pt x="4680376" y="474803"/>
                </a:cubicBezTo>
                <a:cubicBezTo>
                  <a:pt x="4682645" y="446697"/>
                  <a:pt x="4617525" y="425747"/>
                  <a:pt x="4616516" y="396412"/>
                </a:cubicBezTo>
                <a:cubicBezTo>
                  <a:pt x="4615507" y="367078"/>
                  <a:pt x="4674319" y="318767"/>
                  <a:pt x="4674319" y="298796"/>
                </a:cubicBezTo>
                <a:cubicBezTo>
                  <a:pt x="4674319" y="278826"/>
                  <a:pt x="4605983" y="242555"/>
                  <a:pt x="4606992" y="219438"/>
                </a:cubicBezTo>
                <a:cubicBezTo>
                  <a:pt x="4608001" y="196322"/>
                  <a:pt x="4677089" y="181853"/>
                  <a:pt x="4680376" y="160098"/>
                </a:cubicBezTo>
                <a:cubicBezTo>
                  <a:pt x="4683664" y="138342"/>
                  <a:pt x="4603430" y="117619"/>
                  <a:pt x="4626717" y="88906"/>
                </a:cubicBezTo>
                <a:close/>
              </a:path>
            </a:pathLst>
          </a:cu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52" name="Szabadkézi sokszög: alakzat 51">
            <a:extLst>
              <a:ext uri="{FF2B5EF4-FFF2-40B4-BE49-F238E27FC236}">
                <a16:creationId xmlns:a16="http://schemas.microsoft.com/office/drawing/2014/main" id="{C823851D-9D84-4348-9161-D33A432A061D}"/>
              </a:ext>
            </a:extLst>
          </p:cNvPr>
          <p:cNvSpPr/>
          <p:nvPr/>
        </p:nvSpPr>
        <p:spPr>
          <a:xfrm flipH="1">
            <a:off x="9456831" y="3611071"/>
            <a:ext cx="1169807" cy="405308"/>
          </a:xfrm>
          <a:custGeom>
            <a:avLst/>
            <a:gdLst>
              <a:gd name="connsiteX0" fmla="*/ 4680377 w 4680474"/>
              <a:gd name="connsiteY0" fmla="*/ 0 h 634900"/>
              <a:gd name="connsiteX1" fmla="*/ 4337574 w 4680474"/>
              <a:gd name="connsiteY1" fmla="*/ 0 h 634900"/>
              <a:gd name="connsiteX2" fmla="*/ 342900 w 4680474"/>
              <a:gd name="connsiteY2" fmla="*/ 0 h 634900"/>
              <a:gd name="connsiteX3" fmla="*/ 97 w 4680474"/>
              <a:gd name="connsiteY3" fmla="*/ 0 h 634900"/>
              <a:gd name="connsiteX4" fmla="*/ 53757 w 4680474"/>
              <a:gd name="connsiteY4" fmla="*/ 88906 h 634900"/>
              <a:gd name="connsiteX5" fmla="*/ 98 w 4680474"/>
              <a:gd name="connsiteY5" fmla="*/ 160098 h 634900"/>
              <a:gd name="connsiteX6" fmla="*/ 73482 w 4680474"/>
              <a:gd name="connsiteY6" fmla="*/ 219438 h 634900"/>
              <a:gd name="connsiteX7" fmla="*/ 6155 w 4680474"/>
              <a:gd name="connsiteY7" fmla="*/ 298796 h 634900"/>
              <a:gd name="connsiteX8" fmla="*/ 63958 w 4680474"/>
              <a:gd name="connsiteY8" fmla="*/ 396412 h 634900"/>
              <a:gd name="connsiteX9" fmla="*/ 98 w 4680474"/>
              <a:gd name="connsiteY9" fmla="*/ 474803 h 634900"/>
              <a:gd name="connsiteX10" fmla="*/ 77569 w 4680474"/>
              <a:gd name="connsiteY10" fmla="*/ 565045 h 634900"/>
              <a:gd name="connsiteX11" fmla="*/ 97 w 4680474"/>
              <a:gd name="connsiteY11" fmla="*/ 634900 h 634900"/>
              <a:gd name="connsiteX12" fmla="*/ 342900 w 4680474"/>
              <a:gd name="connsiteY12" fmla="*/ 634900 h 634900"/>
              <a:gd name="connsiteX13" fmla="*/ 4337574 w 4680474"/>
              <a:gd name="connsiteY13" fmla="*/ 634900 h 634900"/>
              <a:gd name="connsiteX14" fmla="*/ 4680377 w 4680474"/>
              <a:gd name="connsiteY14" fmla="*/ 634900 h 634900"/>
              <a:gd name="connsiteX15" fmla="*/ 4602905 w 4680474"/>
              <a:gd name="connsiteY15" fmla="*/ 565045 h 634900"/>
              <a:gd name="connsiteX16" fmla="*/ 4680376 w 4680474"/>
              <a:gd name="connsiteY16" fmla="*/ 474803 h 634900"/>
              <a:gd name="connsiteX17" fmla="*/ 4616516 w 4680474"/>
              <a:gd name="connsiteY17" fmla="*/ 396412 h 634900"/>
              <a:gd name="connsiteX18" fmla="*/ 4674319 w 4680474"/>
              <a:gd name="connsiteY18" fmla="*/ 298796 h 634900"/>
              <a:gd name="connsiteX19" fmla="*/ 4606992 w 4680474"/>
              <a:gd name="connsiteY19" fmla="*/ 219438 h 634900"/>
              <a:gd name="connsiteX20" fmla="*/ 4680376 w 4680474"/>
              <a:gd name="connsiteY20" fmla="*/ 160098 h 634900"/>
              <a:gd name="connsiteX21" fmla="*/ 4626717 w 4680474"/>
              <a:gd name="connsiteY21" fmla="*/ 88906 h 63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80474" h="634900">
                <a:moveTo>
                  <a:pt x="4680377" y="0"/>
                </a:moveTo>
                <a:lnTo>
                  <a:pt x="4337574" y="0"/>
                </a:lnTo>
                <a:lnTo>
                  <a:pt x="342900" y="0"/>
                </a:lnTo>
                <a:lnTo>
                  <a:pt x="97" y="0"/>
                </a:lnTo>
                <a:lnTo>
                  <a:pt x="53757" y="88906"/>
                </a:lnTo>
                <a:cubicBezTo>
                  <a:pt x="77044" y="117619"/>
                  <a:pt x="-3190" y="138342"/>
                  <a:pt x="98" y="160098"/>
                </a:cubicBezTo>
                <a:cubicBezTo>
                  <a:pt x="3385" y="181853"/>
                  <a:pt x="72473" y="196322"/>
                  <a:pt x="73482" y="219438"/>
                </a:cubicBezTo>
                <a:cubicBezTo>
                  <a:pt x="74491" y="242555"/>
                  <a:pt x="6155" y="278826"/>
                  <a:pt x="6155" y="298796"/>
                </a:cubicBezTo>
                <a:cubicBezTo>
                  <a:pt x="6155" y="318767"/>
                  <a:pt x="64967" y="367078"/>
                  <a:pt x="63958" y="396412"/>
                </a:cubicBezTo>
                <a:cubicBezTo>
                  <a:pt x="62949" y="425747"/>
                  <a:pt x="-2171" y="446697"/>
                  <a:pt x="98" y="474803"/>
                </a:cubicBezTo>
                <a:cubicBezTo>
                  <a:pt x="2366" y="502909"/>
                  <a:pt x="100856" y="536332"/>
                  <a:pt x="77569" y="565045"/>
                </a:cubicBezTo>
                <a:lnTo>
                  <a:pt x="97" y="634900"/>
                </a:lnTo>
                <a:lnTo>
                  <a:pt x="342900" y="634900"/>
                </a:lnTo>
                <a:lnTo>
                  <a:pt x="4337574" y="634900"/>
                </a:lnTo>
                <a:lnTo>
                  <a:pt x="4680377" y="634900"/>
                </a:lnTo>
                <a:lnTo>
                  <a:pt x="4602905" y="565045"/>
                </a:lnTo>
                <a:cubicBezTo>
                  <a:pt x="4579618" y="536332"/>
                  <a:pt x="4678108" y="502909"/>
                  <a:pt x="4680376" y="474803"/>
                </a:cubicBezTo>
                <a:cubicBezTo>
                  <a:pt x="4682645" y="446697"/>
                  <a:pt x="4617525" y="425747"/>
                  <a:pt x="4616516" y="396412"/>
                </a:cubicBezTo>
                <a:cubicBezTo>
                  <a:pt x="4615507" y="367078"/>
                  <a:pt x="4674319" y="318767"/>
                  <a:pt x="4674319" y="298796"/>
                </a:cubicBezTo>
                <a:cubicBezTo>
                  <a:pt x="4674319" y="278826"/>
                  <a:pt x="4605983" y="242555"/>
                  <a:pt x="4606992" y="219438"/>
                </a:cubicBezTo>
                <a:cubicBezTo>
                  <a:pt x="4608001" y="196322"/>
                  <a:pt x="4677089" y="181853"/>
                  <a:pt x="4680376" y="160098"/>
                </a:cubicBezTo>
                <a:cubicBezTo>
                  <a:pt x="4683664" y="138342"/>
                  <a:pt x="4603430" y="117619"/>
                  <a:pt x="4626717" y="88906"/>
                </a:cubicBezTo>
                <a:close/>
              </a:path>
            </a:pathLst>
          </a:cu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55" name="Téglalap: lekerekített 54">
            <a:extLst>
              <a:ext uri="{FF2B5EF4-FFF2-40B4-BE49-F238E27FC236}">
                <a16:creationId xmlns:a16="http://schemas.microsoft.com/office/drawing/2014/main" id="{713EB6A9-8450-4041-B119-3D806218A23E}"/>
              </a:ext>
            </a:extLst>
          </p:cNvPr>
          <p:cNvSpPr/>
          <p:nvPr/>
        </p:nvSpPr>
        <p:spPr>
          <a:xfrm>
            <a:off x="4486274" y="2077810"/>
            <a:ext cx="3219450" cy="762000"/>
          </a:xfrm>
          <a:prstGeom prst="roundRect">
            <a:avLst/>
          </a:prstGeom>
          <a:solidFill>
            <a:srgbClr val="D0F5ED"/>
          </a:solidFill>
          <a:ln w="1270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</a:rPr>
              <a:t>Mi a közös bennük?</a:t>
            </a:r>
          </a:p>
        </p:txBody>
      </p:sp>
      <p:sp>
        <p:nvSpPr>
          <p:cNvPr id="56" name="Téglalap: lekerekített 55">
            <a:extLst>
              <a:ext uri="{FF2B5EF4-FFF2-40B4-BE49-F238E27FC236}">
                <a16:creationId xmlns:a16="http://schemas.microsoft.com/office/drawing/2014/main" id="{D59AC6EC-9A8C-4F4A-AAAD-14BDC5AA7C7F}"/>
              </a:ext>
            </a:extLst>
          </p:cNvPr>
          <p:cNvSpPr/>
          <p:nvPr/>
        </p:nvSpPr>
        <p:spPr>
          <a:xfrm>
            <a:off x="4486274" y="3186936"/>
            <a:ext cx="3219450" cy="762000"/>
          </a:xfrm>
          <a:prstGeom prst="roundRect">
            <a:avLst/>
          </a:prstGeom>
          <a:solidFill>
            <a:srgbClr val="D0F5ED"/>
          </a:solidFill>
          <a:ln w="1270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</a:rPr>
              <a:t>Miben különböznek az események?</a:t>
            </a:r>
          </a:p>
        </p:txBody>
      </p:sp>
      <p:sp>
        <p:nvSpPr>
          <p:cNvPr id="57" name="Téglalap: lekerekített 56">
            <a:extLst>
              <a:ext uri="{FF2B5EF4-FFF2-40B4-BE49-F238E27FC236}">
                <a16:creationId xmlns:a16="http://schemas.microsoft.com/office/drawing/2014/main" id="{D6B88E04-5DD1-41E2-8530-BEC9BDF31038}"/>
              </a:ext>
            </a:extLst>
          </p:cNvPr>
          <p:cNvSpPr/>
          <p:nvPr/>
        </p:nvSpPr>
        <p:spPr>
          <a:xfrm>
            <a:off x="4486274" y="4296063"/>
            <a:ext cx="3219450" cy="762000"/>
          </a:xfrm>
          <a:prstGeom prst="roundRect">
            <a:avLst/>
          </a:prstGeom>
          <a:solidFill>
            <a:srgbClr val="D0F5ED"/>
          </a:solidFill>
          <a:ln w="1270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</a:rPr>
              <a:t>Miben különböznek a szereplők?</a:t>
            </a:r>
          </a:p>
        </p:txBody>
      </p:sp>
    </p:spTree>
    <p:extLst>
      <p:ext uri="{BB962C8B-B14F-4D97-AF65-F5344CB8AC3E}">
        <p14:creationId xmlns:p14="http://schemas.microsoft.com/office/powerpoint/2010/main" val="1274531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1" grpId="0" animBg="1"/>
      <p:bldP spid="52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B19865E2-A9B9-4051-9C04-41CBE4B61CAD}"/>
              </a:ext>
            </a:extLst>
          </p:cNvPr>
          <p:cNvGrpSpPr/>
          <p:nvPr/>
        </p:nvGrpSpPr>
        <p:grpSpPr>
          <a:xfrm>
            <a:off x="264360" y="295442"/>
            <a:ext cx="3755954" cy="2661146"/>
            <a:chOff x="558418" y="366680"/>
            <a:chExt cx="3316943" cy="2350102"/>
          </a:xfrm>
        </p:grpSpPr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75DE81C9-164A-40D1-9AA1-CB1B4BA4F6B4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07" b="91686" l="8173" r="92468">
                          <a14:foregroundMark x1="11218" y1="16397" x2="13782" y2="81524"/>
                          <a14:foregroundMark x1="19231" y1="78984" x2="37981" y2="81986"/>
                          <a14:foregroundMark x1="13942" y1="28637" x2="27885" y2="49192"/>
                          <a14:foregroundMark x1="56731" y1="11778" x2="82051" y2="10855"/>
                          <a14:foregroundMark x1="82051" y1="10855" x2="82051" y2="10855"/>
                          <a14:foregroundMark x1="89904" y1="25404" x2="92147" y2="47575"/>
                          <a14:foregroundMark x1="9936" y1="65589" x2="10897" y2="84296"/>
                          <a14:foregroundMark x1="8494" y1="65127" x2="9776" y2="89838"/>
                          <a14:foregroundMark x1="9455" y1="86374" x2="9455" y2="86374"/>
                          <a14:foregroundMark x1="78686" y1="9007" x2="87981" y2="9469"/>
                          <a14:foregroundMark x1="92468" y1="23788" x2="86378" y2="10393"/>
                          <a14:foregroundMark x1="8013" y1="73210" x2="8333" y2="88222"/>
                          <a14:foregroundMark x1="8333" y1="88222" x2="8333" y2="88453"/>
                          <a14:foregroundMark x1="9615" y1="12009" x2="11699" y2="27945"/>
                          <a14:foregroundMark x1="10096" y1="11085" x2="16827" y2="10393"/>
                          <a14:foregroundMark x1="69712" y1="90762" x2="84615" y2="91686"/>
                          <a14:foregroundMark x1="84615" y1="91686" x2="90385" y2="89145"/>
                        </a14:backgroundRemoval>
                      </a14:imgEffect>
                    </a14:imgLayer>
                  </a14:imgProps>
                </a:ext>
              </a:extLst>
            </a:blip>
            <a:srcRect l="9732" t="8849" r="8196" b="11563"/>
            <a:stretch/>
          </p:blipFill>
          <p:spPr>
            <a:xfrm>
              <a:off x="654583" y="478171"/>
              <a:ext cx="3204000" cy="2088000"/>
            </a:xfrm>
            <a:prstGeom prst="rect">
              <a:avLst/>
            </a:prstGeom>
          </p:spPr>
        </p:pic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411BF79C-8A97-4319-A599-02E3ABDAB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8418" y="366680"/>
              <a:ext cx="3316943" cy="2350102"/>
            </a:xfrm>
            <a:prstGeom prst="rect">
              <a:avLst/>
            </a:prstGeom>
          </p:spPr>
        </p:pic>
      </p:grp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9BD59C2A-3B65-43AC-8B78-1A1985AD72E3}"/>
              </a:ext>
            </a:extLst>
          </p:cNvPr>
          <p:cNvGrpSpPr/>
          <p:nvPr/>
        </p:nvGrpSpPr>
        <p:grpSpPr>
          <a:xfrm>
            <a:off x="4218023" y="295442"/>
            <a:ext cx="3755954" cy="2661146"/>
            <a:chOff x="4397835" y="179342"/>
            <a:chExt cx="3316943" cy="2350102"/>
          </a:xfrm>
        </p:grpSpPr>
        <p:pic>
          <p:nvPicPr>
            <p:cNvPr id="5" name="Kép 4">
              <a:extLst>
                <a:ext uri="{FF2B5EF4-FFF2-40B4-BE49-F238E27FC236}">
                  <a16:creationId xmlns:a16="http://schemas.microsoft.com/office/drawing/2014/main" id="{0547DF75-4D58-4F54-A654-2893D0EA433C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56" b="89602" l="9735" r="96460">
                          <a14:foregroundMark x1="92625" y1="14602" x2="93658" y2="87611"/>
                          <a14:foregroundMark x1="96460" y1="48673" x2="95575" y2="38496"/>
                          <a14:foregroundMark x1="12832" y1="88274" x2="16224" y2="89381"/>
                        </a14:backgroundRemoval>
                      </a14:imgEffect>
                    </a14:imgLayer>
                  </a14:imgProps>
                </a:ext>
              </a:extLst>
            </a:blip>
            <a:srcRect l="15784" t="17677" r="2508" b="12949"/>
            <a:stretch/>
          </p:blipFill>
          <p:spPr>
            <a:xfrm>
              <a:off x="4494000" y="310393"/>
              <a:ext cx="3204000" cy="2088000"/>
            </a:xfrm>
            <a:prstGeom prst="rect">
              <a:avLst/>
            </a:prstGeom>
          </p:spPr>
        </p:pic>
        <p:pic>
          <p:nvPicPr>
            <p:cNvPr id="20" name="Kép 19">
              <a:extLst>
                <a:ext uri="{FF2B5EF4-FFF2-40B4-BE49-F238E27FC236}">
                  <a16:creationId xmlns:a16="http://schemas.microsoft.com/office/drawing/2014/main" id="{09A45D83-EC13-4514-9E61-A489CD252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7835" y="179342"/>
              <a:ext cx="3316943" cy="2350102"/>
            </a:xfrm>
            <a:prstGeom prst="rect">
              <a:avLst/>
            </a:prstGeom>
          </p:spPr>
        </p:pic>
      </p:grp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23E1F600-24B2-4A60-B328-F9D8B959F249}"/>
              </a:ext>
            </a:extLst>
          </p:cNvPr>
          <p:cNvGrpSpPr/>
          <p:nvPr/>
        </p:nvGrpSpPr>
        <p:grpSpPr>
          <a:xfrm>
            <a:off x="8171686" y="295442"/>
            <a:ext cx="3755954" cy="2661146"/>
            <a:chOff x="8280796" y="347120"/>
            <a:chExt cx="3316943" cy="2350102"/>
          </a:xfrm>
        </p:grpSpPr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B55A9EF9-2F8D-4F8E-B4D9-393D0D337380}"/>
                </a:ext>
              </a:extLst>
            </p:cNvPr>
            <p:cNvPicPr>
              <a:picLocks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20" b="91520" l="8056" r="93663">
                          <a14:foregroundMark x1="10419" y1="10400" x2="16434" y2="45760"/>
                          <a14:foregroundMark x1="16434" y1="45760" x2="16541" y2="45920"/>
                          <a14:foregroundMark x1="17615" y1="11200" x2="87433" y2="15840"/>
                          <a14:foregroundMark x1="87433" y1="15840" x2="90870" y2="15040"/>
                          <a14:foregroundMark x1="86896" y1="14240" x2="90655" y2="65440"/>
                          <a14:foregroundMark x1="90655" y1="65440" x2="89689" y2="91520"/>
                          <a14:foregroundMark x1="70354" y1="88800" x2="86037" y2="87200"/>
                          <a14:foregroundMark x1="86037" y1="87200" x2="93663" y2="87520"/>
                          <a14:foregroundMark x1="93663" y1="87520" x2="92696" y2="88480"/>
                          <a14:foregroundMark x1="28142" y1="13920" x2="64554" y2="40640"/>
                          <a14:foregroundMark x1="64554" y1="40640" x2="64554" y2="40640"/>
                          <a14:foregroundMark x1="9023" y1="37920" x2="8056" y2="85760"/>
                          <a14:foregroundMark x1="8056" y1="85760" x2="11278" y2="87200"/>
                          <a14:foregroundMark x1="93126" y1="47200" x2="92589" y2="50880"/>
                          <a14:foregroundMark x1="46402" y1="90560" x2="53921" y2="90560"/>
                        </a14:backgroundRemoval>
                      </a14:imgEffect>
                    </a14:imgLayer>
                  </a14:imgProps>
                </a:ext>
              </a:extLst>
            </a:blip>
            <a:srcRect l="9242" t="8849" r="11342" b="12576"/>
            <a:stretch/>
          </p:blipFill>
          <p:spPr>
            <a:xfrm>
              <a:off x="8330266" y="478171"/>
              <a:ext cx="3204000" cy="2088000"/>
            </a:xfrm>
            <a:prstGeom prst="rect">
              <a:avLst/>
            </a:prstGeom>
          </p:spPr>
        </p:pic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04E6D607-A41B-4365-A95C-9B800AA1F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80796" y="347120"/>
              <a:ext cx="3316943" cy="2350102"/>
            </a:xfrm>
            <a:prstGeom prst="rect">
              <a:avLst/>
            </a:prstGeom>
          </p:spPr>
        </p:pic>
      </p:grp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91AFB559-1914-43D2-BBA1-37416A45CBA7}"/>
              </a:ext>
            </a:extLst>
          </p:cNvPr>
          <p:cNvSpPr/>
          <p:nvPr/>
        </p:nvSpPr>
        <p:spPr>
          <a:xfrm>
            <a:off x="1931732" y="4714613"/>
            <a:ext cx="8418430" cy="1420406"/>
          </a:xfrm>
          <a:prstGeom prst="roundRect">
            <a:avLst>
              <a:gd name="adj" fmla="val 50000"/>
            </a:avLst>
          </a:prstGeom>
          <a:solidFill>
            <a:srgbClr val="D0F5ED"/>
          </a:solidFill>
          <a:ln w="1270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</a:rPr>
              <a:t>Ezeken a képeken Istennek énekelnek és zenélnek </a:t>
            </a:r>
          </a:p>
          <a:p>
            <a:pPr algn="ctr"/>
            <a:r>
              <a:rPr lang="hu-HU" sz="2000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</a:rPr>
              <a:t>a gyerekek és a felnőttek. Az előbb ötleteket gyűjtöttetek. </a:t>
            </a:r>
          </a:p>
          <a:p>
            <a:pPr algn="ctr"/>
            <a:r>
              <a:rPr lang="hu-HU" sz="2000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</a:rPr>
              <a:t>Melyik képről lehetett rájönni, hogy Istenről szóló énekekről van szó?</a:t>
            </a:r>
          </a:p>
          <a:p>
            <a:pPr algn="ctr"/>
            <a:r>
              <a:rPr lang="hu-HU" sz="2000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</a:rPr>
              <a:t>Kattints, és meglátod, hogy helyesen gondoltad-e! </a:t>
            </a:r>
          </a:p>
        </p:txBody>
      </p:sp>
      <p:sp>
        <p:nvSpPr>
          <p:cNvPr id="42" name="Téglalap: lekerekített 41">
            <a:extLst>
              <a:ext uri="{FF2B5EF4-FFF2-40B4-BE49-F238E27FC236}">
                <a16:creationId xmlns:a16="http://schemas.microsoft.com/office/drawing/2014/main" id="{A4883878-0D80-4EC3-9377-86BAF069600C}"/>
              </a:ext>
            </a:extLst>
          </p:cNvPr>
          <p:cNvSpPr/>
          <p:nvPr/>
        </p:nvSpPr>
        <p:spPr>
          <a:xfrm>
            <a:off x="200936" y="3429000"/>
            <a:ext cx="3461592" cy="766036"/>
          </a:xfrm>
          <a:prstGeom prst="roundRect">
            <a:avLst>
              <a:gd name="adj" fmla="val 50000"/>
            </a:avLst>
          </a:prstGeom>
          <a:solidFill>
            <a:srgbClr val="D0F5ED"/>
          </a:solidFill>
          <a:ln w="1270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</a:rPr>
              <a:t>Ezen a képen templomban énekelnek.</a:t>
            </a:r>
          </a:p>
        </p:txBody>
      </p:sp>
      <p:sp>
        <p:nvSpPr>
          <p:cNvPr id="43" name="Téglalap: lekerekített 42">
            <a:extLst>
              <a:ext uri="{FF2B5EF4-FFF2-40B4-BE49-F238E27FC236}">
                <a16:creationId xmlns:a16="http://schemas.microsoft.com/office/drawing/2014/main" id="{43CCAE5F-B34C-4E01-B292-634421BDC060}"/>
              </a:ext>
            </a:extLst>
          </p:cNvPr>
          <p:cNvSpPr/>
          <p:nvPr/>
        </p:nvSpPr>
        <p:spPr>
          <a:xfrm>
            <a:off x="8394175" y="3429000"/>
            <a:ext cx="3461592" cy="766036"/>
          </a:xfrm>
          <a:prstGeom prst="roundRect">
            <a:avLst>
              <a:gd name="adj" fmla="val 50000"/>
            </a:avLst>
          </a:prstGeom>
          <a:solidFill>
            <a:srgbClr val="D0F5ED"/>
          </a:solidFill>
          <a:ln w="1270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</a:rPr>
              <a:t>Ezen a képen Istennek énekelnek.</a:t>
            </a:r>
          </a:p>
        </p:txBody>
      </p:sp>
    </p:spTree>
    <p:extLst>
      <p:ext uri="{BB962C8B-B14F-4D97-AF65-F5344CB8AC3E}">
        <p14:creationId xmlns:p14="http://schemas.microsoft.com/office/powerpoint/2010/main" val="2830834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-0.32422 0.0932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1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 animBg="1"/>
      <p:bldP spid="4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5A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zövegdoboz 56">
            <a:extLst>
              <a:ext uri="{FF2B5EF4-FFF2-40B4-BE49-F238E27FC236}">
                <a16:creationId xmlns:a16="http://schemas.microsoft.com/office/drawing/2014/main" id="{182BE11D-C46B-48EF-8E63-5AB91ED58E7C}"/>
              </a:ext>
            </a:extLst>
          </p:cNvPr>
          <p:cNvSpPr txBox="1"/>
          <p:nvPr/>
        </p:nvSpPr>
        <p:spPr>
          <a:xfrm>
            <a:off x="142875" y="166687"/>
            <a:ext cx="11906250" cy="6524625"/>
          </a:xfrm>
          <a:prstGeom prst="rect">
            <a:avLst/>
          </a:prstGeom>
          <a:noFill/>
          <a:ln w="41275" cap="rnd">
            <a:solidFill>
              <a:schemeClr val="bg1"/>
            </a:solidFill>
            <a:prstDash val="sysDot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736A952B-C335-4681-9844-40AA405B9244}"/>
              </a:ext>
            </a:extLst>
          </p:cNvPr>
          <p:cNvSpPr/>
          <p:nvPr/>
        </p:nvSpPr>
        <p:spPr>
          <a:xfrm>
            <a:off x="1438211" y="2693360"/>
            <a:ext cx="3421267" cy="185477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Tudod-e, hogy hívják ezt a bibliai könyvet?</a:t>
            </a:r>
          </a:p>
        </p:txBody>
      </p:sp>
      <p:sp>
        <p:nvSpPr>
          <p:cNvPr id="19" name="Téglalap: lekerekített 18">
            <a:extLst>
              <a:ext uri="{FF2B5EF4-FFF2-40B4-BE49-F238E27FC236}">
                <a16:creationId xmlns:a16="http://schemas.microsoft.com/office/drawing/2014/main" id="{B7C1ECDF-1122-4BDA-BC28-0BAE2965B6F5}"/>
              </a:ext>
            </a:extLst>
          </p:cNvPr>
          <p:cNvSpPr/>
          <p:nvPr/>
        </p:nvSpPr>
        <p:spPr>
          <a:xfrm>
            <a:off x="190326" y="700739"/>
            <a:ext cx="11811349" cy="611472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/>
              <a:t>A Bibliában van egy olyan könyv, amelyben nagyon sok Istenről szóló ének található.</a:t>
            </a:r>
          </a:p>
          <a:p>
            <a:pPr algn="ctr"/>
            <a:r>
              <a:rPr lang="hu-HU" sz="2400" dirty="0"/>
              <a:t> 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BBBE4716-E8A9-4D15-B511-21474F5DA9B0}"/>
              </a:ext>
            </a:extLst>
          </p:cNvPr>
          <p:cNvSpPr/>
          <p:nvPr/>
        </p:nvSpPr>
        <p:spPr>
          <a:xfrm>
            <a:off x="6316056" y="743049"/>
            <a:ext cx="1589416" cy="480366"/>
          </a:xfrm>
          <a:prstGeom prst="rect">
            <a:avLst/>
          </a:prstGeom>
          <a:solidFill>
            <a:srgbClr val="61A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6D38B5B3-11E7-4C4C-AEEF-5E73821BDEAD}"/>
              </a:ext>
            </a:extLst>
          </p:cNvPr>
          <p:cNvSpPr/>
          <p:nvPr/>
        </p:nvSpPr>
        <p:spPr>
          <a:xfrm>
            <a:off x="6315002" y="749494"/>
            <a:ext cx="473732" cy="439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dirty="0">
                <a:solidFill>
                  <a:prstClr val="white"/>
                </a:solidFill>
                <a:latin typeface="Bahnschrift" panose="020B0502040204020203" pitchFamily="34" charset="0"/>
              </a:rPr>
              <a:t>1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3E0914CB-EEF9-40DD-8EE5-932EFB6C15EF}"/>
              </a:ext>
            </a:extLst>
          </p:cNvPr>
          <p:cNvSpPr/>
          <p:nvPr/>
        </p:nvSpPr>
        <p:spPr>
          <a:xfrm>
            <a:off x="6849194" y="749494"/>
            <a:ext cx="473732" cy="439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4CF775AF-475A-45E4-9C8C-34B781AE9C4E}"/>
              </a:ext>
            </a:extLst>
          </p:cNvPr>
          <p:cNvSpPr/>
          <p:nvPr/>
        </p:nvSpPr>
        <p:spPr>
          <a:xfrm>
            <a:off x="7383386" y="749494"/>
            <a:ext cx="473732" cy="439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6D2CB61C-42DA-4A6B-AEB4-64C2763BE27C}"/>
              </a:ext>
            </a:extLst>
          </p:cNvPr>
          <p:cNvSpPr txBox="1"/>
          <p:nvPr/>
        </p:nvSpPr>
        <p:spPr>
          <a:xfrm>
            <a:off x="560637" y="5144939"/>
            <a:ext cx="6148386" cy="1142285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hu-HU"/>
            </a:defPPr>
            <a:lvl1pPr algn="ctr"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dirty="0"/>
              <a:t>Csak az a baj, hogy nincsen ehhez </a:t>
            </a:r>
          </a:p>
          <a:p>
            <a:r>
              <a:rPr lang="hu-HU" dirty="0"/>
              <a:t>a 150 énekhez kotta!</a:t>
            </a:r>
          </a:p>
          <a:p>
            <a:r>
              <a:rPr lang="hu-HU" dirty="0"/>
              <a:t>Így csak az énekek szövege maradt fenn.</a:t>
            </a:r>
          </a:p>
        </p:txBody>
      </p:sp>
      <p:sp>
        <p:nvSpPr>
          <p:cNvPr id="26" name="Téglalap: lekerekített 25">
            <a:extLst>
              <a:ext uri="{FF2B5EF4-FFF2-40B4-BE49-F238E27FC236}">
                <a16:creationId xmlns:a16="http://schemas.microsoft.com/office/drawing/2014/main" id="{96DFF465-8667-4FCD-BA27-0346A4E1A9E6}"/>
              </a:ext>
            </a:extLst>
          </p:cNvPr>
          <p:cNvSpPr/>
          <p:nvPr/>
        </p:nvSpPr>
        <p:spPr>
          <a:xfrm>
            <a:off x="3453876" y="1793496"/>
            <a:ext cx="5458836" cy="611472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/>
              <a:t>Olvasd el hangosan a fenti mondatot!</a:t>
            </a:r>
          </a:p>
          <a:p>
            <a:pPr algn="ctr"/>
            <a:r>
              <a:rPr lang="hu-HU" sz="2400" dirty="0"/>
              <a:t> </a:t>
            </a: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78D11B6A-7EA4-4A88-907E-7EC7112371F7}"/>
              </a:ext>
            </a:extLst>
          </p:cNvPr>
          <p:cNvSpPr/>
          <p:nvPr/>
        </p:nvSpPr>
        <p:spPr>
          <a:xfrm>
            <a:off x="6063743" y="3068508"/>
            <a:ext cx="620766" cy="56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noProof="0" dirty="0">
                <a:solidFill>
                  <a:prstClr val="white"/>
                </a:solidFill>
                <a:latin typeface="Bahnschrift" panose="020B0502040204020203" pitchFamily="34" charset="0"/>
              </a:rPr>
              <a:t>S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6" name="Kép 35">
            <a:extLst>
              <a:ext uri="{FF2B5EF4-FFF2-40B4-BE49-F238E27FC236}">
                <a16:creationId xmlns:a16="http://schemas.microsoft.com/office/drawing/2014/main" id="{A781424B-9C97-430F-B0BA-29FA128BA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259" y="5517929"/>
            <a:ext cx="4345281" cy="378723"/>
          </a:xfrm>
          <a:prstGeom prst="rect">
            <a:avLst/>
          </a:prstGeom>
        </p:spPr>
      </p:pic>
      <p:sp>
        <p:nvSpPr>
          <p:cNvPr id="37" name="Téglalap 36">
            <a:extLst>
              <a:ext uri="{FF2B5EF4-FFF2-40B4-BE49-F238E27FC236}">
                <a16:creationId xmlns:a16="http://schemas.microsoft.com/office/drawing/2014/main" id="{6F88D76A-7B9F-4995-88FB-C203DE9F7CD4}"/>
              </a:ext>
            </a:extLst>
          </p:cNvPr>
          <p:cNvSpPr/>
          <p:nvPr/>
        </p:nvSpPr>
        <p:spPr>
          <a:xfrm>
            <a:off x="6788734" y="3068508"/>
            <a:ext cx="620766" cy="56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noProof="0" dirty="0">
                <a:solidFill>
                  <a:prstClr val="white"/>
                </a:solidFill>
                <a:latin typeface="Bahnschrift" panose="020B0502040204020203" pitchFamily="34" charset="0"/>
              </a:rPr>
              <a:t>O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317D0A-8701-41FD-ADE5-8DA4F037835C}"/>
              </a:ext>
            </a:extLst>
          </p:cNvPr>
          <p:cNvSpPr/>
          <p:nvPr/>
        </p:nvSpPr>
        <p:spPr>
          <a:xfrm>
            <a:off x="7513725" y="3068508"/>
            <a:ext cx="620766" cy="56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noProof="0" dirty="0">
                <a:solidFill>
                  <a:prstClr val="white"/>
                </a:solidFill>
                <a:latin typeface="Bahnschrift" panose="020B0502040204020203" pitchFamily="34" charset="0"/>
              </a:rPr>
              <a:t>L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9" name="Téglalap 38">
            <a:extLst>
              <a:ext uri="{FF2B5EF4-FFF2-40B4-BE49-F238E27FC236}">
                <a16:creationId xmlns:a16="http://schemas.microsoft.com/office/drawing/2014/main" id="{51D831B5-0521-48EC-B812-F94CD223BD92}"/>
              </a:ext>
            </a:extLst>
          </p:cNvPr>
          <p:cNvSpPr/>
          <p:nvPr/>
        </p:nvSpPr>
        <p:spPr>
          <a:xfrm>
            <a:off x="8238716" y="3068508"/>
            <a:ext cx="620766" cy="56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dirty="0">
                <a:solidFill>
                  <a:prstClr val="white"/>
                </a:solidFill>
                <a:latin typeface="Bahnschrift" panose="020B0502040204020203" pitchFamily="34" charset="0"/>
              </a:rPr>
              <a:t>T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C35A301C-C772-4C70-9667-755DDC7694B9}"/>
              </a:ext>
            </a:extLst>
          </p:cNvPr>
          <p:cNvSpPr/>
          <p:nvPr/>
        </p:nvSpPr>
        <p:spPr>
          <a:xfrm>
            <a:off x="8963707" y="3068508"/>
            <a:ext cx="620766" cy="56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dirty="0">
                <a:solidFill>
                  <a:prstClr val="white"/>
                </a:solidFill>
                <a:latin typeface="Bahnschrift" panose="020B0502040204020203" pitchFamily="34" charset="0"/>
              </a:rPr>
              <a:t>Á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13B772F0-267C-4D80-8E72-FA9C826264EC}"/>
              </a:ext>
            </a:extLst>
          </p:cNvPr>
          <p:cNvSpPr/>
          <p:nvPr/>
        </p:nvSpPr>
        <p:spPr>
          <a:xfrm>
            <a:off x="9688698" y="3068508"/>
            <a:ext cx="620766" cy="56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dirty="0">
                <a:solidFill>
                  <a:prstClr val="white"/>
                </a:solidFill>
                <a:latin typeface="Bahnschrift" panose="020B0502040204020203" pitchFamily="34" charset="0"/>
              </a:rPr>
              <a:t>R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5DC26D1A-B26E-4BBC-A0CA-35EAEF9B0A28}"/>
              </a:ext>
            </a:extLst>
          </p:cNvPr>
          <p:cNvSpPr/>
          <p:nvPr/>
        </p:nvSpPr>
        <p:spPr>
          <a:xfrm>
            <a:off x="10413689" y="3068508"/>
            <a:ext cx="620766" cy="56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noProof="0" dirty="0">
                <a:solidFill>
                  <a:prstClr val="white"/>
                </a:solidFill>
                <a:latin typeface="Bahnschrift" panose="020B0502040204020203" pitchFamily="34" charset="0"/>
              </a:rPr>
              <a:t>O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23D4426-D417-4368-9E29-3063FB14860D}"/>
              </a:ext>
            </a:extLst>
          </p:cNvPr>
          <p:cNvSpPr/>
          <p:nvPr/>
        </p:nvSpPr>
        <p:spPr>
          <a:xfrm>
            <a:off x="11138682" y="3068508"/>
            <a:ext cx="620766" cy="56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noProof="0" dirty="0">
                <a:solidFill>
                  <a:prstClr val="white"/>
                </a:solidFill>
                <a:latin typeface="Bahnschrift" panose="020B0502040204020203" pitchFamily="34" charset="0"/>
              </a:rPr>
              <a:t>K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B4BEF053-C3B1-45B7-BEFC-E8281E52C254}"/>
              </a:ext>
            </a:extLst>
          </p:cNvPr>
          <p:cNvSpPr/>
          <p:nvPr/>
        </p:nvSpPr>
        <p:spPr>
          <a:xfrm>
            <a:off x="7571064" y="4158245"/>
            <a:ext cx="380748" cy="614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dirty="0">
                <a:solidFill>
                  <a:prstClr val="white"/>
                </a:solidFill>
                <a:latin typeface="Bahnschrift" panose="020B0502040204020203" pitchFamily="34" charset="0"/>
              </a:rPr>
              <a:t>k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5E784275-18EB-400B-9169-0C32F39B9D2B}"/>
              </a:ext>
            </a:extLst>
          </p:cNvPr>
          <p:cNvSpPr/>
          <p:nvPr/>
        </p:nvSpPr>
        <p:spPr>
          <a:xfrm>
            <a:off x="5338752" y="3068508"/>
            <a:ext cx="620766" cy="56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dirty="0">
                <a:solidFill>
                  <a:prstClr val="white"/>
                </a:solidFill>
                <a:latin typeface="Bahnschrift" panose="020B0502040204020203" pitchFamily="34" charset="0"/>
              </a:rPr>
              <a:t>Z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49" name="Téglalap 48">
            <a:extLst>
              <a:ext uri="{FF2B5EF4-FFF2-40B4-BE49-F238E27FC236}">
                <a16:creationId xmlns:a16="http://schemas.microsoft.com/office/drawing/2014/main" id="{2F13218A-6EB1-4DFF-A423-1D1E53F5742A}"/>
              </a:ext>
            </a:extLst>
          </p:cNvPr>
          <p:cNvSpPr/>
          <p:nvPr/>
        </p:nvSpPr>
        <p:spPr>
          <a:xfrm>
            <a:off x="7994375" y="4159121"/>
            <a:ext cx="380748" cy="614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ö</a:t>
            </a:r>
          </a:p>
        </p:txBody>
      </p:sp>
      <p:sp>
        <p:nvSpPr>
          <p:cNvPr id="50" name="Téglalap 49">
            <a:extLst>
              <a:ext uri="{FF2B5EF4-FFF2-40B4-BE49-F238E27FC236}">
                <a16:creationId xmlns:a16="http://schemas.microsoft.com/office/drawing/2014/main" id="{36F5BB35-5D88-4016-9DEF-D96AA386FE1E}"/>
              </a:ext>
            </a:extLst>
          </p:cNvPr>
          <p:cNvSpPr/>
          <p:nvPr/>
        </p:nvSpPr>
        <p:spPr>
          <a:xfrm>
            <a:off x="8417686" y="4159997"/>
            <a:ext cx="380748" cy="614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659122A7-432C-4274-9C42-B72D27E5565F}"/>
              </a:ext>
            </a:extLst>
          </p:cNvPr>
          <p:cNvSpPr/>
          <p:nvPr/>
        </p:nvSpPr>
        <p:spPr>
          <a:xfrm>
            <a:off x="8840997" y="4160873"/>
            <a:ext cx="380748" cy="614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7EF353C9-1045-4734-A8EB-1B757134AB8F}"/>
              </a:ext>
            </a:extLst>
          </p:cNvPr>
          <p:cNvSpPr/>
          <p:nvPr/>
        </p:nvSpPr>
        <p:spPr>
          <a:xfrm>
            <a:off x="9264308" y="4161749"/>
            <a:ext cx="380748" cy="614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2133D94A-DEB0-4ED3-A517-C1460DBAF83C}"/>
              </a:ext>
            </a:extLst>
          </p:cNvPr>
          <p:cNvSpPr/>
          <p:nvPr/>
        </p:nvSpPr>
        <p:spPr>
          <a:xfrm>
            <a:off x="9687619" y="4162625"/>
            <a:ext cx="380748" cy="614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</a:t>
            </a:r>
          </a:p>
        </p:txBody>
      </p:sp>
      <p:pic>
        <p:nvPicPr>
          <p:cNvPr id="54" name="Kép 53">
            <a:extLst>
              <a:ext uri="{FF2B5EF4-FFF2-40B4-BE49-F238E27FC236}">
                <a16:creationId xmlns:a16="http://schemas.microsoft.com/office/drawing/2014/main" id="{C96A788A-292E-45BF-8432-5F4108423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1556"/>
            <a:ext cx="1183233" cy="1142285"/>
          </a:xfrm>
          <a:prstGeom prst="rect">
            <a:avLst/>
          </a:prstGeom>
        </p:spPr>
      </p:pic>
      <p:pic>
        <p:nvPicPr>
          <p:cNvPr id="55" name="Kép 54">
            <a:extLst>
              <a:ext uri="{FF2B5EF4-FFF2-40B4-BE49-F238E27FC236}">
                <a16:creationId xmlns:a16="http://schemas.microsoft.com/office/drawing/2014/main" id="{0D0D306B-FD45-4246-B153-4CD591892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150" y="3159660"/>
            <a:ext cx="1159888" cy="114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6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50"/>
                            </p:stCondLst>
                            <p:childTnLst>
                              <p:par>
                                <p:cTn id="10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50"/>
                            </p:stCondLst>
                            <p:childTnLst>
                              <p:par>
                                <p:cTn id="1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750"/>
                            </p:stCondLst>
                            <p:childTnLst>
                              <p:par>
                                <p:cTn id="1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750"/>
                            </p:stCondLst>
                            <p:childTnLst>
                              <p:par>
                                <p:cTn id="1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50"/>
                            </p:stCondLst>
                            <p:childTnLst>
                              <p:par>
                                <p:cTn id="1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750"/>
                            </p:stCondLst>
                            <p:childTnLst>
                              <p:par>
                                <p:cTn id="19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7750"/>
                            </p:stCondLst>
                            <p:childTnLst>
                              <p:par>
                                <p:cTn id="2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8750"/>
                            </p:stCondLst>
                            <p:childTnLst>
                              <p:par>
                                <p:cTn id="2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9750"/>
                            </p:stCondLst>
                            <p:childTnLst>
                              <p:par>
                                <p:cTn id="2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1750"/>
                            </p:stCondLst>
                            <p:childTnLst>
                              <p:par>
                                <p:cTn id="2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2750"/>
                            </p:stCondLst>
                            <p:childTnLst>
                              <p:par>
                                <p:cTn id="2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3750"/>
                            </p:stCondLst>
                            <p:childTnLst>
                              <p:par>
                                <p:cTn id="2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65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6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67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6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7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71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72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7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7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77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7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8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1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"/>
                            </p:stCondLst>
                            <p:childTnLst>
                              <p:par>
                                <p:cTn id="2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000"/>
                            </p:stCondLst>
                            <p:childTnLst>
                              <p:par>
                                <p:cTn id="293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9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3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32" grpId="0" animBg="1"/>
      <p:bldP spid="32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5A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églalap: lekerekített 55">
            <a:extLst>
              <a:ext uri="{FF2B5EF4-FFF2-40B4-BE49-F238E27FC236}">
                <a16:creationId xmlns:a16="http://schemas.microsoft.com/office/drawing/2014/main" id="{E4D86652-A96E-4A05-967F-D4C05F64AEFB}"/>
              </a:ext>
            </a:extLst>
          </p:cNvPr>
          <p:cNvSpPr/>
          <p:nvPr/>
        </p:nvSpPr>
        <p:spPr>
          <a:xfrm>
            <a:off x="3893792" y="5661997"/>
            <a:ext cx="3468984" cy="5241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 léviták papi szolgálatra kiválasztott férfiak voltak.</a:t>
            </a:r>
          </a:p>
        </p:txBody>
      </p:sp>
      <p:pic>
        <p:nvPicPr>
          <p:cNvPr id="74" name="Kép 73">
            <a:extLst>
              <a:ext uri="{FF2B5EF4-FFF2-40B4-BE49-F238E27FC236}">
                <a16:creationId xmlns:a16="http://schemas.microsoft.com/office/drawing/2014/main" id="{FB13CBFB-856E-4D47-A310-AF65A263E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4830"/>
            <a:ext cx="1383691" cy="1368000"/>
          </a:xfrm>
          <a:prstGeom prst="rect">
            <a:avLst/>
          </a:prstGeom>
        </p:spPr>
      </p:pic>
      <p:sp>
        <p:nvSpPr>
          <p:cNvPr id="68" name="Szövegdoboz 67">
            <a:extLst>
              <a:ext uri="{FF2B5EF4-FFF2-40B4-BE49-F238E27FC236}">
                <a16:creationId xmlns:a16="http://schemas.microsoft.com/office/drawing/2014/main" id="{571CC4F2-16CE-4A12-A8B8-27AA741751D5}"/>
              </a:ext>
            </a:extLst>
          </p:cNvPr>
          <p:cNvSpPr txBox="1"/>
          <p:nvPr/>
        </p:nvSpPr>
        <p:spPr>
          <a:xfrm>
            <a:off x="142875" y="166688"/>
            <a:ext cx="11906250" cy="6524625"/>
          </a:xfrm>
          <a:prstGeom prst="rect">
            <a:avLst/>
          </a:prstGeom>
          <a:noFill/>
          <a:ln w="41275" cap="rnd">
            <a:solidFill>
              <a:schemeClr val="bg1"/>
            </a:solidFill>
            <a:prstDash val="sysDot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891C1489-F8D9-4823-A7B0-ADA0196B3164}"/>
              </a:ext>
            </a:extLst>
          </p:cNvPr>
          <p:cNvSpPr/>
          <p:nvPr/>
        </p:nvSpPr>
        <p:spPr>
          <a:xfrm>
            <a:off x="3179116" y="5606713"/>
            <a:ext cx="4581197" cy="65314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 jeruzsálemi templomban istentiszteleten a léviták kórusa.</a:t>
            </a:r>
          </a:p>
        </p:txBody>
      </p:sp>
      <p:sp>
        <p:nvSpPr>
          <p:cNvPr id="14" name="Téglalap: lekerekített 13">
            <a:extLst>
              <a:ext uri="{FF2B5EF4-FFF2-40B4-BE49-F238E27FC236}">
                <a16:creationId xmlns:a16="http://schemas.microsoft.com/office/drawing/2014/main" id="{14034DA6-B7BB-4E70-8BB5-87F7A9941CBF}"/>
              </a:ext>
            </a:extLst>
          </p:cNvPr>
          <p:cNvSpPr/>
          <p:nvPr/>
        </p:nvSpPr>
        <p:spPr>
          <a:xfrm>
            <a:off x="3167518" y="4719585"/>
            <a:ext cx="4581198" cy="65314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Amikor a zarándokok a jeruzsálemi templomba mentek.</a:t>
            </a:r>
          </a:p>
        </p:txBody>
      </p: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59EC12BA-B2C6-44DE-8C12-7A817665E97D}"/>
              </a:ext>
            </a:extLst>
          </p:cNvPr>
          <p:cNvSpPr/>
          <p:nvPr/>
        </p:nvSpPr>
        <p:spPr>
          <a:xfrm>
            <a:off x="852499" y="2437441"/>
            <a:ext cx="7587334" cy="65314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/>
              <a:t>Tudod, hogy ki írta a legtöbb bibliai                                                       -t?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74CD7FB-3BF3-4AA8-8202-5ABDBFF21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24" b="89916" l="9548" r="91960">
                        <a14:foregroundMark x1="18593" y1="8824" x2="48744" y2="9664"/>
                        <a14:foregroundMark x1="91960" y1="77311" x2="91960" y2="77311"/>
                        <a14:foregroundMark x1="44724" y1="78992" x2="44724" y2="78992"/>
                        <a14:foregroundMark x1="45226" y1="81092" x2="42714" y2="647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652044" y="1509386"/>
            <a:ext cx="2416006" cy="2889495"/>
          </a:xfrm>
          <a:prstGeom prst="rect">
            <a:avLst/>
          </a:prstGeom>
        </p:spPr>
      </p:pic>
      <p:sp>
        <p:nvSpPr>
          <p:cNvPr id="16" name="Téglalap: lekerekített 15">
            <a:extLst>
              <a:ext uri="{FF2B5EF4-FFF2-40B4-BE49-F238E27FC236}">
                <a16:creationId xmlns:a16="http://schemas.microsoft.com/office/drawing/2014/main" id="{F057469E-15DB-4229-962A-F65DB3D24D1E}"/>
              </a:ext>
            </a:extLst>
          </p:cNvPr>
          <p:cNvSpPr/>
          <p:nvPr/>
        </p:nvSpPr>
        <p:spPr>
          <a:xfrm>
            <a:off x="5028979" y="3582377"/>
            <a:ext cx="1677402" cy="3791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Dávid király. </a:t>
            </a:r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EE93F93A-442F-4C59-8263-8F2C62177FFC}"/>
              </a:ext>
            </a:extLst>
          </p:cNvPr>
          <p:cNvSpPr/>
          <p:nvPr/>
        </p:nvSpPr>
        <p:spPr>
          <a:xfrm>
            <a:off x="852499" y="631788"/>
            <a:ext cx="8256745" cy="65314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/>
              <a:t>Ezeket az énekeket így nevezzük:                                                                        </a:t>
            </a:r>
          </a:p>
        </p:txBody>
      </p:sp>
      <p:grpSp>
        <p:nvGrpSpPr>
          <p:cNvPr id="43" name="Csoportba foglalás 42">
            <a:extLst>
              <a:ext uri="{FF2B5EF4-FFF2-40B4-BE49-F238E27FC236}">
                <a16:creationId xmlns:a16="http://schemas.microsoft.com/office/drawing/2014/main" id="{289C257E-3A03-4521-845F-D0426ED540DA}"/>
              </a:ext>
            </a:extLst>
          </p:cNvPr>
          <p:cNvGrpSpPr/>
          <p:nvPr/>
        </p:nvGrpSpPr>
        <p:grpSpPr>
          <a:xfrm>
            <a:off x="4575651" y="744464"/>
            <a:ext cx="4324494" cy="341490"/>
            <a:chOff x="3415333" y="394060"/>
            <a:chExt cx="4324494" cy="341490"/>
          </a:xfrm>
        </p:grpSpPr>
        <p:sp>
          <p:nvSpPr>
            <p:cNvPr id="34" name="Téglalap 33">
              <a:extLst>
                <a:ext uri="{FF2B5EF4-FFF2-40B4-BE49-F238E27FC236}">
                  <a16:creationId xmlns:a16="http://schemas.microsoft.com/office/drawing/2014/main" id="{1320F767-8A9E-4E93-9C00-86DD73785D16}"/>
                </a:ext>
              </a:extLst>
            </p:cNvPr>
            <p:cNvSpPr/>
            <p:nvPr/>
          </p:nvSpPr>
          <p:spPr>
            <a:xfrm>
              <a:off x="3908805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noProof="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S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sp>
          <p:nvSpPr>
            <p:cNvPr id="35" name="Téglalap 34">
              <a:extLst>
                <a:ext uri="{FF2B5EF4-FFF2-40B4-BE49-F238E27FC236}">
                  <a16:creationId xmlns:a16="http://schemas.microsoft.com/office/drawing/2014/main" id="{F049245F-7DCC-4004-AB2A-6FA5DA342857}"/>
                </a:ext>
              </a:extLst>
            </p:cNvPr>
            <p:cNvSpPr/>
            <p:nvPr/>
          </p:nvSpPr>
          <p:spPr>
            <a:xfrm>
              <a:off x="5389221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T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sp>
          <p:nvSpPr>
            <p:cNvPr id="36" name="Téglalap 35">
              <a:extLst>
                <a:ext uri="{FF2B5EF4-FFF2-40B4-BE49-F238E27FC236}">
                  <a16:creationId xmlns:a16="http://schemas.microsoft.com/office/drawing/2014/main" id="{62D74C63-960E-44E6-BC46-6575D6173940}"/>
                </a:ext>
              </a:extLst>
            </p:cNvPr>
            <p:cNvSpPr/>
            <p:nvPr/>
          </p:nvSpPr>
          <p:spPr>
            <a:xfrm>
              <a:off x="5882693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Á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sp>
          <p:nvSpPr>
            <p:cNvPr id="37" name="Téglalap 36">
              <a:extLst>
                <a:ext uri="{FF2B5EF4-FFF2-40B4-BE49-F238E27FC236}">
                  <a16:creationId xmlns:a16="http://schemas.microsoft.com/office/drawing/2014/main" id="{FC4D3172-FC7C-4E4F-9171-2D1E7C8190D6}"/>
                </a:ext>
              </a:extLst>
            </p:cNvPr>
            <p:cNvSpPr/>
            <p:nvPr/>
          </p:nvSpPr>
          <p:spPr>
            <a:xfrm>
              <a:off x="6869637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noProof="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O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sp>
          <p:nvSpPr>
            <p:cNvPr id="38" name="Téglalap 37">
              <a:extLst>
                <a:ext uri="{FF2B5EF4-FFF2-40B4-BE49-F238E27FC236}">
                  <a16:creationId xmlns:a16="http://schemas.microsoft.com/office/drawing/2014/main" id="{A4D0B20E-D7B1-4E59-8D46-E7FBB3BC259A}"/>
                </a:ext>
              </a:extLst>
            </p:cNvPr>
            <p:cNvSpPr/>
            <p:nvPr/>
          </p:nvSpPr>
          <p:spPr>
            <a:xfrm>
              <a:off x="7363109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noProof="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K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sp>
          <p:nvSpPr>
            <p:cNvPr id="39" name="Téglalap 38">
              <a:extLst>
                <a:ext uri="{FF2B5EF4-FFF2-40B4-BE49-F238E27FC236}">
                  <a16:creationId xmlns:a16="http://schemas.microsoft.com/office/drawing/2014/main" id="{61862592-9A8C-4C97-85C1-E04A16C36D14}"/>
                </a:ext>
              </a:extLst>
            </p:cNvPr>
            <p:cNvSpPr/>
            <p:nvPr/>
          </p:nvSpPr>
          <p:spPr>
            <a:xfrm>
              <a:off x="4402277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noProof="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O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sp>
          <p:nvSpPr>
            <p:cNvPr id="40" name="Téglalap 39">
              <a:extLst>
                <a:ext uri="{FF2B5EF4-FFF2-40B4-BE49-F238E27FC236}">
                  <a16:creationId xmlns:a16="http://schemas.microsoft.com/office/drawing/2014/main" id="{3748FC54-69AD-43DA-A2F7-558777AC5ED3}"/>
                </a:ext>
              </a:extLst>
            </p:cNvPr>
            <p:cNvSpPr/>
            <p:nvPr/>
          </p:nvSpPr>
          <p:spPr>
            <a:xfrm>
              <a:off x="4895749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noProof="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L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sp>
          <p:nvSpPr>
            <p:cNvPr id="41" name="Téglalap 40">
              <a:extLst>
                <a:ext uri="{FF2B5EF4-FFF2-40B4-BE49-F238E27FC236}">
                  <a16:creationId xmlns:a16="http://schemas.microsoft.com/office/drawing/2014/main" id="{E4F5B28B-11BF-40E4-B13A-450911C0EB63}"/>
                </a:ext>
              </a:extLst>
            </p:cNvPr>
            <p:cNvSpPr/>
            <p:nvPr/>
          </p:nvSpPr>
          <p:spPr>
            <a:xfrm>
              <a:off x="6376165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R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sp>
          <p:nvSpPr>
            <p:cNvPr id="42" name="Téglalap 41">
              <a:extLst>
                <a:ext uri="{FF2B5EF4-FFF2-40B4-BE49-F238E27FC236}">
                  <a16:creationId xmlns:a16="http://schemas.microsoft.com/office/drawing/2014/main" id="{B880355E-7EF3-4CBA-86BA-F43C93BC2CF2}"/>
                </a:ext>
              </a:extLst>
            </p:cNvPr>
            <p:cNvSpPr/>
            <p:nvPr/>
          </p:nvSpPr>
          <p:spPr>
            <a:xfrm>
              <a:off x="3415333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Z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</p:grpSp>
      <p:sp>
        <p:nvSpPr>
          <p:cNvPr id="45" name="Téglalap: lekerekített 44">
            <a:extLst>
              <a:ext uri="{FF2B5EF4-FFF2-40B4-BE49-F238E27FC236}">
                <a16:creationId xmlns:a16="http://schemas.microsoft.com/office/drawing/2014/main" id="{87FFF0CE-DC70-414B-9FAF-815DA11B9CC3}"/>
              </a:ext>
            </a:extLst>
          </p:cNvPr>
          <p:cNvSpPr/>
          <p:nvPr/>
        </p:nvSpPr>
        <p:spPr>
          <a:xfrm>
            <a:off x="852499" y="1534615"/>
            <a:ext cx="7522400" cy="65314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/>
              <a:t>    A		               		        énekelt imádságok.</a:t>
            </a:r>
          </a:p>
        </p:txBody>
      </p:sp>
      <p:grpSp>
        <p:nvGrpSpPr>
          <p:cNvPr id="46" name="Csoportba foglalás 45">
            <a:extLst>
              <a:ext uri="{FF2B5EF4-FFF2-40B4-BE49-F238E27FC236}">
                <a16:creationId xmlns:a16="http://schemas.microsoft.com/office/drawing/2014/main" id="{04AE5586-1355-4491-9B71-DE7291FAA80D}"/>
              </a:ext>
            </a:extLst>
          </p:cNvPr>
          <p:cNvGrpSpPr/>
          <p:nvPr/>
        </p:nvGrpSpPr>
        <p:grpSpPr>
          <a:xfrm>
            <a:off x="1543186" y="1690440"/>
            <a:ext cx="4324494" cy="341490"/>
            <a:chOff x="3415333" y="394060"/>
            <a:chExt cx="4324494" cy="341490"/>
          </a:xfrm>
        </p:grpSpPr>
        <p:sp>
          <p:nvSpPr>
            <p:cNvPr id="47" name="Téglalap 46">
              <a:extLst>
                <a:ext uri="{FF2B5EF4-FFF2-40B4-BE49-F238E27FC236}">
                  <a16:creationId xmlns:a16="http://schemas.microsoft.com/office/drawing/2014/main" id="{7DD70D89-A0C0-4741-85F8-60DB185C9649}"/>
                </a:ext>
              </a:extLst>
            </p:cNvPr>
            <p:cNvSpPr/>
            <p:nvPr/>
          </p:nvSpPr>
          <p:spPr>
            <a:xfrm>
              <a:off x="3908805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noProof="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S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sp>
          <p:nvSpPr>
            <p:cNvPr id="48" name="Téglalap 47">
              <a:extLst>
                <a:ext uri="{FF2B5EF4-FFF2-40B4-BE49-F238E27FC236}">
                  <a16:creationId xmlns:a16="http://schemas.microsoft.com/office/drawing/2014/main" id="{4B24ADE7-E552-4E19-B122-771CBFACC555}"/>
                </a:ext>
              </a:extLst>
            </p:cNvPr>
            <p:cNvSpPr/>
            <p:nvPr/>
          </p:nvSpPr>
          <p:spPr>
            <a:xfrm>
              <a:off x="5389221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T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sp>
          <p:nvSpPr>
            <p:cNvPr id="49" name="Téglalap 48">
              <a:extLst>
                <a:ext uri="{FF2B5EF4-FFF2-40B4-BE49-F238E27FC236}">
                  <a16:creationId xmlns:a16="http://schemas.microsoft.com/office/drawing/2014/main" id="{F122BB40-2F48-47A5-BF4B-2F2486F2967D}"/>
                </a:ext>
              </a:extLst>
            </p:cNvPr>
            <p:cNvSpPr/>
            <p:nvPr/>
          </p:nvSpPr>
          <p:spPr>
            <a:xfrm>
              <a:off x="5882693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Á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sp>
          <p:nvSpPr>
            <p:cNvPr id="50" name="Téglalap 49">
              <a:extLst>
                <a:ext uri="{FF2B5EF4-FFF2-40B4-BE49-F238E27FC236}">
                  <a16:creationId xmlns:a16="http://schemas.microsoft.com/office/drawing/2014/main" id="{0EB04A1C-9507-4B45-978D-2FF4C90B41F3}"/>
                </a:ext>
              </a:extLst>
            </p:cNvPr>
            <p:cNvSpPr/>
            <p:nvPr/>
          </p:nvSpPr>
          <p:spPr>
            <a:xfrm>
              <a:off x="6869637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noProof="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O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sp>
          <p:nvSpPr>
            <p:cNvPr id="51" name="Téglalap 50">
              <a:extLst>
                <a:ext uri="{FF2B5EF4-FFF2-40B4-BE49-F238E27FC236}">
                  <a16:creationId xmlns:a16="http://schemas.microsoft.com/office/drawing/2014/main" id="{832D1E1A-522B-4C3F-9CC5-CBE275C04885}"/>
                </a:ext>
              </a:extLst>
            </p:cNvPr>
            <p:cNvSpPr/>
            <p:nvPr/>
          </p:nvSpPr>
          <p:spPr>
            <a:xfrm>
              <a:off x="7363109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noProof="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K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sp>
          <p:nvSpPr>
            <p:cNvPr id="52" name="Téglalap 51">
              <a:extLst>
                <a:ext uri="{FF2B5EF4-FFF2-40B4-BE49-F238E27FC236}">
                  <a16:creationId xmlns:a16="http://schemas.microsoft.com/office/drawing/2014/main" id="{73D235B0-5B6C-449F-B464-114674BEBEC7}"/>
                </a:ext>
              </a:extLst>
            </p:cNvPr>
            <p:cNvSpPr/>
            <p:nvPr/>
          </p:nvSpPr>
          <p:spPr>
            <a:xfrm>
              <a:off x="4402277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noProof="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O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sp>
          <p:nvSpPr>
            <p:cNvPr id="53" name="Téglalap 52">
              <a:extLst>
                <a:ext uri="{FF2B5EF4-FFF2-40B4-BE49-F238E27FC236}">
                  <a16:creationId xmlns:a16="http://schemas.microsoft.com/office/drawing/2014/main" id="{74376D36-858A-4049-A661-B5F42E161DEE}"/>
                </a:ext>
              </a:extLst>
            </p:cNvPr>
            <p:cNvSpPr/>
            <p:nvPr/>
          </p:nvSpPr>
          <p:spPr>
            <a:xfrm>
              <a:off x="4895749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noProof="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L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sp>
          <p:nvSpPr>
            <p:cNvPr id="54" name="Téglalap 53">
              <a:extLst>
                <a:ext uri="{FF2B5EF4-FFF2-40B4-BE49-F238E27FC236}">
                  <a16:creationId xmlns:a16="http://schemas.microsoft.com/office/drawing/2014/main" id="{769C3AEA-A690-4F3E-B96D-E510A7C49E60}"/>
                </a:ext>
              </a:extLst>
            </p:cNvPr>
            <p:cNvSpPr/>
            <p:nvPr/>
          </p:nvSpPr>
          <p:spPr>
            <a:xfrm>
              <a:off x="6376165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R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sp>
          <p:nvSpPr>
            <p:cNvPr id="55" name="Téglalap 54">
              <a:extLst>
                <a:ext uri="{FF2B5EF4-FFF2-40B4-BE49-F238E27FC236}">
                  <a16:creationId xmlns:a16="http://schemas.microsoft.com/office/drawing/2014/main" id="{0B5B18AA-AB00-4C18-AEC0-815328B34CD9}"/>
                </a:ext>
              </a:extLst>
            </p:cNvPr>
            <p:cNvSpPr/>
            <p:nvPr/>
          </p:nvSpPr>
          <p:spPr>
            <a:xfrm>
              <a:off x="3415333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Z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</p:grpSp>
      <p:grpSp>
        <p:nvGrpSpPr>
          <p:cNvPr id="57" name="Csoportba foglalás 56">
            <a:extLst>
              <a:ext uri="{FF2B5EF4-FFF2-40B4-BE49-F238E27FC236}">
                <a16:creationId xmlns:a16="http://schemas.microsoft.com/office/drawing/2014/main" id="{550335AC-51D7-474C-95A2-809D6A2091F2}"/>
              </a:ext>
            </a:extLst>
          </p:cNvPr>
          <p:cNvGrpSpPr/>
          <p:nvPr/>
        </p:nvGrpSpPr>
        <p:grpSpPr>
          <a:xfrm>
            <a:off x="4599525" y="2574246"/>
            <a:ext cx="3337550" cy="341490"/>
            <a:chOff x="3415333" y="394060"/>
            <a:chExt cx="3337550" cy="341490"/>
          </a:xfrm>
        </p:grpSpPr>
        <p:sp>
          <p:nvSpPr>
            <p:cNvPr id="58" name="Téglalap 57">
              <a:extLst>
                <a:ext uri="{FF2B5EF4-FFF2-40B4-BE49-F238E27FC236}">
                  <a16:creationId xmlns:a16="http://schemas.microsoft.com/office/drawing/2014/main" id="{2E0EFEBB-9990-4B4B-A9E4-C4BF521CF8BF}"/>
                </a:ext>
              </a:extLst>
            </p:cNvPr>
            <p:cNvSpPr/>
            <p:nvPr/>
          </p:nvSpPr>
          <p:spPr>
            <a:xfrm>
              <a:off x="3908805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noProof="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S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sp>
          <p:nvSpPr>
            <p:cNvPr id="59" name="Téglalap 58">
              <a:extLst>
                <a:ext uri="{FF2B5EF4-FFF2-40B4-BE49-F238E27FC236}">
                  <a16:creationId xmlns:a16="http://schemas.microsoft.com/office/drawing/2014/main" id="{9C3E23EE-1AEB-426A-94CA-BC0770012D64}"/>
                </a:ext>
              </a:extLst>
            </p:cNvPr>
            <p:cNvSpPr/>
            <p:nvPr/>
          </p:nvSpPr>
          <p:spPr>
            <a:xfrm>
              <a:off x="5389221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T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sp>
          <p:nvSpPr>
            <p:cNvPr id="60" name="Téglalap 59">
              <a:extLst>
                <a:ext uri="{FF2B5EF4-FFF2-40B4-BE49-F238E27FC236}">
                  <a16:creationId xmlns:a16="http://schemas.microsoft.com/office/drawing/2014/main" id="{9F96DE4D-14AB-4F85-B5BC-3EDB042F1224}"/>
                </a:ext>
              </a:extLst>
            </p:cNvPr>
            <p:cNvSpPr/>
            <p:nvPr/>
          </p:nvSpPr>
          <p:spPr>
            <a:xfrm>
              <a:off x="5882693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Á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sp>
          <p:nvSpPr>
            <p:cNvPr id="63" name="Téglalap 62">
              <a:extLst>
                <a:ext uri="{FF2B5EF4-FFF2-40B4-BE49-F238E27FC236}">
                  <a16:creationId xmlns:a16="http://schemas.microsoft.com/office/drawing/2014/main" id="{CCBC1759-B306-4603-A416-223BCD0B186B}"/>
                </a:ext>
              </a:extLst>
            </p:cNvPr>
            <p:cNvSpPr/>
            <p:nvPr/>
          </p:nvSpPr>
          <p:spPr>
            <a:xfrm>
              <a:off x="4402277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noProof="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O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sp>
          <p:nvSpPr>
            <p:cNvPr id="64" name="Téglalap 63">
              <a:extLst>
                <a:ext uri="{FF2B5EF4-FFF2-40B4-BE49-F238E27FC236}">
                  <a16:creationId xmlns:a16="http://schemas.microsoft.com/office/drawing/2014/main" id="{F12FEAD6-D56D-4EEC-BDCA-7E5AD0E8B24A}"/>
                </a:ext>
              </a:extLst>
            </p:cNvPr>
            <p:cNvSpPr/>
            <p:nvPr/>
          </p:nvSpPr>
          <p:spPr>
            <a:xfrm>
              <a:off x="4895749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noProof="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L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sp>
          <p:nvSpPr>
            <p:cNvPr id="65" name="Téglalap 64">
              <a:extLst>
                <a:ext uri="{FF2B5EF4-FFF2-40B4-BE49-F238E27FC236}">
                  <a16:creationId xmlns:a16="http://schemas.microsoft.com/office/drawing/2014/main" id="{7C117F06-AB2E-428F-AE86-5C099CE2962E}"/>
                </a:ext>
              </a:extLst>
            </p:cNvPr>
            <p:cNvSpPr/>
            <p:nvPr/>
          </p:nvSpPr>
          <p:spPr>
            <a:xfrm>
              <a:off x="6376165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R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  <p:sp>
          <p:nvSpPr>
            <p:cNvPr id="66" name="Téglalap 65">
              <a:extLst>
                <a:ext uri="{FF2B5EF4-FFF2-40B4-BE49-F238E27FC236}">
                  <a16:creationId xmlns:a16="http://schemas.microsoft.com/office/drawing/2014/main" id="{44EA6C62-3260-43A4-AE5F-9D5C2D4436CD}"/>
                </a:ext>
              </a:extLst>
            </p:cNvPr>
            <p:cNvSpPr/>
            <p:nvPr/>
          </p:nvSpPr>
          <p:spPr>
            <a:xfrm>
              <a:off x="3415333" y="394060"/>
              <a:ext cx="376718" cy="3414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Z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endParaRPr>
            </a:p>
          </p:txBody>
        </p:sp>
      </p:grpSp>
      <p:sp>
        <p:nvSpPr>
          <p:cNvPr id="67" name="Téglalap: lekerekített 66">
            <a:extLst>
              <a:ext uri="{FF2B5EF4-FFF2-40B4-BE49-F238E27FC236}">
                <a16:creationId xmlns:a16="http://schemas.microsoft.com/office/drawing/2014/main" id="{92A811A7-A310-49C1-BFC6-CEF8A048B51B}"/>
              </a:ext>
            </a:extLst>
          </p:cNvPr>
          <p:cNvSpPr/>
          <p:nvPr/>
        </p:nvSpPr>
        <p:spPr>
          <a:xfrm>
            <a:off x="557273" y="5097783"/>
            <a:ext cx="2278206" cy="112842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Mikor énekelték a zsoltárokat a bibliai időkben?</a:t>
            </a:r>
          </a:p>
        </p:txBody>
      </p:sp>
    </p:spTree>
    <p:extLst>
      <p:ext uri="{BB962C8B-B14F-4D97-AF65-F5344CB8AC3E}">
        <p14:creationId xmlns:p14="http://schemas.microsoft.com/office/powerpoint/2010/main" val="1051203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3021 -0.0351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33607 1.1111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13" grpId="0" animBg="1"/>
      <p:bldP spid="14" grpId="0" animBg="1"/>
      <p:bldP spid="15" grpId="0" animBg="1"/>
      <p:bldP spid="16" grpId="0" animBg="1"/>
      <p:bldP spid="16" grpId="1" animBg="1"/>
      <p:bldP spid="45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5A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>
            <a:extLst>
              <a:ext uri="{FF2B5EF4-FFF2-40B4-BE49-F238E27FC236}">
                <a16:creationId xmlns:a16="http://schemas.microsoft.com/office/drawing/2014/main" id="{49B69492-5D24-4839-8DA2-E17883235F32}"/>
              </a:ext>
            </a:extLst>
          </p:cNvPr>
          <p:cNvSpPr txBox="1"/>
          <p:nvPr/>
        </p:nvSpPr>
        <p:spPr>
          <a:xfrm>
            <a:off x="142875" y="166688"/>
            <a:ext cx="11906250" cy="6524625"/>
          </a:xfrm>
          <a:prstGeom prst="rect">
            <a:avLst/>
          </a:prstGeom>
          <a:noFill/>
          <a:ln w="41275" cap="rnd">
            <a:solidFill>
              <a:schemeClr val="bg1"/>
            </a:solidFill>
            <a:prstDash val="sysDot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E728164A-6226-447F-937D-D5207853B8D0}"/>
              </a:ext>
            </a:extLst>
          </p:cNvPr>
          <p:cNvSpPr/>
          <p:nvPr/>
        </p:nvSpPr>
        <p:spPr>
          <a:xfrm>
            <a:off x="1247793" y="888894"/>
            <a:ext cx="9696414" cy="118831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A Bibliában fennmaradt a zsoltárok szövege. Sajnos a dallama nem.</a:t>
            </a:r>
          </a:p>
          <a:p>
            <a:pPr algn="ctr"/>
            <a:r>
              <a:rPr lang="hu-HU" sz="2400" dirty="0"/>
              <a:t>Ezért  később írtak hozzá új dallamokat. </a:t>
            </a:r>
          </a:p>
          <a:p>
            <a:pPr algn="ctr"/>
            <a:r>
              <a:rPr lang="hu-HU" sz="2400" dirty="0"/>
              <a:t>Hol található meg mind a 150 zsoltár dallammal?</a:t>
            </a:r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21B335FC-F8B7-4255-BDE9-6AEC517145FE}"/>
              </a:ext>
            </a:extLst>
          </p:cNvPr>
          <p:cNvSpPr/>
          <p:nvPr/>
        </p:nvSpPr>
        <p:spPr>
          <a:xfrm>
            <a:off x="2097833" y="5848797"/>
            <a:ext cx="7996335" cy="65314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Genf egy svájci város. Itt írtak sokszáz éve dallamokat a bibliai zsoltárokhoz.</a:t>
            </a:r>
          </a:p>
        </p:txBody>
      </p:sp>
      <p:pic>
        <p:nvPicPr>
          <p:cNvPr id="1026" name="Picture 2" descr="Kisméretű énekeskönyv">
            <a:extLst>
              <a:ext uri="{FF2B5EF4-FFF2-40B4-BE49-F238E27FC236}">
                <a16:creationId xmlns:a16="http://schemas.microsoft.com/office/drawing/2014/main" id="{A3212F05-5E4A-403C-B51E-35D6DA96C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32" y="2617960"/>
            <a:ext cx="1978007" cy="269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B794ABA-ACA9-4503-8A7A-4F9C9168E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5000"/>
            <a:ext cx="1389081" cy="1368000"/>
          </a:xfrm>
          <a:prstGeom prst="rect">
            <a:avLst/>
          </a:prstGeom>
        </p:spPr>
      </p:pic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E42B1EDC-684E-4D66-81AB-9EABD24D1420}"/>
              </a:ext>
            </a:extLst>
          </p:cNvPr>
          <p:cNvSpPr/>
          <p:nvPr/>
        </p:nvSpPr>
        <p:spPr>
          <a:xfrm>
            <a:off x="4698176" y="2542195"/>
            <a:ext cx="5957124" cy="118831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Ez a </a:t>
            </a:r>
            <a:r>
              <a:rPr lang="hu-HU" sz="3200" dirty="0">
                <a:solidFill>
                  <a:srgbClr val="7030A0"/>
                </a:solidFill>
              </a:rPr>
              <a:t>Református Énekeskönyv</a:t>
            </a:r>
            <a:r>
              <a:rPr lang="hu-HU" sz="2400" dirty="0"/>
              <a:t>. Az első 150 ének a bibliai zsoltárokból írt énekeket tartalmazza.</a:t>
            </a:r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87B271E3-FD9F-4518-989F-7882AC9EA51D}"/>
              </a:ext>
            </a:extLst>
          </p:cNvPr>
          <p:cNvSpPr/>
          <p:nvPr/>
        </p:nvSpPr>
        <p:spPr>
          <a:xfrm>
            <a:off x="4698176" y="4195496"/>
            <a:ext cx="5957124" cy="12909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7030A0"/>
                </a:solidFill>
              </a:rPr>
              <a:t>Genfi</a:t>
            </a:r>
            <a:r>
              <a:rPr lang="hu-HU" sz="2400" dirty="0"/>
              <a:t> zsoltároknak nevezzük ezeket az énekeket. Mit gondolsz, hogy miért?</a:t>
            </a:r>
          </a:p>
          <a:p>
            <a:pPr algn="ctr"/>
            <a:r>
              <a:rPr lang="hu-HU" sz="2400" dirty="0"/>
              <a:t>Kattints az énekeskönyvre a válaszért!</a:t>
            </a:r>
          </a:p>
        </p:txBody>
      </p:sp>
    </p:spTree>
    <p:extLst>
      <p:ext uri="{BB962C8B-B14F-4D97-AF65-F5344CB8AC3E}">
        <p14:creationId xmlns:p14="http://schemas.microsoft.com/office/powerpoint/2010/main" val="1144943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zövegdoboz 19">
            <a:extLst>
              <a:ext uri="{FF2B5EF4-FFF2-40B4-BE49-F238E27FC236}">
                <a16:creationId xmlns:a16="http://schemas.microsoft.com/office/drawing/2014/main" id="{421A2C46-EDD2-44A2-9EBA-B752E6275902}"/>
              </a:ext>
            </a:extLst>
          </p:cNvPr>
          <p:cNvSpPr txBox="1"/>
          <p:nvPr/>
        </p:nvSpPr>
        <p:spPr>
          <a:xfrm>
            <a:off x="142875" y="166688"/>
            <a:ext cx="11906250" cy="6524625"/>
          </a:xfrm>
          <a:prstGeom prst="rect">
            <a:avLst/>
          </a:prstGeom>
          <a:noFill/>
          <a:ln w="41275" cap="rnd">
            <a:solidFill>
              <a:schemeClr val="bg1"/>
            </a:solidFill>
            <a:prstDash val="sysDot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F4AE9B3F-1088-420E-9812-7AE7A8BB1E51}"/>
              </a:ext>
            </a:extLst>
          </p:cNvPr>
          <p:cNvSpPr/>
          <p:nvPr/>
        </p:nvSpPr>
        <p:spPr>
          <a:xfrm>
            <a:off x="919162" y="511175"/>
            <a:ext cx="3475038" cy="762000"/>
          </a:xfrm>
          <a:prstGeom prst="roundRect">
            <a:avLst/>
          </a:prstGeom>
          <a:solidFill>
            <a:srgbClr val="D0F5ED"/>
          </a:solidFill>
          <a:ln w="1270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1D8770"/>
                </a:solidFill>
                <a:latin typeface="Arial" panose="020B0604020202020204"/>
              </a:rPr>
              <a:t>Vajon hasonlít?</a:t>
            </a:r>
          </a:p>
        </p:txBody>
      </p:sp>
      <p:sp>
        <p:nvSpPr>
          <p:cNvPr id="11" name="Téglalap: lekerekített 10">
            <a:extLst>
              <a:ext uri="{FF2B5EF4-FFF2-40B4-BE49-F238E27FC236}">
                <a16:creationId xmlns:a16="http://schemas.microsoft.com/office/drawing/2014/main" id="{C011CAE7-97D4-4B48-9A5E-5D912C083242}"/>
              </a:ext>
            </a:extLst>
          </p:cNvPr>
          <p:cNvSpPr/>
          <p:nvPr/>
        </p:nvSpPr>
        <p:spPr>
          <a:xfrm>
            <a:off x="7099299" y="4190998"/>
            <a:ext cx="3960813" cy="2247901"/>
          </a:xfrm>
          <a:prstGeom prst="roundRect">
            <a:avLst/>
          </a:prstGeom>
          <a:solidFill>
            <a:srgbClr val="D0F5ED"/>
          </a:solidFill>
          <a:ln w="1270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1D8770"/>
                </a:solidFill>
                <a:latin typeface="Arial" panose="020B0604020202020204"/>
              </a:rPr>
              <a:t>Beszéljétek meg, hogy miben </a:t>
            </a:r>
            <a:r>
              <a:rPr lang="hu-HU" b="1" dirty="0">
                <a:solidFill>
                  <a:srgbClr val="1D8770"/>
                </a:solidFill>
                <a:latin typeface="Arial" panose="020B0604020202020204"/>
              </a:rPr>
              <a:t>különbözik</a:t>
            </a:r>
            <a:r>
              <a:rPr lang="hu-HU" dirty="0">
                <a:solidFill>
                  <a:srgbClr val="1D8770"/>
                </a:solidFill>
                <a:latin typeface="Arial" panose="020B0604020202020204"/>
              </a:rPr>
              <a:t> és miben </a:t>
            </a:r>
            <a:r>
              <a:rPr lang="hu-HU" b="1" dirty="0">
                <a:solidFill>
                  <a:srgbClr val="1D8770"/>
                </a:solidFill>
                <a:latin typeface="Arial" panose="020B0604020202020204"/>
              </a:rPr>
              <a:t>hasonlít</a:t>
            </a:r>
            <a:r>
              <a:rPr lang="hu-HU" dirty="0">
                <a:solidFill>
                  <a:srgbClr val="1D8770"/>
                </a:solidFill>
                <a:latin typeface="Arial" panose="020B0604020202020204"/>
              </a:rPr>
              <a:t> </a:t>
            </a:r>
          </a:p>
          <a:p>
            <a:pPr algn="ctr"/>
            <a:r>
              <a:rPr lang="hu-HU" dirty="0">
                <a:solidFill>
                  <a:srgbClr val="1D8770"/>
                </a:solidFill>
                <a:latin typeface="Arial" panose="020B0604020202020204"/>
              </a:rPr>
              <a:t>a két szöveg!</a:t>
            </a:r>
          </a:p>
          <a:p>
            <a:pPr algn="ctr"/>
            <a:r>
              <a:rPr lang="hu-HU" dirty="0">
                <a:solidFill>
                  <a:srgbClr val="1D8770"/>
                </a:solidFill>
                <a:latin typeface="Arial" panose="020B0604020202020204"/>
              </a:rPr>
              <a:t>Dolgozhattok csoportban is.</a:t>
            </a:r>
          </a:p>
          <a:p>
            <a:pPr algn="ctr"/>
            <a:r>
              <a:rPr lang="hu-HU" dirty="0">
                <a:solidFill>
                  <a:srgbClr val="1D8770"/>
                </a:solidFill>
                <a:latin typeface="Arial" panose="020B0604020202020204"/>
              </a:rPr>
              <a:t>Egyik csoport keresse az azonosságokat, a másik a különbségeket!</a:t>
            </a:r>
          </a:p>
        </p:txBody>
      </p:sp>
      <p:sp>
        <p:nvSpPr>
          <p:cNvPr id="12" name="Téglalap: lekerekített 11">
            <a:extLst>
              <a:ext uri="{FF2B5EF4-FFF2-40B4-BE49-F238E27FC236}">
                <a16:creationId xmlns:a16="http://schemas.microsoft.com/office/drawing/2014/main" id="{8DFE4277-E2F2-47FF-8BE0-8F937196A1E7}"/>
              </a:ext>
            </a:extLst>
          </p:cNvPr>
          <p:cNvSpPr/>
          <p:nvPr/>
        </p:nvSpPr>
        <p:spPr>
          <a:xfrm>
            <a:off x="4813300" y="488950"/>
            <a:ext cx="6459538" cy="762000"/>
          </a:xfrm>
          <a:prstGeom prst="roundRect">
            <a:avLst/>
          </a:prstGeom>
          <a:solidFill>
            <a:srgbClr val="D0F5ED"/>
          </a:solidFill>
          <a:ln w="1270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1D8770"/>
                </a:solidFill>
                <a:latin typeface="Arial" panose="020B0604020202020204"/>
              </a:rPr>
              <a:t>Hasonlítsuk össze a bibliai szöveget a genfi zsoltár szövegével!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42022978-827B-4541-92E2-22A24B642FF1}"/>
              </a:ext>
            </a:extLst>
          </p:cNvPr>
          <p:cNvGrpSpPr/>
          <p:nvPr/>
        </p:nvGrpSpPr>
        <p:grpSpPr>
          <a:xfrm>
            <a:off x="7136092" y="2082801"/>
            <a:ext cx="4850048" cy="1764000"/>
            <a:chOff x="7136092" y="2082801"/>
            <a:chExt cx="4850048" cy="1764000"/>
          </a:xfrm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5E64EA53-6F4E-466F-BBB3-BB87B1A16462}"/>
                </a:ext>
              </a:extLst>
            </p:cNvPr>
            <p:cNvSpPr/>
            <p:nvPr/>
          </p:nvSpPr>
          <p:spPr>
            <a:xfrm>
              <a:off x="11000774" y="2264482"/>
              <a:ext cx="985366" cy="1400638"/>
            </a:xfrm>
            <a:custGeom>
              <a:avLst/>
              <a:gdLst>
                <a:gd name="connsiteX0" fmla="*/ 622299 w 2564233"/>
                <a:gd name="connsiteY0" fmla="*/ 0 h 3644902"/>
                <a:gd name="connsiteX1" fmla="*/ 2564233 w 2564233"/>
                <a:gd name="connsiteY1" fmla="*/ 1822451 h 3644902"/>
                <a:gd name="connsiteX2" fmla="*/ 622299 w 2564233"/>
                <a:gd name="connsiteY2" fmla="*/ 3644902 h 3644902"/>
                <a:gd name="connsiteX3" fmla="*/ 44827 w 2564233"/>
                <a:gd name="connsiteY3" fmla="*/ 3562968 h 3644902"/>
                <a:gd name="connsiteX4" fmla="*/ 0 w 2564233"/>
                <a:gd name="connsiteY4" fmla="*/ 3547571 h 3644902"/>
                <a:gd name="connsiteX5" fmla="*/ 0 w 2564233"/>
                <a:gd name="connsiteY5" fmla="*/ 97331 h 3644902"/>
                <a:gd name="connsiteX6" fmla="*/ 44827 w 2564233"/>
                <a:gd name="connsiteY6" fmla="*/ 81934 h 3644902"/>
                <a:gd name="connsiteX7" fmla="*/ 622299 w 2564233"/>
                <a:gd name="connsiteY7" fmla="*/ 0 h 364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4233" h="3644902">
                  <a:moveTo>
                    <a:pt x="622299" y="0"/>
                  </a:moveTo>
                  <a:cubicBezTo>
                    <a:pt x="1694800" y="0"/>
                    <a:pt x="2564233" y="815939"/>
                    <a:pt x="2564233" y="1822451"/>
                  </a:cubicBezTo>
                  <a:cubicBezTo>
                    <a:pt x="2564233" y="2828963"/>
                    <a:pt x="1694800" y="3644902"/>
                    <a:pt x="622299" y="3644902"/>
                  </a:cubicBezTo>
                  <a:cubicBezTo>
                    <a:pt x="421205" y="3644902"/>
                    <a:pt x="227250" y="3616217"/>
                    <a:pt x="44827" y="3562968"/>
                  </a:cubicBezTo>
                  <a:lnTo>
                    <a:pt x="0" y="3547571"/>
                  </a:lnTo>
                  <a:lnTo>
                    <a:pt x="0" y="97331"/>
                  </a:lnTo>
                  <a:lnTo>
                    <a:pt x="44827" y="81934"/>
                  </a:lnTo>
                  <a:cubicBezTo>
                    <a:pt x="227250" y="28686"/>
                    <a:pt x="421205" y="0"/>
                    <a:pt x="622299" y="0"/>
                  </a:cubicBezTo>
                  <a:close/>
                </a:path>
              </a:pathLst>
            </a:custGeom>
            <a:solidFill>
              <a:srgbClr val="EDC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hu-HU" sz="2400" dirty="0"/>
                <a:t>2.</a:t>
              </a:r>
            </a:p>
          </p:txBody>
        </p:sp>
        <p:sp>
          <p:nvSpPr>
            <p:cNvPr id="10" name="Téglalap: lekerekített 9">
              <a:extLst>
                <a:ext uri="{FF2B5EF4-FFF2-40B4-BE49-F238E27FC236}">
                  <a16:creationId xmlns:a16="http://schemas.microsoft.com/office/drawing/2014/main" id="{612E46DC-E97B-4CEF-BEA9-CE3612FDF43D}"/>
                </a:ext>
              </a:extLst>
            </p:cNvPr>
            <p:cNvSpPr/>
            <p:nvPr/>
          </p:nvSpPr>
          <p:spPr>
            <a:xfrm>
              <a:off x="7136092" y="2082801"/>
              <a:ext cx="3960814" cy="1764000"/>
            </a:xfrm>
            <a:prstGeom prst="roundRect">
              <a:avLst/>
            </a:prstGeom>
            <a:solidFill>
              <a:srgbClr val="D0F5ED"/>
            </a:solidFill>
            <a:ln w="127000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hu-HU" sz="2000" dirty="0">
                <a:solidFill>
                  <a:srgbClr val="1D8770"/>
                </a:solidFill>
                <a:latin typeface="Arial" panose="020B0604020202020204"/>
              </a:endParaRPr>
            </a:p>
            <a:p>
              <a:pPr algn="ctr"/>
              <a:r>
                <a:rPr lang="hu-HU" sz="2000" dirty="0">
                  <a:solidFill>
                    <a:srgbClr val="1D8770"/>
                  </a:solidFill>
                  <a:latin typeface="Arial" panose="020B0604020202020204"/>
                </a:rPr>
                <a:t>Keressétek ki a Református Énekeskönyvből a 42. zsoltárt.</a:t>
              </a:r>
            </a:p>
            <a:p>
              <a:pPr algn="ctr"/>
              <a:r>
                <a:rPr lang="hu-HU" sz="2000" dirty="0">
                  <a:solidFill>
                    <a:srgbClr val="1D8770"/>
                  </a:solidFill>
                  <a:latin typeface="Arial" panose="020B0604020202020204"/>
                </a:rPr>
                <a:t>Olvassátok fel az 1. és. 2. versszakot!</a:t>
              </a:r>
            </a:p>
            <a:p>
              <a:pPr algn="ctr"/>
              <a:endParaRPr lang="hu-HU" sz="2000" dirty="0">
                <a:solidFill>
                  <a:srgbClr val="1D8770"/>
                </a:solidFill>
                <a:latin typeface="Arial" panose="020B0604020202020204"/>
              </a:endParaRPr>
            </a:p>
          </p:txBody>
        </p:sp>
      </p:grp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7AF1C97B-A890-42B9-A81C-CCD19FD7D794}"/>
              </a:ext>
            </a:extLst>
          </p:cNvPr>
          <p:cNvGrpSpPr/>
          <p:nvPr/>
        </p:nvGrpSpPr>
        <p:grpSpPr>
          <a:xfrm>
            <a:off x="205861" y="2082801"/>
            <a:ext cx="6479704" cy="1764000"/>
            <a:chOff x="378296" y="2108200"/>
            <a:chExt cx="6479704" cy="1764000"/>
          </a:xfrm>
        </p:grpSpPr>
        <p:sp>
          <p:nvSpPr>
            <p:cNvPr id="13" name="Szabadkézi sokszög: alakzat 12">
              <a:extLst>
                <a:ext uri="{FF2B5EF4-FFF2-40B4-BE49-F238E27FC236}">
                  <a16:creationId xmlns:a16="http://schemas.microsoft.com/office/drawing/2014/main" id="{BD938F5B-8DFB-4964-A51F-0D13334AE7CB}"/>
                </a:ext>
              </a:extLst>
            </p:cNvPr>
            <p:cNvSpPr/>
            <p:nvPr/>
          </p:nvSpPr>
          <p:spPr>
            <a:xfrm flipH="1">
              <a:off x="378296" y="2289881"/>
              <a:ext cx="985366" cy="1400638"/>
            </a:xfrm>
            <a:custGeom>
              <a:avLst/>
              <a:gdLst>
                <a:gd name="connsiteX0" fmla="*/ 622299 w 2564233"/>
                <a:gd name="connsiteY0" fmla="*/ 0 h 3644902"/>
                <a:gd name="connsiteX1" fmla="*/ 2564233 w 2564233"/>
                <a:gd name="connsiteY1" fmla="*/ 1822451 h 3644902"/>
                <a:gd name="connsiteX2" fmla="*/ 622299 w 2564233"/>
                <a:gd name="connsiteY2" fmla="*/ 3644902 h 3644902"/>
                <a:gd name="connsiteX3" fmla="*/ 44827 w 2564233"/>
                <a:gd name="connsiteY3" fmla="*/ 3562968 h 3644902"/>
                <a:gd name="connsiteX4" fmla="*/ 0 w 2564233"/>
                <a:gd name="connsiteY4" fmla="*/ 3547571 h 3644902"/>
                <a:gd name="connsiteX5" fmla="*/ 0 w 2564233"/>
                <a:gd name="connsiteY5" fmla="*/ 97331 h 3644902"/>
                <a:gd name="connsiteX6" fmla="*/ 44827 w 2564233"/>
                <a:gd name="connsiteY6" fmla="*/ 81934 h 3644902"/>
                <a:gd name="connsiteX7" fmla="*/ 622299 w 2564233"/>
                <a:gd name="connsiteY7" fmla="*/ 0 h 364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4233" h="3644902">
                  <a:moveTo>
                    <a:pt x="622299" y="0"/>
                  </a:moveTo>
                  <a:cubicBezTo>
                    <a:pt x="1694800" y="0"/>
                    <a:pt x="2564233" y="815939"/>
                    <a:pt x="2564233" y="1822451"/>
                  </a:cubicBezTo>
                  <a:cubicBezTo>
                    <a:pt x="2564233" y="2828963"/>
                    <a:pt x="1694800" y="3644902"/>
                    <a:pt x="622299" y="3644902"/>
                  </a:cubicBezTo>
                  <a:cubicBezTo>
                    <a:pt x="421205" y="3644902"/>
                    <a:pt x="227250" y="3616217"/>
                    <a:pt x="44827" y="3562968"/>
                  </a:cubicBezTo>
                  <a:lnTo>
                    <a:pt x="0" y="3547571"/>
                  </a:lnTo>
                  <a:lnTo>
                    <a:pt x="0" y="97331"/>
                  </a:lnTo>
                  <a:lnTo>
                    <a:pt x="44827" y="81934"/>
                  </a:lnTo>
                  <a:cubicBezTo>
                    <a:pt x="227250" y="28686"/>
                    <a:pt x="421205" y="0"/>
                    <a:pt x="622299" y="0"/>
                  </a:cubicBezTo>
                  <a:close/>
                </a:path>
              </a:pathLst>
            </a:custGeom>
            <a:solidFill>
              <a:srgbClr val="EDC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hu-HU" sz="2400" dirty="0"/>
                <a:t>1.</a:t>
              </a:r>
            </a:p>
          </p:txBody>
        </p:sp>
        <p:sp>
          <p:nvSpPr>
            <p:cNvPr id="2" name="Téglalap: lekerekített 1">
              <a:hlinkClick r:id="rId3"/>
              <a:extLst>
                <a:ext uri="{FF2B5EF4-FFF2-40B4-BE49-F238E27FC236}">
                  <a16:creationId xmlns:a16="http://schemas.microsoft.com/office/drawing/2014/main" id="{162750C4-F467-4D24-904A-45623DDBA37C}"/>
                </a:ext>
              </a:extLst>
            </p:cNvPr>
            <p:cNvSpPr/>
            <p:nvPr/>
          </p:nvSpPr>
          <p:spPr>
            <a:xfrm>
              <a:off x="1282700" y="2108200"/>
              <a:ext cx="5575300" cy="1764000"/>
            </a:xfrm>
            <a:prstGeom prst="roundRect">
              <a:avLst/>
            </a:prstGeom>
            <a:solidFill>
              <a:srgbClr val="D0F5ED"/>
            </a:solidFill>
            <a:ln w="127000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>
                  <a:solidFill>
                    <a:srgbClr val="1D8770"/>
                  </a:solidFill>
                  <a:latin typeface="Arial" panose="020B0604020202020204"/>
                </a:rPr>
                <a:t>Hallgassátok meg a</a:t>
              </a:r>
              <a:r>
                <a:rPr lang="hu-HU" sz="2000" b="1" dirty="0">
                  <a:solidFill>
                    <a:srgbClr val="25AD90"/>
                  </a:solidFill>
                  <a:latin typeface="Arial" panose="020B0604020202020204"/>
                </a:rPr>
                <a:t> </a:t>
              </a:r>
              <a:r>
                <a:rPr lang="hu-HU" sz="3200" b="1" dirty="0">
                  <a:solidFill>
                    <a:srgbClr val="25AD90"/>
                  </a:solidFill>
                  <a:latin typeface="Arial" panose="020B0604020202020204"/>
                </a:rPr>
                <a:t>42</a:t>
              </a:r>
              <a:r>
                <a:rPr lang="hu-HU" sz="3200" dirty="0">
                  <a:solidFill>
                    <a:srgbClr val="25AD90"/>
                  </a:solidFill>
                  <a:latin typeface="Arial" panose="020B0604020202020204"/>
                </a:rPr>
                <a:t>. </a:t>
              </a:r>
              <a:r>
                <a:rPr lang="hu-HU" sz="2000" dirty="0">
                  <a:solidFill>
                    <a:srgbClr val="1D8770"/>
                  </a:solidFill>
                  <a:latin typeface="Arial" panose="020B0604020202020204"/>
                </a:rPr>
                <a:t>zsoltár szövegét!</a:t>
              </a:r>
            </a:p>
            <a:p>
              <a:pPr algn="ctr"/>
              <a:r>
                <a:rPr lang="hu-HU" sz="2000" dirty="0">
                  <a:solidFill>
                    <a:srgbClr val="1D8770"/>
                  </a:solidFill>
                  <a:latin typeface="Arial" panose="020B0604020202020204"/>
                </a:rPr>
                <a:t>Kattintsatok </a:t>
              </a:r>
              <a:r>
                <a:rPr lang="hu-HU" sz="2000" b="1" u="sng" dirty="0">
                  <a:solidFill>
                    <a:srgbClr val="1D8770"/>
                  </a:solidFill>
                  <a:latin typeface="Arial" panose="020B0604020202020204"/>
                </a:rPr>
                <a:t>IDE</a:t>
              </a:r>
              <a:r>
                <a:rPr lang="hu-HU" sz="2000" dirty="0">
                  <a:solidFill>
                    <a:srgbClr val="1D8770"/>
                  </a:solidFill>
                  <a:latin typeface="Arial" panose="020B0604020202020204"/>
                </a:rPr>
                <a:t>! Ha megnyitottátok a szöveget, akkor kattintsatok a hangszóró ikonra! </a:t>
              </a:r>
            </a:p>
          </p:txBody>
        </p:sp>
      </p:grpSp>
      <p:pic>
        <p:nvPicPr>
          <p:cNvPr id="19" name="Kép 18">
            <a:extLst>
              <a:ext uri="{FF2B5EF4-FFF2-40B4-BE49-F238E27FC236}">
                <a16:creationId xmlns:a16="http://schemas.microsoft.com/office/drawing/2014/main" id="{91020826-EA33-4C71-BA43-2818D7FD5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90000"/>
            <a:ext cx="1372005" cy="1368000"/>
          </a:xfrm>
          <a:prstGeom prst="rect">
            <a:avLst/>
          </a:prstGeom>
        </p:spPr>
      </p:pic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F83BB761-F14D-4CD8-80F8-49E4C00E55A4}"/>
              </a:ext>
            </a:extLst>
          </p:cNvPr>
          <p:cNvGrpSpPr/>
          <p:nvPr/>
        </p:nvGrpSpPr>
        <p:grpSpPr>
          <a:xfrm>
            <a:off x="1836737" y="3846801"/>
            <a:ext cx="3848100" cy="2058698"/>
            <a:chOff x="1811337" y="4659602"/>
            <a:chExt cx="3848100" cy="2058698"/>
          </a:xfrm>
        </p:grpSpPr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A16F0982-7657-415B-8622-61A12084E0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709" t="13678" r="3578" b="18485"/>
            <a:stretch/>
          </p:blipFill>
          <p:spPr>
            <a:xfrm>
              <a:off x="1811337" y="5105399"/>
              <a:ext cx="3848100" cy="1612901"/>
            </a:xfrm>
            <a:prstGeom prst="rect">
              <a:avLst/>
            </a:prstGeom>
          </p:spPr>
        </p:pic>
        <p:sp>
          <p:nvSpPr>
            <p:cNvPr id="23" name="Nyíl: lefelé mutató 22">
              <a:extLst>
                <a:ext uri="{FF2B5EF4-FFF2-40B4-BE49-F238E27FC236}">
                  <a16:creationId xmlns:a16="http://schemas.microsoft.com/office/drawing/2014/main" id="{20986EF2-0BFB-4E68-ABD9-3FB7B78462C4}"/>
                </a:ext>
              </a:extLst>
            </p:cNvPr>
            <p:cNvSpPr/>
            <p:nvPr/>
          </p:nvSpPr>
          <p:spPr>
            <a:xfrm>
              <a:off x="3441339" y="4659602"/>
              <a:ext cx="308696" cy="445797"/>
            </a:xfrm>
            <a:prstGeom prst="downArrow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55809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9C549"/>
            </a:gs>
            <a:gs pos="100000">
              <a:srgbClr val="C2C87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76E533D-966A-4D9F-B3AA-0D511A4039D9}"/>
              </a:ext>
            </a:extLst>
          </p:cNvPr>
          <p:cNvSpPr txBox="1"/>
          <p:nvPr/>
        </p:nvSpPr>
        <p:spPr>
          <a:xfrm>
            <a:off x="142875" y="166688"/>
            <a:ext cx="11906250" cy="6524625"/>
          </a:xfrm>
          <a:prstGeom prst="rect">
            <a:avLst/>
          </a:prstGeom>
          <a:noFill/>
          <a:ln w="41275" cap="rnd">
            <a:solidFill>
              <a:schemeClr val="bg1"/>
            </a:solidFill>
            <a:prstDash val="sysDot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5C3483FB-A40B-4895-B5BC-DF1E54D935A5}"/>
              </a:ext>
            </a:extLst>
          </p:cNvPr>
          <p:cNvSpPr txBox="1"/>
          <p:nvPr/>
        </p:nvSpPr>
        <p:spPr>
          <a:xfrm>
            <a:off x="9922146" y="1174536"/>
            <a:ext cx="9017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700" dirty="0">
                <a:solidFill>
                  <a:schemeClr val="bg1"/>
                </a:solidFill>
                <a:latin typeface="Berlin Sans FB Demi" panose="020E0802020502020306" pitchFamily="34" charset="0"/>
                <a:cs typeface="AngsanaUPC" panose="020B0502040204020203" pitchFamily="18" charset="-34"/>
              </a:rPr>
              <a:t>?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6CD2AF1-B295-4926-AE2D-BC9D288BA25E}"/>
              </a:ext>
            </a:extLst>
          </p:cNvPr>
          <p:cNvSpPr txBox="1"/>
          <p:nvPr/>
        </p:nvSpPr>
        <p:spPr>
          <a:xfrm>
            <a:off x="5482370" y="2933392"/>
            <a:ext cx="9017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700" dirty="0">
                <a:solidFill>
                  <a:schemeClr val="bg1"/>
                </a:solidFill>
                <a:latin typeface="Berlin Sans FB Demi" panose="020E0802020502020306" pitchFamily="34" charset="0"/>
                <a:cs typeface="AngsanaUPC" panose="020B0502040204020203" pitchFamily="18" charset="-34"/>
              </a:rPr>
              <a:t>?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D829631-0523-4CB9-82B3-DB9CEC7AA89D}"/>
              </a:ext>
            </a:extLst>
          </p:cNvPr>
          <p:cNvSpPr txBox="1"/>
          <p:nvPr/>
        </p:nvSpPr>
        <p:spPr>
          <a:xfrm>
            <a:off x="250670" y="2489200"/>
            <a:ext cx="9017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700" dirty="0">
                <a:solidFill>
                  <a:schemeClr val="bg1"/>
                </a:solidFill>
                <a:latin typeface="Berlin Sans FB Demi" panose="020E0802020502020306" pitchFamily="34" charset="0"/>
                <a:cs typeface="AngsanaUPC" panose="020B0502040204020203" pitchFamily="18" charset="-34"/>
              </a:rPr>
              <a:t>?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B2E64242-8F26-487E-9366-F2313DA1EA30}"/>
              </a:ext>
            </a:extLst>
          </p:cNvPr>
          <p:cNvSpPr/>
          <p:nvPr/>
        </p:nvSpPr>
        <p:spPr>
          <a:xfrm>
            <a:off x="4007529" y="419739"/>
            <a:ext cx="4574389" cy="1805200"/>
          </a:xfrm>
          <a:prstGeom prst="rect">
            <a:avLst/>
          </a:prstGeom>
          <a:solidFill>
            <a:srgbClr val="CDACE6">
              <a:alpha val="99000"/>
            </a:srgbClr>
          </a:solidFill>
          <a:ln w="69850" cap="rnd">
            <a:noFill/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ctr"/>
            <a:endParaRPr lang="hu-HU" sz="2000" dirty="0">
              <a:solidFill>
                <a:schemeClr val="bg1"/>
              </a:solidFill>
            </a:endParaRPr>
          </a:p>
          <a:p>
            <a:pPr algn="ctr"/>
            <a:r>
              <a:rPr lang="hu-HU" sz="2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4300351-04E4-4973-842E-B36A9AC06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9910" cy="1368000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7A59368A-294B-4DC8-80CD-AA561EC70EB2}"/>
              </a:ext>
            </a:extLst>
          </p:cNvPr>
          <p:cNvSpPr/>
          <p:nvPr/>
        </p:nvSpPr>
        <p:spPr>
          <a:xfrm>
            <a:off x="4353075" y="684000"/>
            <a:ext cx="3883299" cy="1805200"/>
          </a:xfrm>
          <a:prstGeom prst="rect">
            <a:avLst/>
          </a:prstGeom>
          <a:solidFill>
            <a:srgbClr val="9954CC"/>
          </a:solidFill>
          <a:ln w="69850" cap="rnd">
            <a:noFill/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Énekeljétek el a kedvenc hittanórai éneketeket!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</a:rPr>
              <a:t>Legalább 3 éneket énekeljetek!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</a:rPr>
              <a:t>Az éneklés után válaszoljatok a kérdésekre!</a:t>
            </a:r>
          </a:p>
          <a:p>
            <a:pPr algn="ctr"/>
            <a:endParaRPr lang="hu-HU" sz="2000" dirty="0">
              <a:solidFill>
                <a:schemeClr val="bg1"/>
              </a:solidFill>
            </a:endParaRPr>
          </a:p>
          <a:p>
            <a:pPr algn="ctr"/>
            <a:r>
              <a:rPr lang="hu-HU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61ABC126-E97B-494D-98AC-4380B87B36B3}"/>
              </a:ext>
            </a:extLst>
          </p:cNvPr>
          <p:cNvSpPr/>
          <p:nvPr/>
        </p:nvSpPr>
        <p:spPr>
          <a:xfrm>
            <a:off x="609919" y="3098065"/>
            <a:ext cx="5043154" cy="952499"/>
          </a:xfrm>
          <a:prstGeom prst="rect">
            <a:avLst/>
          </a:prstGeom>
          <a:solidFill>
            <a:srgbClr val="CDACE6"/>
          </a:solidFill>
          <a:ln w="69850" cap="rnd">
            <a:solidFill>
              <a:schemeClr val="bg1"/>
            </a:solidFill>
            <a:prstDash val="sysDot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Kapcsolódnak-e az énekek valamilyen </a:t>
            </a:r>
            <a:r>
              <a:rPr lang="hu-HU" sz="2000" dirty="0">
                <a:solidFill>
                  <a:srgbClr val="7030A0"/>
                </a:solidFill>
              </a:rPr>
              <a:t>bibliai történethez</a:t>
            </a:r>
            <a:r>
              <a:rPr lang="hu-HU" sz="2000" dirty="0">
                <a:solidFill>
                  <a:schemeClr val="bg1"/>
                </a:solidFill>
              </a:rPr>
              <a:t>? Ha igen, melyikhez?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FFA9E22C-D86B-44CE-8087-26064834D91C}"/>
              </a:ext>
            </a:extLst>
          </p:cNvPr>
          <p:cNvSpPr/>
          <p:nvPr/>
        </p:nvSpPr>
        <p:spPr>
          <a:xfrm>
            <a:off x="7007693" y="3098065"/>
            <a:ext cx="4574389" cy="952498"/>
          </a:xfrm>
          <a:prstGeom prst="rect">
            <a:avLst/>
          </a:prstGeom>
          <a:solidFill>
            <a:srgbClr val="CDACE6"/>
          </a:solidFill>
          <a:ln w="63500" cap="rnd">
            <a:solidFill>
              <a:schemeClr val="bg1"/>
            </a:solidFill>
            <a:prstDash val="sysDot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Hogyan </a:t>
            </a:r>
            <a:r>
              <a:rPr lang="hu-HU" sz="2400" dirty="0">
                <a:solidFill>
                  <a:srgbClr val="7030A0"/>
                </a:solidFill>
              </a:rPr>
              <a:t>nevezik</a:t>
            </a:r>
            <a:r>
              <a:rPr lang="hu-HU" sz="2400" dirty="0">
                <a:solidFill>
                  <a:schemeClr val="bg1"/>
                </a:solidFill>
              </a:rPr>
              <a:t> az énekekben Istent?</a:t>
            </a:r>
            <a:endParaRPr lang="hu-HU" dirty="0">
              <a:solidFill>
                <a:schemeClr val="bg1"/>
              </a:solidFill>
            </a:endParaRP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A1F39FC-2C3C-4DBE-B9FD-E5CF3DD3F2E1}"/>
              </a:ext>
            </a:extLst>
          </p:cNvPr>
          <p:cNvSpPr/>
          <p:nvPr/>
        </p:nvSpPr>
        <p:spPr>
          <a:xfrm>
            <a:off x="4353075" y="4845050"/>
            <a:ext cx="3883299" cy="1187450"/>
          </a:xfrm>
          <a:prstGeom prst="rect">
            <a:avLst/>
          </a:prstGeom>
          <a:solidFill>
            <a:srgbClr val="CDACE6"/>
          </a:solidFill>
          <a:ln w="63500" cap="rnd">
            <a:solidFill>
              <a:schemeClr val="bg1"/>
            </a:solidFill>
            <a:prstDash val="sysDot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Van-e az énekekben </a:t>
            </a:r>
            <a:r>
              <a:rPr lang="hu-HU" sz="2400" dirty="0">
                <a:solidFill>
                  <a:srgbClr val="7030A0"/>
                </a:solidFill>
              </a:rPr>
              <a:t>hálaadás</a:t>
            </a:r>
            <a:r>
              <a:rPr lang="hu-HU" sz="2400" dirty="0">
                <a:solidFill>
                  <a:schemeClr val="bg1"/>
                </a:solidFill>
              </a:rPr>
              <a:t>? Miért adnak hálát az ének szerzői?</a:t>
            </a:r>
            <a:endParaRPr lang="hu-HU" dirty="0">
              <a:solidFill>
                <a:schemeClr val="bg1"/>
              </a:solidFill>
            </a:endParaRP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529951CA-9C55-4EDB-99BA-DD11F9D3A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830" y="0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6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16" grpId="1"/>
      <p:bldP spid="4" grpId="1"/>
      <p:bldP spid="7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4394</TotalTime>
  <Words>722</Words>
  <Application>Microsoft Office PowerPoint</Application>
  <PresentationFormat>Szélesvásznú</PresentationFormat>
  <Paragraphs>152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Arial</vt:lpstr>
      <vt:lpstr>Bahnschrift</vt:lpstr>
      <vt:lpstr>Berlin Sans FB Demi</vt:lpstr>
      <vt:lpstr>Comic Sans MS</vt:lpstr>
      <vt:lpstr>Times New Roman</vt:lpstr>
      <vt:lpstr>Wingdings 3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Noémi Zimányi</cp:lastModifiedBy>
  <cp:revision>250</cp:revision>
  <dcterms:created xsi:type="dcterms:W3CDTF">2020-11-04T13:47:28Z</dcterms:created>
  <dcterms:modified xsi:type="dcterms:W3CDTF">2021-09-15T09:25:43Z</dcterms:modified>
</cp:coreProperties>
</file>