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87" r:id="rId3"/>
    <p:sldId id="270" r:id="rId4"/>
    <p:sldId id="271" r:id="rId5"/>
    <p:sldId id="273" r:id="rId6"/>
    <p:sldId id="274" r:id="rId7"/>
    <p:sldId id="275" r:id="rId8"/>
    <p:sldId id="291" r:id="rId9"/>
    <p:sldId id="277" r:id="rId10"/>
    <p:sldId id="285" r:id="rId11"/>
    <p:sldId id="279" r:id="rId12"/>
    <p:sldId id="280" r:id="rId13"/>
    <p:sldId id="286" r:id="rId14"/>
    <p:sldId id="288" r:id="rId15"/>
    <p:sldId id="292" r:id="rId16"/>
    <p:sldId id="278" r:id="rId17"/>
    <p:sldId id="293" r:id="rId18"/>
    <p:sldId id="294" r:id="rId19"/>
    <p:sldId id="260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C09"/>
    <a:srgbClr val="DBAD39"/>
    <a:srgbClr val="C9784F"/>
    <a:srgbClr val="CE835E"/>
    <a:srgbClr val="4B8B4F"/>
    <a:srgbClr val="C9EBF7"/>
    <a:srgbClr val="DCC681"/>
    <a:srgbClr val="ABA047"/>
    <a:srgbClr val="72AE01"/>
    <a:srgbClr val="52B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1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37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8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9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4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4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66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79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8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37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1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A7yQEZfhmQ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mA7yQEZfhm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owkcx9dn2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C9784F"/>
            </a:gs>
            <a:gs pos="90000">
              <a:srgbClr val="CE835E"/>
            </a:gs>
            <a:gs pos="53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15000">
                <a:schemeClr val="bg1"/>
              </a:gs>
              <a:gs pos="85000">
                <a:srgbClr val="DCC681"/>
              </a:gs>
              <a:gs pos="96000">
                <a:srgbClr val="CE835E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rgbClr val="7C4C35"/>
                </a:solidFill>
                <a:cs typeface="Arial" panose="020B0604020202020204" pitchFamily="34" charset="0"/>
              </a:rPr>
              <a:t>Kiért, miért vagyok felelős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71000">
                <a:srgbClr val="DCC681"/>
              </a:gs>
              <a:gs pos="27000">
                <a:schemeClr val="bg1"/>
              </a:gs>
              <a:gs pos="98000">
                <a:srgbClr val="CE835E"/>
              </a:gs>
            </a:gsLst>
            <a:lin ang="5400000" scaled="1"/>
          </a:gradFill>
          <a:ln w="88900" cap="flat"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C4C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Ellipszis 5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bg1"/>
              </a:gs>
              <a:gs pos="60000">
                <a:srgbClr val="FBE1A8"/>
              </a:gs>
              <a:gs pos="99000">
                <a:srgbClr val="CE835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bg1"/>
              </a:gs>
              <a:gs pos="53000">
                <a:srgbClr val="ECD89E"/>
              </a:gs>
              <a:gs pos="95000">
                <a:srgbClr val="CE835E"/>
              </a:gs>
            </a:gsLst>
            <a:lin ang="5400000" scaled="1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C4C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19482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836510" y="0"/>
            <a:ext cx="8210658" cy="6740033"/>
            <a:chOff x="1836510" y="0"/>
            <a:chExt cx="8210658" cy="6740033"/>
          </a:xfrm>
        </p:grpSpPr>
        <p:grpSp>
          <p:nvGrpSpPr>
            <p:cNvPr id="16" name="Csoportba foglalás 15"/>
            <p:cNvGrpSpPr/>
            <p:nvPr/>
          </p:nvGrpSpPr>
          <p:grpSpPr>
            <a:xfrm>
              <a:off x="3037538" y="158606"/>
              <a:ext cx="3349487" cy="3001619"/>
              <a:chOff x="3056615" y="421535"/>
              <a:chExt cx="3349487" cy="3001619"/>
            </a:xfrm>
          </p:grpSpPr>
          <p:pic>
            <p:nvPicPr>
              <p:cNvPr id="4" name="Kép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3230549" y="247601"/>
                <a:ext cx="3001619" cy="3349487"/>
              </a:xfrm>
              <a:prstGeom prst="rect">
                <a:avLst/>
              </a:prstGeom>
            </p:spPr>
          </p:pic>
          <p:sp>
            <p:nvSpPr>
              <p:cNvPr id="10" name="Szövegdoboz 9"/>
              <p:cNvSpPr txBox="1"/>
              <p:nvPr/>
            </p:nvSpPr>
            <p:spPr>
              <a:xfrm>
                <a:off x="3235923" y="1490227"/>
                <a:ext cx="232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36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Családban</a:t>
                </a:r>
                <a:endParaRPr lang="hu-HU" sz="36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6697681" y="1587950"/>
              <a:ext cx="3349487" cy="3001619"/>
              <a:chOff x="6400823" y="1643792"/>
              <a:chExt cx="3349487" cy="3001619"/>
            </a:xfrm>
          </p:grpSpPr>
          <p:pic>
            <p:nvPicPr>
              <p:cNvPr id="9" name="Kép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6574757" y="1469858"/>
                <a:ext cx="3001619" cy="3349487"/>
              </a:xfrm>
              <a:prstGeom prst="rect">
                <a:avLst/>
              </a:prstGeom>
            </p:spPr>
          </p:pic>
          <p:sp>
            <p:nvSpPr>
              <p:cNvPr id="11" name="Szövegdoboz 10"/>
              <p:cNvSpPr txBox="1"/>
              <p:nvPr/>
            </p:nvSpPr>
            <p:spPr>
              <a:xfrm>
                <a:off x="7610798" y="2513804"/>
                <a:ext cx="208407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32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Barátok között</a:t>
                </a:r>
                <a:endParaRPr lang="hu-HU" sz="32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0" name="Csoportba foglalás 19"/>
            <p:cNvGrpSpPr/>
            <p:nvPr/>
          </p:nvGrpSpPr>
          <p:grpSpPr>
            <a:xfrm>
              <a:off x="3571274" y="3390546"/>
              <a:ext cx="3001619" cy="3349487"/>
              <a:chOff x="3571274" y="3430089"/>
              <a:chExt cx="3001619" cy="3349487"/>
            </a:xfrm>
          </p:grpSpPr>
          <p:pic>
            <p:nvPicPr>
              <p:cNvPr id="7" name="Kép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1071793">
                <a:off x="3571274" y="3430089"/>
                <a:ext cx="3001619" cy="3349487"/>
              </a:xfrm>
              <a:prstGeom prst="rect">
                <a:avLst/>
              </a:prstGeom>
            </p:spPr>
          </p:pic>
          <p:sp>
            <p:nvSpPr>
              <p:cNvPr id="12" name="Szövegdoboz 11"/>
              <p:cNvSpPr txBox="1"/>
              <p:nvPr/>
            </p:nvSpPr>
            <p:spPr>
              <a:xfrm>
                <a:off x="3813629" y="4933285"/>
                <a:ext cx="23268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36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Iskolában</a:t>
                </a:r>
                <a:endParaRPr lang="hu-HU" sz="36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1836510" y="1953002"/>
              <a:ext cx="3349487" cy="3001619"/>
              <a:chOff x="1858460" y="1992545"/>
              <a:chExt cx="3349487" cy="3001619"/>
            </a:xfrm>
          </p:grpSpPr>
          <p:pic>
            <p:nvPicPr>
              <p:cNvPr id="6" name="Kép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2032394" y="1818611"/>
                <a:ext cx="3001619" cy="3349487"/>
              </a:xfrm>
              <a:prstGeom prst="rect">
                <a:avLst/>
              </a:prstGeom>
            </p:spPr>
          </p:pic>
          <p:sp>
            <p:nvSpPr>
              <p:cNvPr id="13" name="Szövegdoboz 12"/>
              <p:cNvSpPr txBox="1"/>
              <p:nvPr/>
            </p:nvSpPr>
            <p:spPr>
              <a:xfrm>
                <a:off x="2023582" y="2967173"/>
                <a:ext cx="29665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32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Gyülekezetben</a:t>
                </a:r>
                <a:endParaRPr lang="hu-HU" sz="32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" name="Csoportba foglalás 16"/>
            <p:cNvGrpSpPr/>
            <p:nvPr/>
          </p:nvGrpSpPr>
          <p:grpSpPr>
            <a:xfrm>
              <a:off x="5348857" y="0"/>
              <a:ext cx="3001619" cy="3349487"/>
              <a:chOff x="5325283" y="0"/>
              <a:chExt cx="3001619" cy="3349487"/>
            </a:xfrm>
          </p:grpSpPr>
          <p:pic>
            <p:nvPicPr>
              <p:cNvPr id="5" name="Kép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5325283" y="0"/>
                <a:ext cx="3001619" cy="3349487"/>
              </a:xfrm>
              <a:prstGeom prst="rect">
                <a:avLst/>
              </a:prstGeom>
            </p:spPr>
          </p:pic>
          <p:sp>
            <p:nvSpPr>
              <p:cNvPr id="14" name="Szövegdoboz 13"/>
              <p:cNvSpPr txBox="1"/>
              <p:nvPr/>
            </p:nvSpPr>
            <p:spPr>
              <a:xfrm>
                <a:off x="5433088" y="981845"/>
                <a:ext cx="27860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32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Háztartásban</a:t>
                </a:r>
                <a:endParaRPr lang="hu-HU" sz="32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9" name="Csoportba foglalás 18"/>
            <p:cNvGrpSpPr/>
            <p:nvPr/>
          </p:nvGrpSpPr>
          <p:grpSpPr>
            <a:xfrm>
              <a:off x="5814602" y="3378134"/>
              <a:ext cx="3433746" cy="3001619"/>
              <a:chOff x="5807951" y="3327752"/>
              <a:chExt cx="3433746" cy="3001619"/>
            </a:xfrm>
          </p:grpSpPr>
          <p:pic>
            <p:nvPicPr>
              <p:cNvPr id="8" name="Kép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5981885" y="3153818"/>
                <a:ext cx="3001619" cy="3349487"/>
              </a:xfrm>
              <a:prstGeom prst="rect">
                <a:avLst/>
              </a:prstGeom>
            </p:spPr>
          </p:pic>
          <p:sp>
            <p:nvSpPr>
              <p:cNvPr id="15" name="Szövegdoboz 14"/>
              <p:cNvSpPr txBox="1"/>
              <p:nvPr/>
            </p:nvSpPr>
            <p:spPr>
              <a:xfrm>
                <a:off x="6198129" y="4352121"/>
                <a:ext cx="30435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3200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Háziállatoddal</a:t>
                </a:r>
              </a:p>
            </p:txBody>
          </p:sp>
        </p:grpSp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4917798" y="2276274"/>
              <a:ext cx="2156792" cy="204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3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038285" y="3144981"/>
            <a:ext cx="10089114" cy="37130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4233"/>
              </a:avLst>
            </a:prstTxWarp>
            <a:spAutoFit/>
          </a:bodyPr>
          <a:lstStyle/>
          <a:p>
            <a:pPr algn="ctr"/>
            <a:r>
              <a:rPr lang="hu-HU" sz="7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 FELELŐS VAGYOK VALAKIÉRT:</a:t>
            </a:r>
            <a:endParaRPr lang="hu-HU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" b="97973" l="1468" r="99333">
                        <a14:foregroundMark x1="12008" y1="42838" x2="12008" y2="42838"/>
                        <a14:foregroundMark x1="6871" y1="58108" x2="6871" y2="58108"/>
                        <a14:foregroundMark x1="4603" y1="67973" x2="4603" y2="67973"/>
                        <a14:foregroundMark x1="7405" y1="52568" x2="7405" y2="52568"/>
                        <a14:foregroundMark x1="5737" y1="57162" x2="5737" y2="57162"/>
                        <a14:foregroundMark x1="5137" y1="59595" x2="5137" y2="59595"/>
                        <a14:foregroundMark x1="4136" y1="71216" x2="4136" y2="71216"/>
                        <a14:foregroundMark x1="4270" y1="63919" x2="4270" y2="63919"/>
                        <a14:foregroundMark x1="4003" y1="73108" x2="4003" y2="73108"/>
                        <a14:foregroundMark x1="4603" y1="76892" x2="4603" y2="76892"/>
                        <a14:foregroundMark x1="4470" y1="79730" x2="4470" y2="79730"/>
                        <a14:foregroundMark x1="9139" y1="81486" x2="9139" y2="81486"/>
                        <a14:foregroundMark x1="15744" y1="85000" x2="15744" y2="85000"/>
                        <a14:foregroundMark x1="20881" y1="88649" x2="20881" y2="88649"/>
                        <a14:foregroundMark x1="24283" y1="87027" x2="24283" y2="87027"/>
                        <a14:foregroundMark x1="74716" y1="89054" x2="74716" y2="89054"/>
                        <a14:foregroundMark x1="78052" y1="87838" x2="78052" y2="87838"/>
                        <a14:foregroundMark x1="89793" y1="85000" x2="89793" y2="85000"/>
                        <a14:foregroundMark x1="92462" y1="83243" x2="92462" y2="83243"/>
                        <a14:foregroundMark x1="94063" y1="80811" x2="94063" y2="80811"/>
                        <a14:foregroundMark x1="95597" y1="76757" x2="95597" y2="76757"/>
                        <a14:foregroundMark x1="96531" y1="73108" x2="96531" y2="73108"/>
                        <a14:foregroundMark x1="96131" y1="68514" x2="96131" y2="68514"/>
                      </a14:backgroundRemoval>
                    </a14:imgEffect>
                  </a14:imgLayer>
                </a14:imgProps>
              </a:ext>
            </a:extLst>
          </a:blip>
          <a:srcRect l="2705" r="1844" b="6487"/>
          <a:stretch/>
        </p:blipFill>
        <p:spPr>
          <a:xfrm>
            <a:off x="277093" y="337126"/>
            <a:ext cx="11611498" cy="56157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144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" b="97973" l="1468" r="99333">
                        <a14:foregroundMark x1="12008" y1="42838" x2="12008" y2="42838"/>
                        <a14:foregroundMark x1="6871" y1="58108" x2="6871" y2="58108"/>
                        <a14:foregroundMark x1="4603" y1="67973" x2="4603" y2="67973"/>
                        <a14:foregroundMark x1="7405" y1="52568" x2="7405" y2="52568"/>
                        <a14:foregroundMark x1="5737" y1="57162" x2="5737" y2="57162"/>
                        <a14:foregroundMark x1="5137" y1="59595" x2="5137" y2="59595"/>
                        <a14:foregroundMark x1="4136" y1="71216" x2="4136" y2="71216"/>
                        <a14:foregroundMark x1="4270" y1="63919" x2="4270" y2="63919"/>
                        <a14:foregroundMark x1="4003" y1="73108" x2="4003" y2="73108"/>
                        <a14:foregroundMark x1="4603" y1="76892" x2="4603" y2="76892"/>
                        <a14:foregroundMark x1="4470" y1="79730" x2="4470" y2="79730"/>
                        <a14:foregroundMark x1="9139" y1="81486" x2="9139" y2="81486"/>
                        <a14:foregroundMark x1="15744" y1="85000" x2="15744" y2="85000"/>
                        <a14:foregroundMark x1="20881" y1="88649" x2="20881" y2="88649"/>
                        <a14:foregroundMark x1="24283" y1="87027" x2="24283" y2="87027"/>
                        <a14:foregroundMark x1="74716" y1="89054" x2="74716" y2="89054"/>
                        <a14:foregroundMark x1="78052" y1="87838" x2="78052" y2="87838"/>
                        <a14:foregroundMark x1="89793" y1="85000" x2="89793" y2="85000"/>
                        <a14:foregroundMark x1="92462" y1="83243" x2="92462" y2="83243"/>
                        <a14:foregroundMark x1="94063" y1="80811" x2="94063" y2="80811"/>
                        <a14:foregroundMark x1="95597" y1="76757" x2="95597" y2="76757"/>
                        <a14:foregroundMark x1="96531" y1="73108" x2="96531" y2="73108"/>
                        <a14:foregroundMark x1="96131" y1="68514" x2="96131" y2="68514"/>
                      </a14:backgroundRemoval>
                    </a14:imgEffect>
                  </a14:imgLayer>
                </a14:imgProps>
              </a:ext>
            </a:extLst>
          </a:blip>
          <a:srcRect l="2705" r="1844" b="6487"/>
          <a:stretch/>
        </p:blipFill>
        <p:spPr>
          <a:xfrm>
            <a:off x="3393667" y="2161309"/>
            <a:ext cx="5386191" cy="260494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Ellipszis buborék 3"/>
          <p:cNvSpPr/>
          <p:nvPr/>
        </p:nvSpPr>
        <p:spPr>
          <a:xfrm>
            <a:off x="1574281" y="444023"/>
            <a:ext cx="3653676" cy="1764146"/>
          </a:xfrm>
          <a:prstGeom prst="wedgeEllipseCallout">
            <a:avLst>
              <a:gd name="adj1" fmla="val -86671"/>
              <a:gd name="adj2" fmla="val -7100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Te kiről gondoskodsz a családodban?</a:t>
            </a:r>
            <a:endParaRPr lang="hu-HU" sz="2800" dirty="0"/>
          </a:p>
        </p:txBody>
      </p:sp>
      <p:sp>
        <p:nvSpPr>
          <p:cNvPr id="5" name="Ellipszis buborék 4"/>
          <p:cNvSpPr/>
          <p:nvPr/>
        </p:nvSpPr>
        <p:spPr>
          <a:xfrm>
            <a:off x="765921" y="2503537"/>
            <a:ext cx="2493818" cy="1764146"/>
          </a:xfrm>
          <a:prstGeom prst="wedgeEllipseCallout">
            <a:avLst>
              <a:gd name="adj1" fmla="val -76759"/>
              <a:gd name="adj2" fmla="val -3383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Kire, mire szoktál vigyázni?</a:t>
            </a:r>
            <a:endParaRPr lang="hu-HU" sz="2800" dirty="0"/>
          </a:p>
        </p:txBody>
      </p:sp>
      <p:sp>
        <p:nvSpPr>
          <p:cNvPr id="6" name="Ellipszis buborék 5"/>
          <p:cNvSpPr/>
          <p:nvPr/>
        </p:nvSpPr>
        <p:spPr>
          <a:xfrm>
            <a:off x="1574281" y="4563051"/>
            <a:ext cx="2493818" cy="1764146"/>
          </a:xfrm>
          <a:prstGeom prst="wedgeEllipseCallout">
            <a:avLst>
              <a:gd name="adj1" fmla="val -96389"/>
              <a:gd name="adj2" fmla="val 625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Kiknek segítesz?</a:t>
            </a:r>
            <a:endParaRPr lang="hu-HU" sz="2800" dirty="0"/>
          </a:p>
        </p:txBody>
      </p:sp>
      <p:sp>
        <p:nvSpPr>
          <p:cNvPr id="7" name="Ellipszis buborék 6"/>
          <p:cNvSpPr/>
          <p:nvPr/>
        </p:nvSpPr>
        <p:spPr>
          <a:xfrm>
            <a:off x="5998322" y="153969"/>
            <a:ext cx="2892373" cy="1764146"/>
          </a:xfrm>
          <a:prstGeom prst="wedgeEllipseCallout">
            <a:avLst>
              <a:gd name="adj1" fmla="val 62179"/>
              <a:gd name="adj2" fmla="val -5530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Kiért imádkozol?</a:t>
            </a:r>
            <a:endParaRPr lang="hu-HU" sz="2800" dirty="0"/>
          </a:p>
        </p:txBody>
      </p:sp>
      <p:sp>
        <p:nvSpPr>
          <p:cNvPr id="8" name="Ellipszis buborék 7"/>
          <p:cNvSpPr/>
          <p:nvPr/>
        </p:nvSpPr>
        <p:spPr>
          <a:xfrm>
            <a:off x="8573307" y="1816515"/>
            <a:ext cx="2493818" cy="1764146"/>
          </a:xfrm>
          <a:prstGeom prst="wedgeEllipseCallout">
            <a:avLst>
              <a:gd name="adj1" fmla="val 86574"/>
              <a:gd name="adj2" fmla="val -3226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Kire gondolsz sokat?</a:t>
            </a:r>
            <a:endParaRPr lang="hu-HU" sz="2800" dirty="0"/>
          </a:p>
        </p:txBody>
      </p:sp>
      <p:sp>
        <p:nvSpPr>
          <p:cNvPr id="9" name="Ellipszis buborék 8"/>
          <p:cNvSpPr/>
          <p:nvPr/>
        </p:nvSpPr>
        <p:spPr>
          <a:xfrm>
            <a:off x="8573307" y="4127372"/>
            <a:ext cx="2645522" cy="1764146"/>
          </a:xfrm>
          <a:prstGeom prst="wedgeEllipseCallout">
            <a:avLst>
              <a:gd name="adj1" fmla="val 77473"/>
              <a:gd name="adj2" fmla="val 787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Kire, kikre figyelsz?</a:t>
            </a:r>
            <a:endParaRPr lang="hu-HU" sz="2800" dirty="0"/>
          </a:p>
        </p:txBody>
      </p:sp>
      <p:sp>
        <p:nvSpPr>
          <p:cNvPr id="10" name="Ellipszis buborék 9"/>
          <p:cNvSpPr/>
          <p:nvPr/>
        </p:nvSpPr>
        <p:spPr>
          <a:xfrm>
            <a:off x="4742531" y="4719391"/>
            <a:ext cx="2935314" cy="1764146"/>
          </a:xfrm>
          <a:prstGeom prst="wedgeEllipseCallout">
            <a:avLst>
              <a:gd name="adj1" fmla="val 17685"/>
              <a:gd name="adj2" fmla="val 666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Kivel, kikkel törődsz?</a:t>
            </a:r>
            <a:endParaRPr lang="hu-HU" sz="28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455" y="1308"/>
            <a:ext cx="1734545" cy="1708221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776754" y="6270597"/>
            <a:ext cx="3849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chemeClr val="bg1"/>
                </a:solidFill>
              </a:rPr>
              <a:t>Ha végig gondoltad, lapozz!</a:t>
            </a:r>
            <a:endParaRPr lang="hu-H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4701209" y="4701207"/>
            <a:ext cx="2876383" cy="1970409"/>
            <a:chOff x="3558800" y="3122024"/>
            <a:chExt cx="5350067" cy="37359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59" b="91563" l="6551" r="73121"/>
                      </a14:imgEffect>
                    </a14:imgLayer>
                  </a14:imgProps>
                </a:ext>
              </a:extLst>
            </a:blip>
            <a:srcRect l="4404" t="7966" r="54862" b="11226"/>
            <a:stretch/>
          </p:blipFill>
          <p:spPr>
            <a:xfrm>
              <a:off x="3558800" y="3152502"/>
              <a:ext cx="2577737" cy="3561805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58" b="92393" l="43931" r="91233">
                          <a14:foregroundMark x1="78998" y1="35546" x2="78998" y2="35546"/>
                          <a14:foregroundMark x1="71580" y1="34302" x2="71580" y2="34302"/>
                          <a14:foregroundMark x1="62331" y1="23098" x2="62331" y2="23098"/>
                          <a14:foregroundMark x1="51927" y1="50207" x2="51927" y2="50207"/>
                          <a14:foregroundMark x1="51349" y1="48133" x2="51349" y2="48133"/>
                          <a14:foregroundMark x1="51349" y1="52974" x2="51349" y2="52974"/>
                          <a14:foregroundMark x1="53661" y1="55463" x2="53661" y2="55463"/>
                          <a14:foregroundMark x1="50193" y1="63347" x2="50193" y2="63347"/>
                          <a14:foregroundMark x1="50674" y1="67497" x2="50674" y2="67497"/>
                          <a14:foregroundMark x1="51156" y1="71093" x2="51156" y2="71093"/>
                          <a14:foregroundMark x1="51156" y1="72891" x2="51156" y2="72891"/>
                          <a14:foregroundMark x1="51156" y1="76072" x2="51156" y2="76072"/>
                          <a14:foregroundMark x1="59152" y1="89488" x2="59152" y2="89488"/>
                          <a14:foregroundMark x1="53661" y1="77040" x2="53661" y2="77040"/>
                          <a14:foregroundMark x1="59827" y1="66113" x2="59827" y2="66113"/>
                          <a14:foregroundMark x1="76012" y1="71923" x2="76012" y2="71923"/>
                          <a14:foregroundMark x1="85549" y1="57815" x2="85549" y2="57815"/>
                          <a14:foregroundMark x1="86994" y1="52282" x2="86994" y2="52282"/>
                          <a14:foregroundMark x1="87669" y1="55048" x2="87669" y2="55048"/>
                          <a14:foregroundMark x1="87958" y1="61549" x2="87958" y2="61549"/>
                          <a14:foregroundMark x1="87283" y1="65422" x2="87283" y2="65422"/>
                          <a14:foregroundMark x1="87283" y1="68880" x2="87283" y2="68880"/>
                          <a14:foregroundMark x1="87476" y1="70539" x2="87476" y2="70539"/>
                          <a14:foregroundMark x1="84586" y1="70539" x2="84586" y2="70539"/>
                          <a14:foregroundMark x1="83430" y1="73306" x2="83430" y2="73306"/>
                          <a14:foregroundMark x1="85838" y1="71923" x2="85838" y2="71923"/>
                          <a14:foregroundMark x1="81696" y1="73721" x2="81696" y2="73721"/>
                          <a14:foregroundMark x1="81021" y1="75795" x2="81021" y2="75795"/>
                          <a14:foregroundMark x1="79961" y1="78562" x2="79961" y2="78562"/>
                          <a14:foregroundMark x1="81214" y1="77455" x2="81214" y2="77455"/>
                          <a14:foregroundMark x1="80250" y1="80636" x2="80250" y2="80636"/>
                          <a14:foregroundMark x1="79287" y1="82296" x2="79287" y2="82296"/>
                          <a14:foregroundMark x1="78709" y1="85339" x2="78709" y2="85339"/>
                          <a14:foregroundMark x1="78420" y1="84094" x2="78420" y2="84094"/>
                          <a14:foregroundMark x1="79287" y1="83541" x2="79287" y2="83541"/>
                          <a14:foregroundMark x1="52023" y1="78147" x2="52023" y2="78147"/>
                          <a14:foregroundMark x1="53950" y1="80775" x2="53950" y2="80775"/>
                          <a14:foregroundMark x1="53083" y1="79253" x2="53083" y2="79253"/>
                          <a14:foregroundMark x1="55299" y1="82158" x2="55299" y2="82158"/>
                          <a14:foregroundMark x1="55588" y1="84371" x2="55588" y2="84371"/>
                          <a14:foregroundMark x1="56455" y1="85754" x2="56455" y2="85754"/>
                          <a14:foregroundMark x1="56840" y1="87828" x2="56840" y2="87828"/>
                          <a14:foregroundMark x1="57707" y1="89488" x2="57707" y2="89488"/>
                        </a14:backgroundRemoval>
                      </a14:imgEffect>
                    </a14:imgLayer>
                  </a14:imgProps>
                </a:ext>
              </a:extLst>
            </a:blip>
            <a:srcRect l="43760" t="4671" r="7523" b="6619"/>
            <a:stretch/>
          </p:blipFill>
          <p:spPr>
            <a:xfrm>
              <a:off x="5963353" y="3122024"/>
              <a:ext cx="2945514" cy="3735976"/>
            </a:xfrm>
            <a:prstGeom prst="rect">
              <a:avLst/>
            </a:prstGeom>
          </p:spPr>
        </p:pic>
      </p:grpSp>
      <p:sp>
        <p:nvSpPr>
          <p:cNvPr id="9" name="Szövegdoboz 8"/>
          <p:cNvSpPr txBox="1"/>
          <p:nvPr/>
        </p:nvSpPr>
        <p:spPr>
          <a:xfrm>
            <a:off x="2114587" y="119992"/>
            <a:ext cx="982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F2C09"/>
                </a:solidFill>
              </a:rPr>
              <a:t>Ebben a feladatban megválaszolhatod azokat a kérdéseket, hogy te miért, kiért is vagy felelős. </a:t>
            </a:r>
          </a:p>
          <a:p>
            <a:r>
              <a:rPr lang="hu-HU" sz="2400" dirty="0" smtClean="0">
                <a:solidFill>
                  <a:srgbClr val="5F2C09"/>
                </a:solidFill>
              </a:rPr>
              <a:t>Olvasd el a felsorolt kérdéseket és gondolatban </a:t>
            </a:r>
            <a:r>
              <a:rPr lang="hu-HU" sz="2400" dirty="0" err="1" smtClean="0">
                <a:solidFill>
                  <a:srgbClr val="5F2C09"/>
                </a:solidFill>
              </a:rPr>
              <a:t>egészítsd</a:t>
            </a:r>
            <a:r>
              <a:rPr lang="hu-HU" sz="2400" dirty="0" smtClean="0">
                <a:solidFill>
                  <a:srgbClr val="5F2C09"/>
                </a:solidFill>
              </a:rPr>
              <a:t> ki a saját életeddel, majd lapozz!</a:t>
            </a:r>
            <a:endParaRPr lang="hu-HU" sz="2400" dirty="0">
              <a:solidFill>
                <a:srgbClr val="5F2C09"/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291954" y="1919720"/>
            <a:ext cx="2493818" cy="1252163"/>
          </a:xfrm>
          <a:prstGeom prst="wedgeEllipseCallout">
            <a:avLst>
              <a:gd name="adj1" fmla="val -59621"/>
              <a:gd name="adj2" fmla="val -3665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Kész van a matekházi?</a:t>
            </a:r>
            <a:endParaRPr lang="hu-HU" sz="2400" dirty="0"/>
          </a:p>
        </p:txBody>
      </p:sp>
      <p:sp>
        <p:nvSpPr>
          <p:cNvPr id="12" name="Ellipszis buborék 11"/>
          <p:cNvSpPr/>
          <p:nvPr/>
        </p:nvSpPr>
        <p:spPr>
          <a:xfrm>
            <a:off x="8563945" y="5300809"/>
            <a:ext cx="3297019" cy="1219576"/>
          </a:xfrm>
          <a:prstGeom prst="wedgeEllipseCallout">
            <a:avLst>
              <a:gd name="adj1" fmla="val 55101"/>
              <a:gd name="adj2" fmla="val -444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Visszahívtad a barátnődet telefonon?</a:t>
            </a:r>
            <a:endParaRPr lang="hu-HU" sz="2400" dirty="0"/>
          </a:p>
        </p:txBody>
      </p:sp>
      <p:sp>
        <p:nvSpPr>
          <p:cNvPr id="13" name="Ellipszis buborék 12"/>
          <p:cNvSpPr/>
          <p:nvPr/>
        </p:nvSpPr>
        <p:spPr>
          <a:xfrm>
            <a:off x="9402871" y="3734466"/>
            <a:ext cx="2493818" cy="1321072"/>
          </a:xfrm>
          <a:prstGeom prst="wedgeEllipseCallout">
            <a:avLst>
              <a:gd name="adj1" fmla="val 60343"/>
              <a:gd name="adj2" fmla="val -4140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Javítottál angolból?</a:t>
            </a:r>
            <a:endParaRPr lang="hu-HU" sz="2400" dirty="0"/>
          </a:p>
        </p:txBody>
      </p:sp>
      <p:sp>
        <p:nvSpPr>
          <p:cNvPr id="14" name="Ellipszis buborék 13"/>
          <p:cNvSpPr/>
          <p:nvPr/>
        </p:nvSpPr>
        <p:spPr>
          <a:xfrm>
            <a:off x="734893" y="4514209"/>
            <a:ext cx="3433809" cy="1036487"/>
          </a:xfrm>
          <a:prstGeom prst="wedgeEllipseCallout">
            <a:avLst>
              <a:gd name="adj1" fmla="val -54168"/>
              <a:gd name="adj2" fmla="val -5397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Kibékültél a kistestvéreddel?</a:t>
            </a:r>
            <a:endParaRPr lang="hu-HU" sz="2400" dirty="0"/>
          </a:p>
        </p:txBody>
      </p:sp>
      <p:sp>
        <p:nvSpPr>
          <p:cNvPr id="15" name="Ellipszis buborék 14"/>
          <p:cNvSpPr/>
          <p:nvPr/>
        </p:nvSpPr>
        <p:spPr>
          <a:xfrm>
            <a:off x="8962978" y="1990489"/>
            <a:ext cx="3103026" cy="1530766"/>
          </a:xfrm>
          <a:prstGeom prst="wedgeEllipseCallout">
            <a:avLst>
              <a:gd name="adj1" fmla="val 53222"/>
              <a:gd name="adj2" fmla="val -512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Felhívtad </a:t>
            </a:r>
          </a:p>
          <a:p>
            <a:pPr algn="ctr"/>
            <a:r>
              <a:rPr lang="hu-HU" sz="2400" dirty="0" smtClean="0"/>
              <a:t>a nagyit </a:t>
            </a:r>
          </a:p>
          <a:p>
            <a:pPr algn="ctr"/>
            <a:r>
              <a:rPr lang="hu-HU" sz="2400" dirty="0" smtClean="0"/>
              <a:t>a szülinapján?</a:t>
            </a:r>
            <a:endParaRPr lang="hu-HU" sz="2400" dirty="0"/>
          </a:p>
        </p:txBody>
      </p:sp>
      <p:sp>
        <p:nvSpPr>
          <p:cNvPr id="16" name="Ellipszis buborék 15"/>
          <p:cNvSpPr/>
          <p:nvPr/>
        </p:nvSpPr>
        <p:spPr>
          <a:xfrm>
            <a:off x="6315276" y="1865611"/>
            <a:ext cx="2590504" cy="1271085"/>
          </a:xfrm>
          <a:prstGeom prst="wedgeEllipseCallout">
            <a:avLst>
              <a:gd name="adj1" fmla="val 71208"/>
              <a:gd name="adj2" fmla="val -5038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Adtál enni a kutyának?</a:t>
            </a:r>
            <a:endParaRPr lang="hu-HU" sz="2400" dirty="0"/>
          </a:p>
        </p:txBody>
      </p:sp>
      <p:sp>
        <p:nvSpPr>
          <p:cNvPr id="17" name="Ellipszis buborék 16"/>
          <p:cNvSpPr/>
          <p:nvPr/>
        </p:nvSpPr>
        <p:spPr>
          <a:xfrm>
            <a:off x="6909053" y="3158861"/>
            <a:ext cx="2493818" cy="1355348"/>
          </a:xfrm>
          <a:prstGeom prst="wedgeEllipseCallout">
            <a:avLst>
              <a:gd name="adj1" fmla="val 64726"/>
              <a:gd name="adj2" fmla="val -2503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?</a:t>
            </a:r>
            <a:endParaRPr lang="hu-HU" sz="2800" dirty="0"/>
          </a:p>
        </p:txBody>
      </p:sp>
      <p:sp>
        <p:nvSpPr>
          <p:cNvPr id="18" name="Ellipszis buborék 17"/>
          <p:cNvSpPr/>
          <p:nvPr/>
        </p:nvSpPr>
        <p:spPr>
          <a:xfrm>
            <a:off x="3189080" y="1896027"/>
            <a:ext cx="2722585" cy="1257346"/>
          </a:xfrm>
          <a:prstGeom prst="wedgeEllipseCallout">
            <a:avLst>
              <a:gd name="adj1" fmla="val -76029"/>
              <a:gd name="adj2" fmla="val -425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Megőrizted a virágodat?</a:t>
            </a:r>
            <a:endParaRPr lang="hu-HU" sz="2400" dirty="0"/>
          </a:p>
        </p:txBody>
      </p:sp>
      <p:sp>
        <p:nvSpPr>
          <p:cNvPr id="19" name="Ellipszis buborék 18"/>
          <p:cNvSpPr/>
          <p:nvPr/>
        </p:nvSpPr>
        <p:spPr>
          <a:xfrm>
            <a:off x="638808" y="5686412"/>
            <a:ext cx="2487148" cy="989625"/>
          </a:xfrm>
          <a:prstGeom prst="wedgeEllipseCallout">
            <a:avLst>
              <a:gd name="adj1" fmla="val -69566"/>
              <a:gd name="adj2" fmla="val -448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Gyakoroltál zongorára?</a:t>
            </a:r>
            <a:endParaRPr lang="hu-HU" sz="2400" dirty="0"/>
          </a:p>
        </p:txBody>
      </p:sp>
      <p:sp>
        <p:nvSpPr>
          <p:cNvPr id="20" name="Ellipszis buborék 19"/>
          <p:cNvSpPr/>
          <p:nvPr/>
        </p:nvSpPr>
        <p:spPr>
          <a:xfrm>
            <a:off x="287326" y="3223434"/>
            <a:ext cx="2931481" cy="1150652"/>
          </a:xfrm>
          <a:prstGeom prst="wedgeEllipseCallout">
            <a:avLst>
              <a:gd name="adj1" fmla="val -59621"/>
              <a:gd name="adj2" fmla="val -3486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Szót fogadtál anyának?</a:t>
            </a:r>
            <a:endParaRPr lang="hu-HU" sz="2400" dirty="0"/>
          </a:p>
        </p:txBody>
      </p:sp>
      <p:sp>
        <p:nvSpPr>
          <p:cNvPr id="21" name="Ellipszis buborék 20"/>
          <p:cNvSpPr/>
          <p:nvPr/>
        </p:nvSpPr>
        <p:spPr>
          <a:xfrm>
            <a:off x="3303464" y="3255903"/>
            <a:ext cx="2493818" cy="1258306"/>
          </a:xfrm>
          <a:prstGeom prst="wedgeEllipseCallout">
            <a:avLst>
              <a:gd name="adj1" fmla="val -67592"/>
              <a:gd name="adj2" fmla="val -5042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?</a:t>
            </a:r>
            <a:endParaRPr lang="hu-HU" sz="2800" dirty="0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25" y="0"/>
            <a:ext cx="1715689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303888" y="185531"/>
            <a:ext cx="6148251" cy="6400800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8861" cy="182484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481323" y="405271"/>
            <a:ext cx="4593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F2C09"/>
                </a:solidFill>
              </a:rPr>
              <a:t>Az óra elején láthattad Salamon király országának térképét. Területeket, városokat, amelyekért ő volt a felelős.</a:t>
            </a:r>
            <a:endParaRPr lang="hu-HU" sz="2400" dirty="0">
              <a:solidFill>
                <a:srgbClr val="5F2C09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481321" y="4220619"/>
            <a:ext cx="4510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Rajzolj egy képzeletbeli térképet a füzetedbe, amire rárajzolhatod mindezeket. </a:t>
            </a:r>
            <a:r>
              <a:rPr lang="hu-HU" sz="2400" dirty="0">
                <a:solidFill>
                  <a:schemeClr val="bg1"/>
                </a:solidFill>
              </a:rPr>
              <a:t>F</a:t>
            </a:r>
            <a:r>
              <a:rPr lang="hu-HU" sz="2400" dirty="0" smtClean="0">
                <a:solidFill>
                  <a:schemeClr val="bg1"/>
                </a:solidFill>
              </a:rPr>
              <a:t>ontos helyszíneket, dolgokat, személyeket, amikért, akikért te vállaltál felelősséget!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6" r="100000">
                        <a14:backgroundMark x1="38897" y1="98212" x2="38897" y2="98212"/>
                        <a14:backgroundMark x1="58569" y1="98570" x2="58569" y2="98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0482" y="-43069"/>
            <a:ext cx="548476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7481322" y="2152765"/>
            <a:ext cx="4371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F2C09"/>
                </a:solidFill>
              </a:rPr>
              <a:t>A feladatok segítségével pedig végig gondolhattad, hogy te kiért, vagy miért vagy felelős.</a:t>
            </a:r>
            <a:endParaRPr lang="hu-HU" sz="2400" dirty="0">
              <a:solidFill>
                <a:srgbClr val="5F2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7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326" y="0"/>
            <a:ext cx="1538237" cy="151259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268910" y="2776765"/>
            <a:ext cx="7759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srgbClr val="5F2C09"/>
                </a:solidFill>
              </a:rPr>
              <a:t>Imádkozz </a:t>
            </a:r>
            <a:r>
              <a:rPr lang="hu-HU" sz="2800" dirty="0">
                <a:solidFill>
                  <a:srgbClr val="5F2C09"/>
                </a:solidFill>
              </a:rPr>
              <a:t>azokért, akikért felelősséget </a:t>
            </a:r>
            <a:r>
              <a:rPr lang="hu-HU" sz="2800" dirty="0" smtClean="0">
                <a:solidFill>
                  <a:srgbClr val="5F2C09"/>
                </a:solidFill>
              </a:rPr>
              <a:t>vállaltál! </a:t>
            </a:r>
          </a:p>
          <a:p>
            <a:pPr algn="ctr"/>
            <a:r>
              <a:rPr lang="hu-HU" sz="2800" dirty="0" smtClean="0">
                <a:solidFill>
                  <a:srgbClr val="5F2C09"/>
                </a:solidFill>
              </a:rPr>
              <a:t>Kérj </a:t>
            </a:r>
            <a:r>
              <a:rPr lang="hu-HU" sz="2800" dirty="0">
                <a:solidFill>
                  <a:srgbClr val="5F2C09"/>
                </a:solidFill>
              </a:rPr>
              <a:t>az ő számukra valamit!</a:t>
            </a:r>
          </a:p>
        </p:txBody>
      </p:sp>
      <p:grpSp>
        <p:nvGrpSpPr>
          <p:cNvPr id="5" name="Csoportba foglalás 4"/>
          <p:cNvGrpSpPr/>
          <p:nvPr/>
        </p:nvGrpSpPr>
        <p:grpSpPr>
          <a:xfrm rot="19909171">
            <a:off x="5626183" y="5393092"/>
            <a:ext cx="2582760" cy="1324404"/>
            <a:chOff x="3056615" y="421535"/>
            <a:chExt cx="3349487" cy="3001619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8252418">
              <a:off x="3230549" y="247601"/>
              <a:ext cx="3001619" cy="3349487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 rot="1690829">
              <a:off x="3538178" y="1380996"/>
              <a:ext cx="2591254" cy="9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Barátaim</a:t>
              </a:r>
              <a:endParaRPr lang="hu-HU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4444033" y="4338046"/>
            <a:ext cx="2184061" cy="1809353"/>
            <a:chOff x="5325284" y="-32049"/>
            <a:chExt cx="2465175" cy="2750873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>
              <a:off x="5325284" y="-32049"/>
              <a:ext cx="2465175" cy="2750873"/>
            </a:xfrm>
            <a:prstGeom prst="rect">
              <a:avLst/>
            </a:prstGeom>
          </p:spPr>
        </p:pic>
        <p:sp>
          <p:nvSpPr>
            <p:cNvPr id="15" name="Szövegdoboz 14"/>
            <p:cNvSpPr txBox="1"/>
            <p:nvPr/>
          </p:nvSpPr>
          <p:spPr>
            <a:xfrm>
              <a:off x="5593320" y="897733"/>
              <a:ext cx="2012977" cy="70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Testvérem</a:t>
              </a:r>
              <a:endParaRPr lang="hu-HU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Csoportba foglalás 24"/>
          <p:cNvGrpSpPr/>
          <p:nvPr/>
        </p:nvGrpSpPr>
        <p:grpSpPr>
          <a:xfrm>
            <a:off x="9295490" y="5261172"/>
            <a:ext cx="2967302" cy="1166835"/>
            <a:chOff x="8403675" y="785142"/>
            <a:chExt cx="2967302" cy="1166835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8403675" y="785142"/>
              <a:ext cx="2967302" cy="1166835"/>
              <a:chOff x="6290933" y="1655731"/>
              <a:chExt cx="3349487" cy="1758474"/>
            </a:xfrm>
          </p:grpSpPr>
          <p:pic>
            <p:nvPicPr>
              <p:cNvPr id="20" name="Kép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4725172">
                <a:off x="7086440" y="860224"/>
                <a:ext cx="1758474" cy="3349487"/>
              </a:xfrm>
              <a:prstGeom prst="rect">
                <a:avLst/>
              </a:prstGeom>
            </p:spPr>
          </p:pic>
          <p:sp>
            <p:nvSpPr>
              <p:cNvPr id="21" name="Szövegdoboz 20"/>
              <p:cNvSpPr txBox="1"/>
              <p:nvPr/>
            </p:nvSpPr>
            <p:spPr>
              <a:xfrm>
                <a:off x="7040292" y="2126918"/>
                <a:ext cx="2084075" cy="71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hu-HU" sz="36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" name="Szövegdoboz 23"/>
            <p:cNvSpPr txBox="1"/>
            <p:nvPr/>
          </p:nvSpPr>
          <p:spPr>
            <a:xfrm>
              <a:off x="9201398" y="1098033"/>
              <a:ext cx="2081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Kiskutyám</a:t>
              </a:r>
              <a:endParaRPr lang="hu-HU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 rot="1981485">
            <a:off x="7936946" y="5438976"/>
            <a:ext cx="2867988" cy="1380253"/>
            <a:chOff x="2279036" y="1950143"/>
            <a:chExt cx="3349487" cy="3001619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4690383">
              <a:off x="2452970" y="1776209"/>
              <a:ext cx="3001619" cy="3349487"/>
            </a:xfrm>
            <a:prstGeom prst="rect">
              <a:avLst/>
            </a:prstGeom>
          </p:spPr>
        </p:pic>
        <p:sp>
          <p:nvSpPr>
            <p:cNvPr id="28" name="Szövegdoboz 27"/>
            <p:cNvSpPr txBox="1"/>
            <p:nvPr/>
          </p:nvSpPr>
          <p:spPr>
            <a:xfrm rot="20057290">
              <a:off x="3607942" y="2522509"/>
              <a:ext cx="803876" cy="153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0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?</a:t>
              </a:r>
              <a:endParaRPr lang="hu-HU" sz="4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Csoportba foglalás 28"/>
          <p:cNvGrpSpPr/>
          <p:nvPr/>
        </p:nvGrpSpPr>
        <p:grpSpPr>
          <a:xfrm rot="1981485">
            <a:off x="1590704" y="4823683"/>
            <a:ext cx="2867988" cy="1380253"/>
            <a:chOff x="2279036" y="1950143"/>
            <a:chExt cx="3349487" cy="3001619"/>
          </a:xfrm>
        </p:grpSpPr>
        <p:pic>
          <p:nvPicPr>
            <p:cNvPr id="30" name="Kép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4690383">
              <a:off x="2452970" y="1776209"/>
              <a:ext cx="3001619" cy="3349487"/>
            </a:xfrm>
            <a:prstGeom prst="rect">
              <a:avLst/>
            </a:prstGeom>
          </p:spPr>
        </p:pic>
        <p:sp>
          <p:nvSpPr>
            <p:cNvPr id="31" name="Szövegdoboz 30"/>
            <p:cNvSpPr txBox="1"/>
            <p:nvPr/>
          </p:nvSpPr>
          <p:spPr>
            <a:xfrm rot="20057290">
              <a:off x="3607942" y="2522509"/>
              <a:ext cx="803876" cy="153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0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?</a:t>
              </a:r>
              <a:endParaRPr lang="hu-HU" sz="4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 rot="20480587">
            <a:off x="6677235" y="4853993"/>
            <a:ext cx="2802133" cy="1319637"/>
            <a:chOff x="5605131" y="3373065"/>
            <a:chExt cx="3349487" cy="3001619"/>
          </a:xfrm>
        </p:grpSpPr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6610431">
              <a:off x="5779065" y="3199131"/>
              <a:ext cx="3001619" cy="3349487"/>
            </a:xfrm>
            <a:prstGeom prst="rect">
              <a:avLst/>
            </a:prstGeom>
          </p:spPr>
        </p:pic>
        <p:sp>
          <p:nvSpPr>
            <p:cNvPr id="13" name="Szövegdoboz 12"/>
            <p:cNvSpPr txBox="1"/>
            <p:nvPr/>
          </p:nvSpPr>
          <p:spPr>
            <a:xfrm rot="1492567">
              <a:off x="6547424" y="4308045"/>
              <a:ext cx="1730322" cy="105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Apukám</a:t>
              </a:r>
              <a:endParaRPr lang="hu-HU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2880625" y="5542533"/>
            <a:ext cx="2947488" cy="1173141"/>
            <a:chOff x="3571274" y="3430089"/>
            <a:chExt cx="3234757" cy="3349487"/>
          </a:xfrm>
        </p:grpSpPr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1071793">
              <a:off x="3571274" y="3430089"/>
              <a:ext cx="3001619" cy="3349487"/>
            </a:xfrm>
            <a:prstGeom prst="rect">
              <a:avLst/>
            </a:prstGeom>
          </p:spPr>
        </p:pic>
        <p:sp>
          <p:nvSpPr>
            <p:cNvPr id="19" name="Szövegdoboz 18"/>
            <p:cNvSpPr txBox="1"/>
            <p:nvPr/>
          </p:nvSpPr>
          <p:spPr>
            <a:xfrm>
              <a:off x="4042794" y="4228196"/>
              <a:ext cx="2763237" cy="1975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Anyukám</a:t>
              </a:r>
              <a:endParaRPr lang="hu-HU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Csoportba foglalás 7"/>
          <p:cNvGrpSpPr/>
          <p:nvPr/>
        </p:nvGrpSpPr>
        <p:grpSpPr>
          <a:xfrm rot="1272604">
            <a:off x="103469" y="5313996"/>
            <a:ext cx="2896589" cy="1380253"/>
            <a:chOff x="2212398" y="1939974"/>
            <a:chExt cx="3382890" cy="3001619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4690383">
              <a:off x="2386332" y="1766040"/>
              <a:ext cx="3001619" cy="3349487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 rot="20057290">
              <a:off x="2758998" y="2724379"/>
              <a:ext cx="2836290" cy="84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Nagymamám</a:t>
              </a:r>
              <a:endParaRPr lang="hu-HU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Csoportba foglalás 31"/>
          <p:cNvGrpSpPr/>
          <p:nvPr/>
        </p:nvGrpSpPr>
        <p:grpSpPr>
          <a:xfrm>
            <a:off x="10808005" y="140910"/>
            <a:ext cx="1295098" cy="1161657"/>
            <a:chOff x="3945855" y="-2179"/>
            <a:chExt cx="7464333" cy="6779576"/>
          </a:xfrm>
        </p:grpSpPr>
        <p:grpSp>
          <p:nvGrpSpPr>
            <p:cNvPr id="33" name="Csoportba foglalás 32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35" name="Kép 3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36" name="Kép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37" name="Kép 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38" name="Kép 3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39" name="Kép 3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40" name="Kép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34" name="Kép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  <p:grpSp>
        <p:nvGrpSpPr>
          <p:cNvPr id="41" name="Csoportba foglalás 40"/>
          <p:cNvGrpSpPr/>
          <p:nvPr/>
        </p:nvGrpSpPr>
        <p:grpSpPr>
          <a:xfrm>
            <a:off x="81051" y="142921"/>
            <a:ext cx="1022742" cy="915633"/>
            <a:chOff x="3945855" y="-2179"/>
            <a:chExt cx="7464333" cy="6779576"/>
          </a:xfrm>
        </p:grpSpPr>
        <p:grpSp>
          <p:nvGrpSpPr>
            <p:cNvPr id="42" name="Csoportba foglalás 41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44" name="Kép 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45" name="Kép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46" name="Kép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47" name="Kép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48" name="Kép 4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49" name="Kép 4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43" name="Kép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  <p:grpSp>
        <p:nvGrpSpPr>
          <p:cNvPr id="50" name="Csoportba foglalás 49"/>
          <p:cNvGrpSpPr/>
          <p:nvPr/>
        </p:nvGrpSpPr>
        <p:grpSpPr>
          <a:xfrm>
            <a:off x="10291823" y="228773"/>
            <a:ext cx="602475" cy="531726"/>
            <a:chOff x="3945855" y="-2179"/>
            <a:chExt cx="7464333" cy="6779576"/>
          </a:xfrm>
        </p:grpSpPr>
        <p:grpSp>
          <p:nvGrpSpPr>
            <p:cNvPr id="51" name="Csoportba foglalás 50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53" name="Kép 5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54" name="Kép 5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55" name="Kép 5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56" name="Kép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57" name="Kép 5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58" name="Kép 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52" name="Kép 5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  <p:grpSp>
        <p:nvGrpSpPr>
          <p:cNvPr id="59" name="Csoportba foglalás 58"/>
          <p:cNvGrpSpPr/>
          <p:nvPr/>
        </p:nvGrpSpPr>
        <p:grpSpPr>
          <a:xfrm>
            <a:off x="11462962" y="1249897"/>
            <a:ext cx="602475" cy="531726"/>
            <a:chOff x="3945855" y="-2179"/>
            <a:chExt cx="7464333" cy="6779576"/>
          </a:xfrm>
        </p:grpSpPr>
        <p:grpSp>
          <p:nvGrpSpPr>
            <p:cNvPr id="60" name="Csoportba foglalás 59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62" name="Kép 6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63" name="Kép 6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64" name="Kép 6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65" name="Kép 6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66" name="Kép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67" name="Kép 6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61" name="Kép 6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  <p:grpSp>
        <p:nvGrpSpPr>
          <p:cNvPr id="68" name="Csoportba foglalás 67"/>
          <p:cNvGrpSpPr/>
          <p:nvPr/>
        </p:nvGrpSpPr>
        <p:grpSpPr>
          <a:xfrm>
            <a:off x="180296" y="1131589"/>
            <a:ext cx="390596" cy="343463"/>
            <a:chOff x="3945855" y="-2179"/>
            <a:chExt cx="7464333" cy="6779576"/>
          </a:xfrm>
        </p:grpSpPr>
        <p:grpSp>
          <p:nvGrpSpPr>
            <p:cNvPr id="69" name="Csoportba foglalás 68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71" name="Kép 7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72" name="Kép 7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73" name="Kép 7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74" name="Kép 7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75" name="Kép 7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76" name="Kép 7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70" name="Kép 6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  <p:grpSp>
        <p:nvGrpSpPr>
          <p:cNvPr id="77" name="Csoportba foglalás 76"/>
          <p:cNvGrpSpPr/>
          <p:nvPr/>
        </p:nvGrpSpPr>
        <p:grpSpPr>
          <a:xfrm>
            <a:off x="1086493" y="124455"/>
            <a:ext cx="390596" cy="343463"/>
            <a:chOff x="3945855" y="-2179"/>
            <a:chExt cx="7464333" cy="6779576"/>
          </a:xfrm>
        </p:grpSpPr>
        <p:grpSp>
          <p:nvGrpSpPr>
            <p:cNvPr id="78" name="Csoportba foglalás 77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80" name="Kép 7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81" name="Kép 8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82" name="Kép 8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83" name="Kép 8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84" name="Kép 8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85" name="Kép 8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79" name="Kép 7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  <p:sp>
        <p:nvSpPr>
          <p:cNvPr id="86" name="Szövegdoboz 85"/>
          <p:cNvSpPr txBox="1"/>
          <p:nvPr/>
        </p:nvSpPr>
        <p:spPr>
          <a:xfrm>
            <a:off x="3974705" y="1737284"/>
            <a:ext cx="4347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IMÁDKOZZUNK!</a:t>
            </a:r>
            <a:endParaRPr lang="hu-H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Lekerekített téglalap 12"/>
          <p:cNvSpPr/>
          <p:nvPr/>
        </p:nvSpPr>
        <p:spPr>
          <a:xfrm>
            <a:off x="415887" y="3372298"/>
            <a:ext cx="3549826" cy="326704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2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Istennek, a Bibliáért, az útmutatásáért, a példaadó ősökért!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5828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Siess keresztyé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073" y="1632857"/>
            <a:ext cx="1384162" cy="1384162"/>
          </a:xfrm>
          <a:prstGeom prst="rect">
            <a:avLst/>
          </a:prstGeom>
        </p:spPr>
      </p:pic>
      <p:grpSp>
        <p:nvGrpSpPr>
          <p:cNvPr id="18" name="Csoportba foglalás 17"/>
          <p:cNvGrpSpPr/>
          <p:nvPr/>
        </p:nvGrpSpPr>
        <p:grpSpPr>
          <a:xfrm>
            <a:off x="4231543" y="259632"/>
            <a:ext cx="7069247" cy="6379708"/>
            <a:chOff x="4112275" y="435604"/>
            <a:chExt cx="6273328" cy="5986791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2275" y="435604"/>
              <a:ext cx="6273328" cy="5986791"/>
            </a:xfrm>
            <a:prstGeom prst="rect">
              <a:avLst/>
            </a:prstGeom>
          </p:spPr>
        </p:pic>
        <p:sp>
          <p:nvSpPr>
            <p:cNvPr id="17" name="Téglalap 16"/>
            <p:cNvSpPr/>
            <p:nvPr/>
          </p:nvSpPr>
          <p:spPr>
            <a:xfrm>
              <a:off x="8049908" y="5090551"/>
              <a:ext cx="2335695" cy="13318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" name="Csoportba foglalás 18"/>
          <p:cNvGrpSpPr/>
          <p:nvPr/>
        </p:nvGrpSpPr>
        <p:grpSpPr>
          <a:xfrm rot="21126704">
            <a:off x="10653240" y="5612968"/>
            <a:ext cx="1295098" cy="1161657"/>
            <a:chOff x="3945855" y="-2179"/>
            <a:chExt cx="7464333" cy="6779576"/>
          </a:xfrm>
        </p:grpSpPr>
        <p:grpSp>
          <p:nvGrpSpPr>
            <p:cNvPr id="20" name="Csoportba foglalás 19"/>
            <p:cNvGrpSpPr/>
            <p:nvPr/>
          </p:nvGrpSpPr>
          <p:grpSpPr>
            <a:xfrm>
              <a:off x="3945855" y="-2179"/>
              <a:ext cx="7464333" cy="6779576"/>
              <a:chOff x="3945855" y="-2179"/>
              <a:chExt cx="7464333" cy="6779576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8252418">
                <a:off x="4890427" y="24542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23" name="Kép 2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>
                <a:off x="6985161" y="-2179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24" name="Kép 2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4690383">
                <a:off x="4119789" y="1773338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25" name="Kép 2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10800000">
                <a:off x="5231152" y="3427910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26" name="Kép 2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6610431">
                <a:off x="7438943" y="3196952"/>
                <a:ext cx="3001619" cy="3349487"/>
              </a:xfrm>
              <a:prstGeom prst="rect">
                <a:avLst/>
              </a:prstGeom>
            </p:spPr>
          </p:pic>
          <p:pic>
            <p:nvPicPr>
              <p:cNvPr id="27" name="Kép 2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79" b="56950" l="35640" r="79066">
                            <a14:foregroundMark x1="53979" y1="5405" x2="53979" y2="5405"/>
                            <a14:foregroundMark x1="43772" y1="16409" x2="43772" y2="16409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78" t="2279" r="20946" b="42466"/>
              <a:stretch/>
            </p:blipFill>
            <p:spPr>
              <a:xfrm rot="3524512">
                <a:off x="8234635" y="1467679"/>
                <a:ext cx="3001619" cy="3349487"/>
              </a:xfrm>
              <a:prstGeom prst="rect">
                <a:avLst/>
              </a:prstGeom>
            </p:spPr>
          </p:pic>
        </p:grpSp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6686405" y="2404179"/>
              <a:ext cx="2156792" cy="204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1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92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024354" y="2168876"/>
            <a:ext cx="56242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hu-HU" sz="2800" dirty="0" smtClean="0">
                <a:solidFill>
                  <a:srgbClr val="5F2C09"/>
                </a:solidFill>
              </a:rPr>
              <a:t>„Amíg </a:t>
            </a:r>
            <a:r>
              <a:rPr lang="hu-HU" sz="2800" dirty="0">
                <a:solidFill>
                  <a:srgbClr val="5F2C09"/>
                </a:solidFill>
              </a:rPr>
              <a:t>csak föld lesz, nem szűnik meg a vetés és az aratás, a hideg és a meleg, a nyár és a </a:t>
            </a:r>
            <a:r>
              <a:rPr lang="hu-HU" sz="2800" dirty="0" smtClean="0">
                <a:solidFill>
                  <a:srgbClr val="5F2C09"/>
                </a:solidFill>
              </a:rPr>
              <a:t>tél, a nappal </a:t>
            </a:r>
            <a:r>
              <a:rPr lang="hu-HU" sz="2800" dirty="0">
                <a:solidFill>
                  <a:srgbClr val="5F2C09"/>
                </a:solidFill>
              </a:rPr>
              <a:t>és az </a:t>
            </a:r>
            <a:r>
              <a:rPr lang="hu-HU" sz="2800" dirty="0" smtClean="0">
                <a:solidFill>
                  <a:srgbClr val="5F2C09"/>
                </a:solidFill>
              </a:rPr>
              <a:t>éjszaka.”</a:t>
            </a:r>
          </a:p>
          <a:p>
            <a:pPr lvl="0" algn="ctr"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5F2C09"/>
                </a:solidFill>
                <a:latin typeface="Arial" panose="020B0604020202020204"/>
              </a:rPr>
              <a:t>Mózes első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könyve </a:t>
            </a:r>
            <a:r>
              <a:rPr lang="hu-HU" sz="2400" dirty="0" smtClean="0">
                <a:solidFill>
                  <a:srgbClr val="5F2C09"/>
                </a:solidFill>
                <a:latin typeface="Arial" panose="020B0604020202020204"/>
              </a:rPr>
              <a:t>8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2C0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,22)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F2C0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65000">
                  <a:schemeClr val="accent3">
                    <a:lumMod val="0"/>
                    <a:lumOff val="100000"/>
                  </a:schemeClr>
                </a:gs>
                <a:gs pos="100000">
                  <a:srgbClr val="4B8B4F"/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B8B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77952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9CC87"/>
            </a:gs>
            <a:gs pos="30000">
              <a:srgbClr val="CBDFE4"/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Ellipszis 9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4" name="Szövegdoboz 3"/>
          <p:cNvSpPr txBox="1"/>
          <p:nvPr/>
        </p:nvSpPr>
        <p:spPr>
          <a:xfrm>
            <a:off x="189395" y="6360124"/>
            <a:ext cx="554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Ppt-</a:t>
            </a:r>
            <a:r>
              <a:rPr lang="hu-HU" dirty="0" err="1" smtClean="0"/>
              <a:t>ben</a:t>
            </a:r>
            <a:r>
              <a:rPr lang="hu-HU" dirty="0" smtClean="0"/>
              <a:t> található fényképek </a:t>
            </a:r>
            <a:r>
              <a:rPr lang="hu-HU" dirty="0" smtClean="0">
                <a:hlinkClick r:id="rId3"/>
              </a:rPr>
              <a:t>a filmből</a:t>
            </a:r>
            <a:r>
              <a:rPr lang="hu-HU" dirty="0" smtClean="0"/>
              <a:t> származnak.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01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507835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2B2B6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96" r="100000">
                        <a14:backgroundMark x1="38897" y1="98212" x2="38897" y2="98212"/>
                        <a14:backgroundMark x1="58569" y1="98570" x2="58569" y2="98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338" y="0"/>
            <a:ext cx="548476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Jobbra nyíl 12"/>
          <p:cNvSpPr/>
          <p:nvPr/>
        </p:nvSpPr>
        <p:spPr>
          <a:xfrm rot="444486">
            <a:off x="332460" y="1768313"/>
            <a:ext cx="3307174" cy="1699423"/>
          </a:xfrm>
          <a:prstGeom prst="rightArrow">
            <a:avLst/>
          </a:prstGeom>
          <a:ln>
            <a:solidFill>
              <a:srgbClr val="5F2C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F2C09"/>
                </a:solidFill>
              </a:rPr>
              <a:t>A térképen Izráel országát láthatod.</a:t>
            </a:r>
            <a:endParaRPr lang="hu-HU" sz="2400" dirty="0">
              <a:solidFill>
                <a:srgbClr val="5F2C09"/>
              </a:solidFill>
            </a:endParaRPr>
          </a:p>
        </p:txBody>
      </p:sp>
      <p:sp>
        <p:nvSpPr>
          <p:cNvPr id="14" name="Jobbra nyíl 13"/>
          <p:cNvSpPr/>
          <p:nvPr/>
        </p:nvSpPr>
        <p:spPr>
          <a:xfrm rot="21135868">
            <a:off x="668719" y="4136930"/>
            <a:ext cx="3528390" cy="1783319"/>
          </a:xfrm>
          <a:prstGeom prst="rightArrow">
            <a:avLst/>
          </a:prstGeom>
          <a:ln>
            <a:solidFill>
              <a:srgbClr val="5F2C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F2C09"/>
                </a:solidFill>
              </a:rPr>
              <a:t>Azt az országot, ahol Salamon uralkodott.</a:t>
            </a:r>
            <a:endParaRPr lang="hu-HU" sz="2400" dirty="0">
              <a:solidFill>
                <a:srgbClr val="5F2C09"/>
              </a:solidFill>
            </a:endParaRPr>
          </a:p>
        </p:txBody>
      </p:sp>
      <p:sp>
        <p:nvSpPr>
          <p:cNvPr id="15" name="Balra nyíl 14"/>
          <p:cNvSpPr/>
          <p:nvPr/>
        </p:nvSpPr>
        <p:spPr>
          <a:xfrm rot="21069953">
            <a:off x="7251003" y="1000162"/>
            <a:ext cx="4621607" cy="1895380"/>
          </a:xfrm>
          <a:prstGeom prst="leftArrow">
            <a:avLst/>
          </a:prstGeom>
          <a:ln>
            <a:solidFill>
              <a:srgbClr val="5F2C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F2C09"/>
                </a:solidFill>
              </a:rPr>
              <a:t>Sok-sok város, terület tartozott a fennhatósága alá.</a:t>
            </a:r>
            <a:endParaRPr lang="hu-HU" sz="2400" dirty="0">
              <a:solidFill>
                <a:srgbClr val="5F2C09"/>
              </a:solidFill>
            </a:endParaRPr>
          </a:p>
        </p:txBody>
      </p:sp>
      <p:sp>
        <p:nvSpPr>
          <p:cNvPr id="16" name="Balra nyíl 15"/>
          <p:cNvSpPr/>
          <p:nvPr/>
        </p:nvSpPr>
        <p:spPr>
          <a:xfrm rot="642882">
            <a:off x="8120674" y="3745498"/>
            <a:ext cx="3572915" cy="1793870"/>
          </a:xfrm>
          <a:prstGeom prst="leftArrow">
            <a:avLst/>
          </a:prstGeom>
          <a:ln>
            <a:solidFill>
              <a:srgbClr val="5F2C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F2C09"/>
                </a:solidFill>
              </a:rPr>
              <a:t>Ezekért mind ő volt a felelős.</a:t>
            </a:r>
            <a:endParaRPr lang="hu-HU" sz="2400" dirty="0">
              <a:solidFill>
                <a:srgbClr val="5F2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25" y="1942855"/>
            <a:ext cx="8614111" cy="4495766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84814" y="2598252"/>
            <a:ext cx="2597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>
                <a:solidFill>
                  <a:srgbClr val="5F2C09"/>
                </a:solidFill>
                <a:latin typeface="Comic Sans MS" panose="030F0702030302020204" pitchFamily="66" charset="0"/>
              </a:rPr>
              <a:t>Vacskamati</a:t>
            </a:r>
            <a:r>
              <a:rPr lang="hu-HU" sz="3200" dirty="0" smtClean="0">
                <a:solidFill>
                  <a:srgbClr val="5F2C09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hu-HU" sz="3200" dirty="0" smtClean="0">
                <a:solidFill>
                  <a:srgbClr val="5F2C09"/>
                </a:solidFill>
                <a:latin typeface="Comic Sans MS" panose="030F0702030302020204" pitchFamily="66" charset="0"/>
              </a:rPr>
              <a:t>virágja </a:t>
            </a:r>
          </a:p>
        </p:txBody>
      </p:sp>
      <p:pic>
        <p:nvPicPr>
          <p:cNvPr id="7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1"/>
            <a:ext cx="1818047" cy="194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84814" y="5878356"/>
            <a:ext cx="2905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Roboto"/>
              </a:rPr>
              <a:t>Lázár Ervin: </a:t>
            </a:r>
          </a:p>
          <a:p>
            <a:r>
              <a:rPr lang="hu-HU" dirty="0" smtClean="0">
                <a:solidFill>
                  <a:schemeClr val="bg1"/>
                </a:solidFill>
                <a:latin typeface="Roboto"/>
              </a:rPr>
              <a:t>Négyszögletű </a:t>
            </a:r>
            <a:r>
              <a:rPr lang="hu-HU" dirty="0">
                <a:solidFill>
                  <a:schemeClr val="bg1"/>
                </a:solidFill>
                <a:latin typeface="Roboto"/>
              </a:rPr>
              <a:t>Kerek </a:t>
            </a:r>
            <a:r>
              <a:rPr lang="hu-HU" dirty="0" smtClean="0">
                <a:solidFill>
                  <a:schemeClr val="bg1"/>
                </a:solidFill>
                <a:latin typeface="Roboto"/>
              </a:rPr>
              <a:t>Erdő </a:t>
            </a:r>
            <a:endParaRPr lang="hu-HU" b="0" i="0" dirty="0">
              <a:solidFill>
                <a:schemeClr val="bg1"/>
              </a:solidFill>
              <a:effectLst/>
              <a:latin typeface="Roboto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394858" y="376479"/>
            <a:ext cx="907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F2C09"/>
                </a:solidFill>
              </a:rPr>
              <a:t>Ma a Négyszögletű kerekerdőből nézhetsz meg egy történetet, ahol valaki szintén felelős lett valamiért. </a:t>
            </a:r>
          </a:p>
          <a:p>
            <a:r>
              <a:rPr lang="hu-HU" sz="2400" dirty="0" smtClean="0">
                <a:solidFill>
                  <a:srgbClr val="5F2C09"/>
                </a:solidFill>
              </a:rPr>
              <a:t>Hogy pontosan ki és miért, az kiderül a filmből. </a:t>
            </a:r>
            <a:r>
              <a:rPr lang="hu-HU" sz="2400" dirty="0">
                <a:solidFill>
                  <a:srgbClr val="5F2C09"/>
                </a:solidFill>
              </a:rPr>
              <a:t>(Kattints a képre!)</a:t>
            </a:r>
          </a:p>
        </p:txBody>
      </p:sp>
    </p:spTree>
    <p:extLst>
      <p:ext uri="{BB962C8B-B14F-4D97-AF65-F5344CB8AC3E}">
        <p14:creationId xmlns:p14="http://schemas.microsoft.com/office/powerpoint/2010/main" val="15144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65" y="685867"/>
            <a:ext cx="4791871" cy="251786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43" y="3710632"/>
            <a:ext cx="6657185" cy="251786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6112565" y="821415"/>
            <a:ext cx="4502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817F1B"/>
                </a:solidFill>
              </a:rPr>
              <a:t>Milyen virágot kapott </a:t>
            </a:r>
          </a:p>
          <a:p>
            <a:r>
              <a:rPr lang="hu-HU" sz="2800" dirty="0" err="1" smtClean="0">
                <a:solidFill>
                  <a:srgbClr val="817F1B"/>
                </a:solidFill>
              </a:rPr>
              <a:t>Vacskamati</a:t>
            </a:r>
            <a:r>
              <a:rPr lang="hu-HU" sz="2800" dirty="0" smtClean="0">
                <a:solidFill>
                  <a:srgbClr val="817F1B"/>
                </a:solidFill>
              </a:rPr>
              <a:t> a barátaitól?</a:t>
            </a:r>
          </a:p>
          <a:p>
            <a:endParaRPr lang="hu-HU" sz="2800" dirty="0" smtClean="0">
              <a:solidFill>
                <a:srgbClr val="817F1B"/>
              </a:solidFill>
            </a:endParaRPr>
          </a:p>
          <a:p>
            <a:r>
              <a:rPr lang="hu-HU" sz="2800" dirty="0" smtClean="0">
                <a:solidFill>
                  <a:srgbClr val="817F1B"/>
                </a:solidFill>
              </a:rPr>
              <a:t>Emlékszel milyen </a:t>
            </a:r>
          </a:p>
          <a:p>
            <a:r>
              <a:rPr lang="hu-HU" sz="2800" dirty="0" smtClean="0">
                <a:solidFill>
                  <a:srgbClr val="817F1B"/>
                </a:solidFill>
              </a:rPr>
              <a:t>színben pompázott?</a:t>
            </a:r>
            <a:endParaRPr lang="hu-HU" sz="2800" dirty="0">
              <a:solidFill>
                <a:srgbClr val="817F1B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08722" y="4061624"/>
            <a:ext cx="4322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bg1"/>
                </a:solidFill>
              </a:rPr>
              <a:t> Aztán mi történt </a:t>
            </a:r>
          </a:p>
          <a:p>
            <a:pPr algn="r"/>
            <a:r>
              <a:rPr lang="hu-HU" sz="2800" dirty="0" smtClean="0">
                <a:solidFill>
                  <a:schemeClr val="bg1"/>
                </a:solidFill>
              </a:rPr>
              <a:t>ezzel a </a:t>
            </a:r>
            <a:r>
              <a:rPr lang="hu-HU" sz="2800" dirty="0">
                <a:solidFill>
                  <a:schemeClr val="bg1"/>
                </a:solidFill>
              </a:rPr>
              <a:t>pompás virággal</a:t>
            </a:r>
            <a:r>
              <a:rPr lang="hu-HU" sz="2800" dirty="0" smtClean="0">
                <a:solidFill>
                  <a:schemeClr val="bg1"/>
                </a:solidFill>
              </a:rPr>
              <a:t>?</a:t>
            </a:r>
          </a:p>
          <a:p>
            <a:pPr algn="r"/>
            <a:r>
              <a:rPr lang="hu-HU" sz="2800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hu-HU" sz="2800" dirty="0" smtClean="0">
                <a:solidFill>
                  <a:schemeClr val="bg1"/>
                </a:solidFill>
              </a:rPr>
              <a:t>Miért történhetett ez?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22" y="2263730"/>
            <a:ext cx="7776677" cy="399792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2194022" y="546651"/>
            <a:ext cx="885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hlinkClick r:id="rId3"/>
              </a:rPr>
              <a:t>Kattints ide</a:t>
            </a:r>
            <a:r>
              <a:rPr lang="hu-HU" sz="3600" dirty="0" smtClean="0"/>
              <a:t> és a következő feladat </a:t>
            </a:r>
          </a:p>
          <a:p>
            <a:r>
              <a:rPr lang="hu-HU" sz="3600" dirty="0" smtClean="0"/>
              <a:t>segít megválaszolni ezeket a kérdéseket! </a:t>
            </a:r>
            <a:endParaRPr lang="hu-HU" sz="36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91001" cy="18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69567" cy="26806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004"/>
            <a:ext cx="5264426" cy="2678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43" y="2681313"/>
            <a:ext cx="8116958" cy="41766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Szövegdoboz 1"/>
          <p:cNvSpPr txBox="1"/>
          <p:nvPr/>
        </p:nvSpPr>
        <p:spPr>
          <a:xfrm>
            <a:off x="9939" y="2876831"/>
            <a:ext cx="40651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5F2C09"/>
                </a:solidFill>
              </a:rPr>
              <a:t>Vacskamati</a:t>
            </a:r>
            <a:r>
              <a:rPr lang="hu-HU" sz="2400" dirty="0" smtClean="0">
                <a:solidFill>
                  <a:srgbClr val="5F2C09"/>
                </a:solidFill>
              </a:rPr>
              <a:t> a történet végére megtanulta értékelni a csodaszép virágját. </a:t>
            </a:r>
          </a:p>
          <a:p>
            <a:endParaRPr lang="hu-HU" sz="2400" dirty="0" smtClean="0">
              <a:solidFill>
                <a:srgbClr val="5F2C09"/>
              </a:solidFill>
            </a:endParaRPr>
          </a:p>
          <a:p>
            <a:r>
              <a:rPr lang="hu-HU" sz="2400" dirty="0" smtClean="0">
                <a:solidFill>
                  <a:srgbClr val="5F2C09"/>
                </a:solidFill>
              </a:rPr>
              <a:t>Miután barátai elmagyarázták </a:t>
            </a:r>
            <a:r>
              <a:rPr lang="hu-HU" sz="2400" dirty="0" smtClean="0">
                <a:solidFill>
                  <a:srgbClr val="5F2C09"/>
                </a:solidFill>
              </a:rPr>
              <a:t>neki, </a:t>
            </a:r>
            <a:r>
              <a:rPr lang="hu-HU" sz="2400" dirty="0" smtClean="0">
                <a:solidFill>
                  <a:srgbClr val="5F2C09"/>
                </a:solidFill>
              </a:rPr>
              <a:t>mit kellene tennie azzal, ami őrá van bízva, </a:t>
            </a:r>
          </a:p>
          <a:p>
            <a:r>
              <a:rPr lang="hu-HU" sz="2400" dirty="0" smtClean="0">
                <a:solidFill>
                  <a:srgbClr val="5F2C09"/>
                </a:solidFill>
              </a:rPr>
              <a:t>kezdte megérteni, mi is az a felelősség.</a:t>
            </a:r>
            <a:endParaRPr lang="hu-HU" sz="2400" dirty="0">
              <a:solidFill>
                <a:srgbClr val="5F2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30626" cy="1513268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3"/>
          <a:srcRect t="756"/>
          <a:stretch/>
        </p:blipFill>
        <p:spPr>
          <a:xfrm>
            <a:off x="285625" y="2054809"/>
            <a:ext cx="6757053" cy="435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églalap 28"/>
          <p:cNvSpPr/>
          <p:nvPr/>
        </p:nvSpPr>
        <p:spPr>
          <a:xfrm>
            <a:off x="7265504" y="477079"/>
            <a:ext cx="4601818" cy="4107278"/>
          </a:xfrm>
          <a:prstGeom prst="rect">
            <a:avLst/>
          </a:prstGeom>
          <a:solidFill>
            <a:srgbClr val="C9EB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800" b="1" dirty="0">
              <a:solidFill>
                <a:srgbClr val="5F2C09"/>
              </a:solidFill>
            </a:endParaRPr>
          </a:p>
          <a:p>
            <a:r>
              <a:rPr lang="hu-HU" sz="2800" b="1" dirty="0" smtClean="0">
                <a:solidFill>
                  <a:srgbClr val="5F2C09"/>
                </a:solidFill>
              </a:rPr>
              <a:t>Tudod-e?</a:t>
            </a:r>
          </a:p>
          <a:p>
            <a:endParaRPr lang="hu-HU" sz="2200" b="1" dirty="0" smtClean="0">
              <a:solidFill>
                <a:srgbClr val="5F2C09"/>
              </a:solidFill>
            </a:endParaRPr>
          </a:p>
          <a:p>
            <a:r>
              <a:rPr lang="hu-HU" sz="2200" dirty="0" smtClean="0">
                <a:solidFill>
                  <a:srgbClr val="5F2C09"/>
                </a:solidFill>
              </a:rPr>
              <a:t>Isten is felelősséget vállalt a világért az özönvíz után, amikor ezt mondta: </a:t>
            </a:r>
          </a:p>
          <a:p>
            <a:endParaRPr lang="hu-HU" sz="2200" dirty="0" smtClean="0">
              <a:solidFill>
                <a:srgbClr val="5F2C09"/>
              </a:solidFill>
            </a:endParaRPr>
          </a:p>
          <a:p>
            <a:r>
              <a:rPr lang="hu-HU" sz="2200" dirty="0" smtClean="0">
                <a:solidFill>
                  <a:srgbClr val="5F2C09"/>
                </a:solidFill>
              </a:rPr>
              <a:t>Ebben nekünk, embereknek is feladatot adott. Mi is felelősek vagyunk a világért, és azokért, akiket Isten ránk bíz. Ennek a szövetségnek a jele a szivárvány: </a:t>
            </a:r>
          </a:p>
          <a:p>
            <a:endParaRPr lang="hu-HU" sz="2200" i="1" dirty="0">
              <a:solidFill>
                <a:srgbClr val="5F2C09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1753452" y="477079"/>
            <a:ext cx="5289226" cy="1371600"/>
          </a:xfrm>
          <a:prstGeom prst="rect">
            <a:avLst/>
          </a:prstGeom>
          <a:solidFill>
            <a:srgbClr val="C9EB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i="1" dirty="0" smtClean="0">
                <a:solidFill>
                  <a:srgbClr val="5F2C09"/>
                </a:solidFill>
              </a:rPr>
              <a:t>„Amíg csak föld lesz, nem szűnik meg a vetés és az aratás, a hideg és a meleg, a nyár és a tél, a nappal és az éjszaka.”</a:t>
            </a:r>
            <a:endParaRPr lang="hu-HU" sz="2200" i="1" dirty="0">
              <a:solidFill>
                <a:srgbClr val="5F2C09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7265504" y="4805427"/>
            <a:ext cx="4601818" cy="1606229"/>
          </a:xfrm>
          <a:prstGeom prst="rect">
            <a:avLst/>
          </a:prstGeom>
          <a:solidFill>
            <a:srgbClr val="C9EB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i="1" dirty="0">
                <a:solidFill>
                  <a:srgbClr val="5F2C09"/>
                </a:solidFill>
              </a:rPr>
              <a:t>„…szivárványívemet helyezem a felhőkre, az lesz a jele a szövetségnek, amelyet most a földdel megkötök.”</a:t>
            </a:r>
          </a:p>
        </p:txBody>
      </p:sp>
    </p:spTree>
    <p:extLst>
      <p:ext uri="{BB962C8B-B14F-4D97-AF65-F5344CB8AC3E}">
        <p14:creationId xmlns:p14="http://schemas.microsoft.com/office/powerpoint/2010/main" val="401414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B3"/>
            </a:gs>
            <a:gs pos="100000">
              <a:srgbClr val="B26037"/>
            </a:gs>
            <a:gs pos="89000">
              <a:srgbClr val="BB6438"/>
            </a:gs>
            <a:gs pos="48000">
              <a:srgbClr val="DCC68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3059488" y="198149"/>
            <a:ext cx="3349487" cy="3001619"/>
            <a:chOff x="3056615" y="421535"/>
            <a:chExt cx="3349487" cy="3001619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8252418">
              <a:off x="3230549" y="247601"/>
              <a:ext cx="3001619" cy="3349487"/>
            </a:xfrm>
            <a:prstGeom prst="rect">
              <a:avLst/>
            </a:prstGeom>
          </p:spPr>
        </p:pic>
        <p:sp>
          <p:nvSpPr>
            <p:cNvPr id="10" name="Szövegdoboz 9"/>
            <p:cNvSpPr txBox="1"/>
            <p:nvPr/>
          </p:nvSpPr>
          <p:spPr>
            <a:xfrm>
              <a:off x="3235923" y="1490227"/>
              <a:ext cx="2320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Családban</a:t>
              </a:r>
              <a:endParaRPr lang="hu-HU" sz="3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6697681" y="1627493"/>
            <a:ext cx="3349487" cy="3001619"/>
            <a:chOff x="6400823" y="1643792"/>
            <a:chExt cx="3349487" cy="3001619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3524512">
              <a:off x="6574757" y="1469858"/>
              <a:ext cx="3001619" cy="3349487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7610798" y="2513804"/>
              <a:ext cx="2084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Barátok között</a:t>
              </a:r>
              <a:endParaRPr lang="hu-HU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3571274" y="3430089"/>
            <a:ext cx="3001619" cy="3349487"/>
            <a:chOff x="3571274" y="3430089"/>
            <a:chExt cx="3001619" cy="3349487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1071793">
              <a:off x="3571274" y="3430089"/>
              <a:ext cx="3001619" cy="3349487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3813629" y="4933285"/>
              <a:ext cx="2326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Iskolában</a:t>
              </a:r>
              <a:endParaRPr lang="hu-HU" sz="3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1858460" y="1992545"/>
            <a:ext cx="3349487" cy="3001619"/>
            <a:chOff x="1858460" y="1992545"/>
            <a:chExt cx="3349487" cy="3001619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14690383">
              <a:off x="2032394" y="1818611"/>
              <a:ext cx="3001619" cy="3349487"/>
            </a:xfrm>
            <a:prstGeom prst="rect">
              <a:avLst/>
            </a:prstGeom>
          </p:spPr>
        </p:pic>
        <p:sp>
          <p:nvSpPr>
            <p:cNvPr id="13" name="Szövegdoboz 12"/>
            <p:cNvSpPr txBox="1"/>
            <p:nvPr/>
          </p:nvSpPr>
          <p:spPr>
            <a:xfrm>
              <a:off x="2023582" y="2967173"/>
              <a:ext cx="2966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Gyülekezetben</a:t>
              </a:r>
              <a:endParaRPr lang="hu-HU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Csoportba foglalás 16"/>
          <p:cNvGrpSpPr/>
          <p:nvPr/>
        </p:nvGrpSpPr>
        <p:grpSpPr>
          <a:xfrm>
            <a:off x="5370807" y="39543"/>
            <a:ext cx="3001619" cy="3349487"/>
            <a:chOff x="5325283" y="0"/>
            <a:chExt cx="3001619" cy="3349487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>
              <a:off x="5325283" y="0"/>
              <a:ext cx="3001619" cy="3349487"/>
            </a:xfrm>
            <a:prstGeom prst="rect">
              <a:avLst/>
            </a:prstGeom>
          </p:spPr>
        </p:pic>
        <p:sp>
          <p:nvSpPr>
            <p:cNvPr id="14" name="Szövegdoboz 13"/>
            <p:cNvSpPr txBox="1"/>
            <p:nvPr/>
          </p:nvSpPr>
          <p:spPr>
            <a:xfrm>
              <a:off x="5433088" y="981845"/>
              <a:ext cx="2786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Háztartásban</a:t>
              </a:r>
              <a:endParaRPr lang="hu-HU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Csoportba foglalás 18"/>
          <p:cNvGrpSpPr/>
          <p:nvPr/>
        </p:nvGrpSpPr>
        <p:grpSpPr>
          <a:xfrm>
            <a:off x="5814602" y="3417677"/>
            <a:ext cx="3433746" cy="3001619"/>
            <a:chOff x="5807951" y="3327752"/>
            <a:chExt cx="3433746" cy="3001619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9" b="56950" l="35640" r="79066">
                          <a14:foregroundMark x1="53979" y1="5405" x2="53979" y2="5405"/>
                          <a14:foregroundMark x1="43772" y1="16409" x2="43772" y2="16409"/>
                        </a14:backgroundRemoval>
                      </a14:imgEffect>
                    </a14:imgLayer>
                  </a14:imgProps>
                </a:ext>
              </a:extLst>
            </a:blip>
            <a:srcRect l="34678" t="2279" r="20946" b="42466"/>
            <a:stretch/>
          </p:blipFill>
          <p:spPr>
            <a:xfrm rot="6610431">
              <a:off x="5981885" y="3153818"/>
              <a:ext cx="3001619" cy="3349487"/>
            </a:xfrm>
            <a:prstGeom prst="rect">
              <a:avLst/>
            </a:prstGeom>
          </p:spPr>
        </p:pic>
        <p:sp>
          <p:nvSpPr>
            <p:cNvPr id="15" name="Szövegdoboz 14"/>
            <p:cNvSpPr txBox="1"/>
            <p:nvPr/>
          </p:nvSpPr>
          <p:spPr>
            <a:xfrm>
              <a:off x="6198129" y="4352121"/>
              <a:ext cx="3043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Háziállatoddal</a:t>
              </a:r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93" b="67062" l="33156" r="65650">
                        <a14:backgroundMark x1="35942" y1="51929" x2="35942" y2="51929"/>
                        <a14:backgroundMark x1="63528" y1="49110" x2="63528" y2="49110"/>
                      </a14:backgroundRemoval>
                    </a14:imgEffect>
                  </a14:imgLayer>
                </a14:imgProps>
              </a:ext>
            </a:extLst>
          </a:blip>
          <a:srcRect l="35447" t="32446" r="34150" b="35266"/>
          <a:stretch/>
        </p:blipFill>
        <p:spPr>
          <a:xfrm>
            <a:off x="4939748" y="2315817"/>
            <a:ext cx="2156792" cy="2047462"/>
          </a:xfrm>
          <a:prstGeom prst="rect">
            <a:avLst/>
          </a:prstGeom>
        </p:spPr>
      </p:pic>
      <p:grpSp>
        <p:nvGrpSpPr>
          <p:cNvPr id="22" name="Csoportba foglalás 21"/>
          <p:cNvGrpSpPr/>
          <p:nvPr/>
        </p:nvGrpSpPr>
        <p:grpSpPr>
          <a:xfrm>
            <a:off x="3451001" y="594958"/>
            <a:ext cx="5366054" cy="5094044"/>
            <a:chOff x="-339955" y="683568"/>
            <a:chExt cx="5366054" cy="5094044"/>
          </a:xfrm>
        </p:grpSpPr>
        <p:pic>
          <p:nvPicPr>
            <p:cNvPr id="23" name="Kép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-339955" y="683568"/>
              <a:ext cx="5366054" cy="5094044"/>
            </a:xfrm>
            <a:prstGeom prst="rect">
              <a:avLst/>
            </a:prstGeom>
          </p:spPr>
        </p:pic>
        <p:sp>
          <p:nvSpPr>
            <p:cNvPr id="24" name="Szövegdoboz 23"/>
            <p:cNvSpPr txBox="1"/>
            <p:nvPr/>
          </p:nvSpPr>
          <p:spPr>
            <a:xfrm>
              <a:off x="384131" y="1339656"/>
              <a:ext cx="367581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Van olyan </a:t>
              </a:r>
            </a:p>
            <a:p>
              <a:pPr algn="ctr"/>
              <a:r>
                <a:rPr lang="hu-HU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személy, </a:t>
              </a:r>
            </a:p>
            <a:p>
              <a:pPr algn="ctr"/>
              <a:r>
                <a:rPr lang="hu-HU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dolog, </a:t>
              </a:r>
            </a:p>
            <a:p>
              <a:pPr algn="ctr"/>
              <a:r>
                <a:rPr lang="hu-HU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vagy feladat </a:t>
              </a:r>
            </a:p>
            <a:p>
              <a:pPr algn="ctr"/>
              <a:r>
                <a:rPr lang="hu-HU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amiért te vagy felelős?</a:t>
              </a:r>
            </a:p>
          </p:txBody>
        </p:sp>
      </p:grpSp>
      <p:grpSp>
        <p:nvGrpSpPr>
          <p:cNvPr id="25" name="Csoportba foglalás 24"/>
          <p:cNvGrpSpPr/>
          <p:nvPr/>
        </p:nvGrpSpPr>
        <p:grpSpPr>
          <a:xfrm>
            <a:off x="3443692" y="594958"/>
            <a:ext cx="5366054" cy="5094044"/>
            <a:chOff x="3573698" y="840587"/>
            <a:chExt cx="5366054" cy="5094044"/>
          </a:xfrm>
        </p:grpSpPr>
        <p:pic>
          <p:nvPicPr>
            <p:cNvPr id="26" name="Kép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493" b="67062" l="33156" r="65650">
                          <a14:backgroundMark x1="35942" y1="51929" x2="35942" y2="51929"/>
                          <a14:backgroundMark x1="63528" y1="49110" x2="63528" y2="49110"/>
                        </a14:backgroundRemoval>
                      </a14:imgEffect>
                    </a14:imgLayer>
                  </a14:imgProps>
                </a:ext>
              </a:extLst>
            </a:blip>
            <a:srcRect l="35447" t="32446" r="34150" b="35266"/>
            <a:stretch/>
          </p:blipFill>
          <p:spPr>
            <a:xfrm>
              <a:off x="3573698" y="840587"/>
              <a:ext cx="5366054" cy="5094044"/>
            </a:xfrm>
            <a:prstGeom prst="rect">
              <a:avLst/>
            </a:prstGeom>
          </p:spPr>
        </p:pic>
        <p:sp>
          <p:nvSpPr>
            <p:cNvPr id="27" name="Szövegdoboz 26"/>
            <p:cNvSpPr txBox="1"/>
            <p:nvPr/>
          </p:nvSpPr>
          <p:spPr>
            <a:xfrm>
              <a:off x="4220853" y="2620015"/>
              <a:ext cx="407174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Neked van virágod?</a:t>
              </a:r>
            </a:p>
          </p:txBody>
        </p:sp>
      </p:grpSp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93" b="67062" l="33156" r="65650">
                        <a14:backgroundMark x1="35942" y1="51929" x2="35942" y2="51929"/>
                        <a14:backgroundMark x1="63528" y1="49110" x2="63528" y2="49110"/>
                      </a14:backgroundRemoval>
                    </a14:imgEffect>
                  </a14:imgLayer>
                </a14:imgProps>
              </a:ext>
            </a:extLst>
          </a:blip>
          <a:srcRect l="35447" t="32446" r="34150" b="35266"/>
          <a:stretch/>
        </p:blipFill>
        <p:spPr>
          <a:xfrm>
            <a:off x="3443692" y="594958"/>
            <a:ext cx="5366054" cy="50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711</Words>
  <Application>Microsoft Office PowerPoint</Application>
  <PresentationFormat>Szélesvásznú</PresentationFormat>
  <Paragraphs>128</Paragraphs>
  <Slides>19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Comic Sans MS</vt:lpstr>
      <vt:lpstr>Roboto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79</cp:revision>
  <dcterms:created xsi:type="dcterms:W3CDTF">2021-01-14T08:57:00Z</dcterms:created>
  <dcterms:modified xsi:type="dcterms:W3CDTF">2021-01-19T08:30:08Z</dcterms:modified>
</cp:coreProperties>
</file>