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6" r:id="rId4"/>
    <p:sldId id="267" r:id="rId5"/>
    <p:sldId id="277" r:id="rId6"/>
    <p:sldId id="276" r:id="rId7"/>
    <p:sldId id="274" r:id="rId8"/>
    <p:sldId id="269" r:id="rId9"/>
    <p:sldId id="268" r:id="rId10"/>
    <p:sldId id="272" r:id="rId11"/>
    <p:sldId id="271" r:id="rId12"/>
    <p:sldId id="273" r:id="rId13"/>
    <p:sldId id="270" r:id="rId14"/>
    <p:sldId id="261" r:id="rId15"/>
    <p:sldId id="262" r:id="rId16"/>
    <p:sldId id="263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857"/>
    <a:srgbClr val="FF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6A06-A7A2-4554-BF5E-2C5A08EC3666}" type="datetimeFigureOut">
              <a:rPr lang="hu-HU" smtClean="0"/>
              <a:t>2021. 03. 09.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5-E227-435B-B2D4-06001988F4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99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6A06-A7A2-4554-BF5E-2C5A08EC3666}" type="datetimeFigureOut">
              <a:rPr lang="hu-HU" smtClean="0"/>
              <a:t>2021. 03. 09.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5-E227-435B-B2D4-06001988F4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303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6A06-A7A2-4554-BF5E-2C5A08EC3666}" type="datetimeFigureOut">
              <a:rPr lang="hu-HU" smtClean="0"/>
              <a:t>2021. 03. 09.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5-E227-435B-B2D4-06001988F4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621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6A06-A7A2-4554-BF5E-2C5A08EC3666}" type="datetimeFigureOut">
              <a:rPr lang="hu-HU" smtClean="0"/>
              <a:t>2021. 03. 09.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5-E227-435B-B2D4-06001988F4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051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6A06-A7A2-4554-BF5E-2C5A08EC3666}" type="datetimeFigureOut">
              <a:rPr lang="hu-HU" smtClean="0"/>
              <a:t>2021. 03. 09.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5-E227-435B-B2D4-06001988F4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588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6A06-A7A2-4554-BF5E-2C5A08EC3666}" type="datetimeFigureOut">
              <a:rPr lang="hu-HU" smtClean="0"/>
              <a:t>2021. 03. 09.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5-E227-435B-B2D4-06001988F4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649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6A06-A7A2-4554-BF5E-2C5A08EC3666}" type="datetimeFigureOut">
              <a:rPr lang="hu-HU" smtClean="0"/>
              <a:t>2021. 03. 09.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5-E227-435B-B2D4-06001988F4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632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6A06-A7A2-4554-BF5E-2C5A08EC3666}" type="datetimeFigureOut">
              <a:rPr lang="hu-HU" smtClean="0"/>
              <a:t>2021. 03. 09.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5-E227-435B-B2D4-06001988F4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346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6A06-A7A2-4554-BF5E-2C5A08EC3666}" type="datetimeFigureOut">
              <a:rPr lang="hu-HU" smtClean="0"/>
              <a:t>2021. 03. 09.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5-E227-435B-B2D4-06001988F4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09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6A06-A7A2-4554-BF5E-2C5A08EC3666}" type="datetimeFigureOut">
              <a:rPr lang="hu-HU" smtClean="0"/>
              <a:t>2021. 03. 09.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5-E227-435B-B2D4-06001988F4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95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6A06-A7A2-4554-BF5E-2C5A08EC3666}" type="datetimeFigureOut">
              <a:rPr lang="hu-HU" smtClean="0"/>
              <a:t>2021. 03. 09.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6185-E227-435B-B2D4-06001988F4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72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C6A06-A7A2-4554-BF5E-2C5A08EC3666}" type="datetimeFigureOut">
              <a:rPr lang="hu-HU" smtClean="0"/>
              <a:t>2021. 03. 09.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C6185-E227-435B-B2D4-06001988F4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44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CNp_RY5hmJ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pi-feladatbank.reformatus.hu/PE7IIXz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339725" y="2130425"/>
            <a:ext cx="2949575" cy="28844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412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27462" y="1305915"/>
            <a:ext cx="762793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alábbiakra: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 füzet, vagy egy papírlap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Ceruza, vagy toll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Színes ceruza, olló</a:t>
            </a:r>
            <a:endParaRPr lang="hu-H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Kérem, hogy indítsák el a diavetítést!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0" y="175043"/>
            <a:ext cx="12192000" cy="769937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 nagy vacsora példázata</a:t>
            </a:r>
          </a:p>
        </p:txBody>
      </p:sp>
    </p:spTree>
    <p:extLst>
      <p:ext uri="{BB962C8B-B14F-4D97-AF65-F5344CB8AC3E}">
        <p14:creationId xmlns:p14="http://schemas.microsoft.com/office/powerpoint/2010/main" val="18064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6082" b="6948"/>
          <a:stretch/>
        </p:blipFill>
        <p:spPr>
          <a:xfrm>
            <a:off x="2471017" y="1720856"/>
            <a:ext cx="4147497" cy="2316139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t="2620" b="2128"/>
          <a:stretch/>
        </p:blipFill>
        <p:spPr>
          <a:xfrm>
            <a:off x="7271655" y="1741716"/>
            <a:ext cx="4209143" cy="2312866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r="4407"/>
          <a:stretch/>
        </p:blipFill>
        <p:spPr>
          <a:xfrm>
            <a:off x="2471016" y="4426026"/>
            <a:ext cx="4147498" cy="2169359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710" y1="71322" x2="92710" y2="71322"/>
                        <a14:foregroundMark x1="17331" y1="37656" x2="17331" y2="37656"/>
                      </a14:backgroundRemoval>
                    </a14:imgEffect>
                  </a14:imgLayer>
                </a14:imgProps>
              </a:ext>
            </a:extLst>
          </a:blip>
          <a:srcRect l="1429" r="1660" b="9083"/>
          <a:stretch/>
        </p:blipFill>
        <p:spPr>
          <a:xfrm>
            <a:off x="7271655" y="4426026"/>
            <a:ext cx="4209143" cy="2178053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2365829" y="174171"/>
            <a:ext cx="9114969" cy="1378858"/>
          </a:xfrm>
          <a:prstGeom prst="rect">
            <a:avLst/>
          </a:prstGeom>
          <a:solidFill>
            <a:schemeClr val="accent1">
              <a:alpha val="33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 hogyan lehetünk már itt a földön Isten országának a vendégei? Milyen alkalmakon találkozhatunk egyszerre Istennel és egymással? Olvass a képekről, majd írd le a füzetbe!</a:t>
            </a:r>
            <a:endParaRPr lang="hu-H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1665387" cy="164011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02733"/>
            <a:ext cx="1665387" cy="16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86" y="2203048"/>
            <a:ext cx="10096045" cy="4405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Szamárfül 2"/>
          <p:cNvSpPr/>
          <p:nvPr/>
        </p:nvSpPr>
        <p:spPr>
          <a:xfrm>
            <a:off x="1814286" y="174172"/>
            <a:ext cx="10029371" cy="1756228"/>
          </a:xfrm>
          <a:prstGeom prst="foldedCorner">
            <a:avLst/>
          </a:prstGeom>
          <a:solidFill>
            <a:srgbClr val="BE1857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smtClean="0">
              <a:solidFill>
                <a:srgbClr val="BE1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egyik példázatában ezekkel a szavakkal beszélt arról, hogy Isten meghívott minket az országába: „Jöjjetek, Atyám </a:t>
            </a:r>
            <a:r>
              <a:rPr lang="hu-HU" sz="2000" dirty="0" err="1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áldottai</a:t>
            </a:r>
            <a:r>
              <a:rPr lang="hu-HU" sz="20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örököljétek az országot, amely készen áll számotokra a világ kezdete óta.” (Máté 25,34) </a:t>
            </a:r>
          </a:p>
          <a:p>
            <a:pPr algn="ctr"/>
            <a:r>
              <a:rPr lang="hu-HU" sz="20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egy hasonló felsorolást, és pontokba szedve írd le, hogy szerinted miért jó Isten országához tartozni! Dolgozz a füzetedben!</a:t>
            </a:r>
            <a:endParaRPr lang="hu-HU" sz="2000" dirty="0">
              <a:solidFill>
                <a:srgbClr val="BE1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74650" cy="166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b="13665"/>
          <a:stretch/>
        </p:blipFill>
        <p:spPr>
          <a:xfrm>
            <a:off x="3913451" y="3657600"/>
            <a:ext cx="4611122" cy="3200399"/>
          </a:xfrm>
          <a:prstGeom prst="rect">
            <a:avLst/>
          </a:prstGeom>
        </p:spPr>
      </p:pic>
      <p:sp>
        <p:nvSpPr>
          <p:cNvPr id="4" name="Felhő 3"/>
          <p:cNvSpPr/>
          <p:nvPr/>
        </p:nvSpPr>
        <p:spPr>
          <a:xfrm>
            <a:off x="7953830" y="899886"/>
            <a:ext cx="3875314" cy="2253662"/>
          </a:xfrm>
          <a:prstGeom prst="cloudCallout">
            <a:avLst>
              <a:gd name="adj1" fmla="val -40974"/>
              <a:gd name="adj2" fmla="val 7991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…………………..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elyett elmegyek a hittanos kirándulásra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elhő 4"/>
          <p:cNvSpPr/>
          <p:nvPr/>
        </p:nvSpPr>
        <p:spPr>
          <a:xfrm flipH="1">
            <a:off x="261257" y="2026717"/>
            <a:ext cx="4135850" cy="2264867"/>
          </a:xfrm>
          <a:prstGeom prst="cloudCallout">
            <a:avLst>
              <a:gd name="adj1" fmla="val -36655"/>
              <a:gd name="adj2" fmla="val 74771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……………………………………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elyett ma elmegyek istentiszteletre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3845567" y="203520"/>
            <a:ext cx="4108263" cy="2293896"/>
          </a:xfrm>
          <a:prstGeom prst="cloudCallout">
            <a:avLst>
              <a:gd name="adj1" fmla="val 8611"/>
              <a:gd name="adj2" fmla="val 113008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…………………..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elyett megvárom az ebéd előtti imádságot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665387" cy="164011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02733"/>
            <a:ext cx="1665387" cy="1655266"/>
          </a:xfrm>
          <a:prstGeom prst="rect">
            <a:avLst/>
          </a:prstGeom>
        </p:spPr>
      </p:pic>
      <p:sp>
        <p:nvSpPr>
          <p:cNvPr id="9" name="Szamárfül 8"/>
          <p:cNvSpPr/>
          <p:nvPr/>
        </p:nvSpPr>
        <p:spPr>
          <a:xfrm>
            <a:off x="9477828" y="3773714"/>
            <a:ext cx="2467429" cy="2975429"/>
          </a:xfrm>
          <a:prstGeom prst="foldedCorner">
            <a:avLst/>
          </a:prstGeom>
          <a:solidFill>
            <a:srgbClr val="00B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smtClean="0">
              <a:solidFill>
                <a:srgbClr val="BE1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életedben mi lehet a mondatok elején? Miről kell lemondanod, hogy Istent választhasd helyette?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Egészítsd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 a mondatokat és írd le a hittan füzetedbe!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886" y="2281097"/>
            <a:ext cx="7066117" cy="3414942"/>
          </a:xfrm>
          <a:prstGeom prst="rect">
            <a:avLst/>
          </a:prstGeom>
          <a:ln w="28575">
            <a:noFill/>
          </a:ln>
        </p:spPr>
      </p:pic>
      <p:sp>
        <p:nvSpPr>
          <p:cNvPr id="4" name="Szamárfül 3"/>
          <p:cNvSpPr/>
          <p:nvPr/>
        </p:nvSpPr>
        <p:spPr>
          <a:xfrm>
            <a:off x="188686" y="1785256"/>
            <a:ext cx="3236685" cy="4949372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algn="ctr"/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</a:t>
            </a:r>
            <a:r>
              <a:rPr lang="hu-H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meghívót a barátaidnak egy képzeletbeli születésnapi zsúrra!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Fogalmazd bele a meghívó szövegébe, </a:t>
            </a:r>
            <a:r>
              <a:rPr lang="hu-HU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miért érdemes eljönni, mi minden várható ezen az alkalmon!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Díszítsd</a:t>
            </a:r>
            <a:r>
              <a:rPr lang="hu-HU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alkalomnak megfelelően! Majd vágd ki!</a:t>
            </a: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947886" y="304800"/>
            <a:ext cx="7823200" cy="148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mindenkit meghív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Ő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országába, vannak, akik elutasítják és vannak, akik elfogadják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ezt a hívást. </a:t>
            </a: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Erről szól ez a példázat. </a:t>
            </a:r>
            <a:r>
              <a:rPr lang="hu-HU" sz="2400" b="1" dirty="0" smtClean="0"/>
              <a:t>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856" y="5696039"/>
            <a:ext cx="1161143" cy="116196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15" y="-1"/>
            <a:ext cx="1528586" cy="153361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071" y="0"/>
            <a:ext cx="1542991" cy="15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3399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2663103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Aranymondás</a:t>
            </a:r>
            <a:endParaRPr lang="hu-H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217487" y="3935949"/>
            <a:ext cx="3582987" cy="2035175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rgbClr val="CED2B3"/>
              </a:gs>
              <a:gs pos="100000">
                <a:srgbClr val="FFFF00"/>
              </a:gs>
              <a:gs pos="2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gradFill>
              <a:gsLst>
                <a:gs pos="0">
                  <a:schemeClr val="bg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  <p:sp>
        <p:nvSpPr>
          <p:cNvPr id="5" name="Hétágú csillag 4"/>
          <p:cNvSpPr/>
          <p:nvPr/>
        </p:nvSpPr>
        <p:spPr>
          <a:xfrm>
            <a:off x="3903209" y="133992"/>
            <a:ext cx="8158162" cy="6384925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„Boldog az, aki Isten országának vendége.”</a:t>
            </a:r>
            <a:endParaRPr lang="hu-HU" sz="3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Lukács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evangéliuma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fejezet, 15.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</a:t>
            </a:r>
          </a:p>
        </p:txBody>
      </p:sp>
    </p:spTree>
    <p:extLst>
      <p:ext uri="{BB962C8B-B14F-4D97-AF65-F5344CB8AC3E}">
        <p14:creationId xmlns:p14="http://schemas.microsoft.com/office/powerpoint/2010/main" val="24719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27644"/>
            <a:ext cx="24876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540819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832636" y="1624890"/>
            <a:ext cx="3807792" cy="380779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18463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7443788" y="5611813"/>
            <a:ext cx="4626292" cy="708025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22846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4000" dirty="0">
                <a:solidFill>
                  <a:srgbClr val="AE2E51"/>
                </a:solidFill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cs typeface="Arial" panose="020B0604020202020204" pitchFamily="34" charset="0"/>
              </a:rPr>
              <a:t>Köszönjük a 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cs typeface="Arial" panose="020B0604020202020204" pitchFamily="34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820229" y="1931938"/>
            <a:ext cx="5556337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600" dirty="0" smtClean="0">
                <a:solidFill>
                  <a:schemeClr val="accent6"/>
                </a:solidFill>
              </a:rPr>
              <a:t>„</a:t>
            </a:r>
            <a:r>
              <a:rPr lang="hu-HU" sz="3600" dirty="0">
                <a:solidFill>
                  <a:schemeClr val="accent6"/>
                </a:solidFill>
              </a:rPr>
              <a:t>Szolgáljatok az Úrnak örömmel, </a:t>
            </a:r>
            <a:r>
              <a:rPr lang="hu-HU" sz="3600" dirty="0" smtClean="0">
                <a:solidFill>
                  <a:schemeClr val="accent6"/>
                </a:solidFill>
              </a:rPr>
              <a:t>vigadozva </a:t>
            </a:r>
            <a:r>
              <a:rPr lang="hu-HU" sz="3600" dirty="0">
                <a:solidFill>
                  <a:schemeClr val="accent6"/>
                </a:solidFill>
              </a:rPr>
              <a:t>járuljatok színe elé</a:t>
            </a:r>
            <a:r>
              <a:rPr lang="hu-HU" sz="3600" dirty="0" smtClean="0">
                <a:solidFill>
                  <a:schemeClr val="accent6"/>
                </a:solidFill>
              </a:rPr>
              <a:t>!”</a:t>
            </a:r>
            <a:endParaRPr lang="hu-HU" sz="3600" dirty="0">
              <a:solidFill>
                <a:schemeClr val="accent6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800" dirty="0" smtClean="0">
              <a:solidFill>
                <a:schemeClr val="accent6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 smtClean="0">
                <a:solidFill>
                  <a:schemeClr val="accent6"/>
                </a:solidFill>
              </a:rPr>
              <a:t>Zsoltárok </a:t>
            </a:r>
            <a:r>
              <a:rPr lang="hu-HU" altLang="hu-HU" sz="2800" dirty="0">
                <a:solidFill>
                  <a:schemeClr val="accent6"/>
                </a:solidFill>
              </a:rPr>
              <a:t>könyve </a:t>
            </a:r>
            <a:r>
              <a:rPr lang="hu-HU" altLang="hu-HU" sz="2800" dirty="0" smtClean="0">
                <a:solidFill>
                  <a:schemeClr val="accent6"/>
                </a:solidFill>
              </a:rPr>
              <a:t>100,2</a:t>
            </a:r>
            <a:r>
              <a:rPr lang="hu-HU" altLang="hu-HU" sz="3600" dirty="0" smtClean="0">
                <a:solidFill>
                  <a:schemeClr val="accent6"/>
                </a:solidFill>
              </a:rPr>
              <a:t> </a:t>
            </a:r>
            <a:endParaRPr lang="hu-HU" altLang="hu-HU" sz="3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009" y="480060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243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72" y="808843"/>
            <a:ext cx="5380037" cy="54054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99856" y="2633663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3600" dirty="0" smtClean="0">
                <a:solidFill>
                  <a:srgbClr val="7030A0"/>
                </a:solidFill>
                <a:cs typeface="Arial" panose="020B0604020202020204" pitchFamily="34" charset="0"/>
              </a:rPr>
              <a:t>Áldás, békesség!</a:t>
            </a:r>
            <a:r>
              <a:rPr lang="hu-HU" altLang="hu-HU" sz="36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3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32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</p:spTree>
    <p:extLst>
      <p:ext uri="{BB962C8B-B14F-4D97-AF65-F5344CB8AC3E}">
        <p14:creationId xmlns:p14="http://schemas.microsoft.com/office/powerpoint/2010/main" val="10093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646"/>
            <a:ext cx="1971819" cy="19548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" y="41589"/>
            <a:ext cx="1965510" cy="1964057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2508069" y="119966"/>
            <a:ext cx="9026435" cy="1335817"/>
          </a:xfrm>
          <a:prstGeom prst="roundRect">
            <a:avLst/>
          </a:prstGeom>
          <a:solidFill>
            <a:srgbClr val="FF99FF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nagy vacsora példázatát a „Mikor a királyfi” című gyermekdal „mondja el”. Próbáljuk együtt énekelni és figyelni a történetre! </a:t>
            </a:r>
          </a:p>
          <a:p>
            <a:pPr algn="ctr"/>
            <a:r>
              <a:rPr lang="hu-HU" sz="24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felvétel segítségével 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itt meghallgathatod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éneket. </a:t>
            </a:r>
            <a:endParaRPr lang="hu-HU" sz="2400" dirty="0">
              <a:solidFill>
                <a:srgbClr val="BE1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577" y="1494971"/>
            <a:ext cx="8229599" cy="52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41602" y="1661885"/>
            <a:ext cx="9550398" cy="519611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„Egy ember nagy vacsorát készített, és sok vendéget hívott meg. A vacsora órájában elküldte a szolgáját, hogy mondja meg a meghívottaknak: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Jöjjetek, mert már minden készen van!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De azok egytől egyig mentegetőzni kezdtek. Az első azt üzente neki: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Földet vettem, kénytelen vagyok kimenni, hogy megnézzem. Kérlek, ments ki engem!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másik azt mondta: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Öt pár ökröt vettem, megyek, hogy lássam, mit érnek. Kérlek, ments ki engem!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Megint egy másik azt mondta: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Most nősültem, azért nem mehetek.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Amikor visszatért a szolga, jelentette mindezt urának. A ház ura ekkor megharagudott, és ezt mondta szolgájának: 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Menj ki gyorsan a város útjaira és utcáira, és hozd be ide a szegényeket, a nyomorékokat, a sántákat és a vakokat!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szolga aztán jelentette: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Uram, megtörtént, amit parancsoltál, de még van hely.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Akkor ezt mondta a szolgájának: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Menj el az utakra és a kerítésekhez, és kényszeríts bejönni mindenkit, hogy megteljék a házam.”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1973944" y="217714"/>
            <a:ext cx="10130971" cy="1233714"/>
          </a:xfrm>
          <a:prstGeom prst="roundRect">
            <a:avLst/>
          </a:prstGeom>
          <a:solidFill>
            <a:srgbClr val="00B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Jézust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 meghívták vacsorára. Ahogy az lenni szokott, az asztal körül élénk beszélgetés folyt. Szó esett meghívásokról és vendégségekről. Olyanokról, amelyekre mi hívunk meg másokat, és olyanról is, amelynek maga Isten a házigazdája. Jézus – kihasználva az alkalmat – egy történetet mondott:</a:t>
            </a:r>
          </a:p>
          <a:p>
            <a:pPr algn="ctr"/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" y="0"/>
            <a:ext cx="1908500" cy="1886857"/>
          </a:xfrm>
          <a:prstGeom prst="rect">
            <a:avLst/>
          </a:prstGeom>
        </p:spPr>
      </p:pic>
      <p:pic>
        <p:nvPicPr>
          <p:cNvPr id="6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778" y="3135086"/>
            <a:ext cx="1005244" cy="100524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62857" y="4140330"/>
            <a:ext cx="1611087" cy="1429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Itt meg is hallgathatod a történetet.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947886" y="420914"/>
            <a:ext cx="8040914" cy="1799772"/>
          </a:xfrm>
          <a:prstGeom prst="roundRect">
            <a:avLst/>
          </a:prstGeom>
          <a:solidFill>
            <a:srgbClr val="BE1857"/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ebben a példázatban az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Isten országában való tartózkodást egy vacsorához hasonlítja. A mennyek országában lenni olyan, mint egy vacsorán, egy örömünnepen lenni. Erre az alkalomra nincs belépőjegy, ezt ingyen kapja meg mindenki. Semmi más feladat nem kapcsolódik hozzá, csak elfogadni.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123373" y="4833257"/>
            <a:ext cx="8040914" cy="1690914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példázatban fontos szerepe van a meghívásra adott válasznak. Az eredeti meghívottak egytől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egyig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kimentésüket kérték, és mentegetőzni kezdtek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6585" l="0" r="100000">
                        <a14:foregroundMark x1="15530" y1="75122" x2="15530" y2="75122"/>
                        <a14:foregroundMark x1="16793" y1="72195" x2="16793" y2="72195"/>
                        <a14:foregroundMark x1="87879" y1="75366" x2="87879" y2="75366"/>
                        <a14:foregroundMark x1="54293" y1="62927" x2="54293" y2="62927"/>
                        <a14:foregroundMark x1="83586" y1="55366" x2="83586" y2="55366"/>
                        <a14:foregroundMark x1="76894" y1="54390" x2="76894" y2="54390"/>
                        <a14:foregroundMark x1="75631" y1="56585" x2="75631" y2="56585"/>
                        <a14:foregroundMark x1="70707" y1="61220" x2="70707" y2="61220"/>
                        <a14:foregroundMark x1="85985" y1="59756" x2="85985" y2="59756"/>
                        <a14:foregroundMark x1="88005" y1="66098" x2="88005" y2="66098"/>
                        <a14:foregroundMark x1="89268" y1="69268" x2="89268" y2="69268"/>
                        <a14:foregroundMark x1="82449" y1="75854" x2="82449" y2="75854"/>
                        <a14:foregroundMark x1="81692" y1="68537" x2="81692" y2="68537"/>
                        <a14:foregroundMark x1="80429" y1="66829" x2="80429" y2="66829"/>
                        <a14:foregroundMark x1="79040" y1="61463" x2="79040" y2="61463"/>
                        <a14:foregroundMark x1="17803" y1="74634" x2="17803" y2="74634"/>
                        <a14:foregroundMark x1="88005" y1="63171" x2="88005" y2="63171"/>
                      </a14:backgroundRemoval>
                    </a14:imgEffect>
                  </a14:imgLayer>
                </a14:imgProps>
              </a:ext>
            </a:extLst>
          </a:blip>
          <a:srcRect t="3070" b="13301"/>
          <a:stretch/>
        </p:blipFill>
        <p:spPr>
          <a:xfrm>
            <a:off x="5936343" y="2307948"/>
            <a:ext cx="5631544" cy="243804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" y="0"/>
            <a:ext cx="1908500" cy="18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márfül 1"/>
          <p:cNvSpPr/>
          <p:nvPr/>
        </p:nvSpPr>
        <p:spPr>
          <a:xfrm>
            <a:off x="4397828" y="290284"/>
            <a:ext cx="7431315" cy="158205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meghívott vendégek valamit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sokkal fontosabbnak találtak, mint 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vendégséget…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Ismételjük át a példázatot a képek alapján. Mondjuk hangosan, hogy épp melyik kifogást látjuk a képen!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4" b="100000" l="0" r="995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229" y="1667045"/>
            <a:ext cx="5117984" cy="228084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359" y="2679132"/>
            <a:ext cx="4862870" cy="226766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2953" y1="82578" x2="92953" y2="825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652" y="4271390"/>
            <a:ext cx="4316904" cy="21977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"/>
            <a:ext cx="1726804" cy="166704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126514" y="5384800"/>
            <a:ext cx="4702629" cy="1084382"/>
          </a:xfrm>
          <a:prstGeom prst="rect">
            <a:avLst/>
          </a:prstGeom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meghívására választ kell adni. Ez a válaszadás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sürgető!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772228" y="186473"/>
            <a:ext cx="8969829" cy="24819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vendégek ugyan visszautasították a meghívást, de az úr által előkészített vacsora nem marad </a:t>
            </a:r>
            <a:r>
              <a:rPr lang="hu-HU" sz="24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hu-HU" sz="2400" dirty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4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sz="24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szolga szeretné minél több embernek átadni ura meghívását. </a:t>
            </a:r>
          </a:p>
          <a:p>
            <a:pPr algn="ctr"/>
            <a:r>
              <a:rPr lang="hu-HU" sz="24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 neki, hogy sikerüljön!</a:t>
            </a:r>
          </a:p>
          <a:p>
            <a:pPr algn="ctr"/>
            <a:r>
              <a:rPr lang="hu-HU" sz="24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 ide</a:t>
            </a:r>
            <a:r>
              <a:rPr lang="hu-HU" sz="24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4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 indulhat is a feladat! 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billentyűzet nyilai segítségével történik a haladás)</a:t>
            </a:r>
            <a:endParaRPr lang="hu-HU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6585" l="0" r="100000">
                        <a14:foregroundMark x1="15530" y1="75122" x2="15530" y2="75122"/>
                        <a14:foregroundMark x1="16793" y1="72195" x2="16793" y2="72195"/>
                        <a14:foregroundMark x1="87879" y1="75366" x2="87879" y2="75366"/>
                        <a14:foregroundMark x1="54293" y1="62927" x2="54293" y2="62927"/>
                        <a14:foregroundMark x1="83586" y1="55366" x2="83586" y2="55366"/>
                        <a14:foregroundMark x1="76894" y1="54390" x2="76894" y2="54390"/>
                        <a14:foregroundMark x1="75631" y1="56585" x2="75631" y2="56585"/>
                        <a14:foregroundMark x1="70707" y1="61220" x2="70707" y2="61220"/>
                        <a14:foregroundMark x1="85985" y1="59756" x2="85985" y2="59756"/>
                        <a14:foregroundMark x1="88005" y1="66098" x2="88005" y2="66098"/>
                        <a14:foregroundMark x1="89268" y1="69268" x2="89268" y2="69268"/>
                        <a14:foregroundMark x1="82449" y1="75854" x2="82449" y2="75854"/>
                        <a14:foregroundMark x1="81692" y1="68537" x2="81692" y2="68537"/>
                        <a14:foregroundMark x1="80429" y1="66829" x2="80429" y2="66829"/>
                        <a14:foregroundMark x1="79040" y1="61463" x2="79040" y2="61463"/>
                        <a14:foregroundMark x1="17803" y1="74634" x2="17803" y2="74634"/>
                        <a14:foregroundMark x1="88005" y1="63171" x2="88005" y2="63171"/>
                      </a14:backgroundRemoval>
                    </a14:imgEffect>
                  </a14:imgLayer>
                </a14:imgProps>
              </a:ext>
            </a:extLst>
          </a:blip>
          <a:srcRect t="3070" b="13301"/>
          <a:stretch/>
        </p:blipFill>
        <p:spPr>
          <a:xfrm>
            <a:off x="0" y="2857101"/>
            <a:ext cx="9241512" cy="400089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94" l="337" r="994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472" y="2625634"/>
            <a:ext cx="4814949" cy="40448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16" b="100000" l="0" r="981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4939" y="2625634"/>
            <a:ext cx="4180903" cy="394037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2438400" y="134982"/>
            <a:ext cx="9376229" cy="213795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nem a birtoklás ellen szól, hanem a sorrendről tanít. Nem lehet elsőbbsége semminek sem az Isten országába való meghívással </a:t>
            </a:r>
            <a:r>
              <a:rPr lang="hu-HU" sz="20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szemben! Figyeld meg a képeket! Ha most vasárnap lenne, és Isten épp hívogatná ezeket a fiúkat harangszóval a templomba, vagy most a karantén idején az interneten követhető online istentiszteletre, milyen lenne a meghívásra adott válaszuk? Gondolj a példázat szereplőire! Fogalmazd meg!</a:t>
            </a:r>
            <a:endParaRPr lang="hu-HU" sz="2000" dirty="0">
              <a:solidFill>
                <a:srgbClr val="BE1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>
          <a:xfrm>
            <a:off x="4708830" y="364854"/>
            <a:ext cx="6792686" cy="1112703"/>
          </a:xfrm>
          <a:prstGeom prst="roundRect">
            <a:avLst/>
          </a:prstGeom>
          <a:solidFill>
            <a:srgbClr val="BE1857">
              <a:alpha val="25000"/>
            </a:srgbClr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 példázat nem csupán egy régi történet… </a:t>
            </a:r>
          </a:p>
          <a:p>
            <a:r>
              <a:rPr lang="hu-HU" sz="2400" dirty="0" smtClean="0">
                <a:solidFill>
                  <a:srgbClr val="BE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érted is elmondta több ezer évvel ezelőtt!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" y="0"/>
            <a:ext cx="1576782" cy="1558901"/>
          </a:xfrm>
          <a:prstGeom prst="rect">
            <a:avLst/>
          </a:prstGeom>
        </p:spPr>
      </p:pic>
      <p:sp>
        <p:nvSpPr>
          <p:cNvPr id="13" name="Lekerekített téglalap 12"/>
          <p:cNvSpPr/>
          <p:nvPr/>
        </p:nvSpPr>
        <p:spPr>
          <a:xfrm>
            <a:off x="543231" y="1844379"/>
            <a:ext cx="6792685" cy="1645558"/>
          </a:xfrm>
          <a:prstGeom prst="roundRect">
            <a:avLst/>
          </a:prstGeom>
          <a:solidFill>
            <a:srgbClr val="BE1857">
              <a:alpha val="50000"/>
            </a:srgbClr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téged is hív és vár az Atya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országába!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Szeretné ha elfogadnád a meghívást, hogy megajándékozzon jelenlétével, szeretetével, közösségével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2322286" y="3856759"/>
            <a:ext cx="7315200" cy="1849693"/>
          </a:xfrm>
          <a:prstGeom prst="roundRect">
            <a:avLst/>
          </a:prstGeom>
          <a:solidFill>
            <a:srgbClr val="FFC000"/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„Boldog az, aki Isten országának vendége.”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(Lukács evangéliuma 14,15)</a:t>
            </a:r>
          </a:p>
        </p:txBody>
      </p:sp>
    </p:spTree>
    <p:extLst>
      <p:ext uri="{BB962C8B-B14F-4D97-AF65-F5344CB8AC3E}">
        <p14:creationId xmlns:p14="http://schemas.microsoft.com/office/powerpoint/2010/main" val="42420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934</Words>
  <Application>Microsoft Office PowerPoint</Application>
  <PresentationFormat>Szélesvásznú</PresentationFormat>
  <Paragraphs>98</Paragraphs>
  <Slides>16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Wingdings 3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62</cp:revision>
  <dcterms:created xsi:type="dcterms:W3CDTF">2020-04-14T21:31:37Z</dcterms:created>
  <dcterms:modified xsi:type="dcterms:W3CDTF">2021-03-09T13:44:21Z</dcterms:modified>
</cp:coreProperties>
</file>