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69" r:id="rId4"/>
    <p:sldId id="290" r:id="rId5"/>
    <p:sldId id="301" r:id="rId6"/>
    <p:sldId id="319" r:id="rId7"/>
    <p:sldId id="311" r:id="rId8"/>
    <p:sldId id="312" r:id="rId9"/>
    <p:sldId id="305" r:id="rId10"/>
    <p:sldId id="314" r:id="rId11"/>
    <p:sldId id="315" r:id="rId12"/>
    <p:sldId id="257" r:id="rId13"/>
    <p:sldId id="316" r:id="rId14"/>
    <p:sldId id="291" r:id="rId15"/>
    <p:sldId id="304" r:id="rId16"/>
    <p:sldId id="327" r:id="rId17"/>
    <p:sldId id="292" r:id="rId18"/>
    <p:sldId id="303" r:id="rId19"/>
    <p:sldId id="317" r:id="rId20"/>
    <p:sldId id="293" r:id="rId21"/>
    <p:sldId id="328" r:id="rId22"/>
    <p:sldId id="329" r:id="rId23"/>
    <p:sldId id="318" r:id="rId24"/>
    <p:sldId id="326" r:id="rId25"/>
    <p:sldId id="320" r:id="rId26"/>
    <p:sldId id="321" r:id="rId27"/>
    <p:sldId id="324" r:id="rId28"/>
    <p:sldId id="325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02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874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984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533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0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025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1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1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64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59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27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677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1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4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45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367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4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6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2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31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34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565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F8BC8-F433-4F3D-82B6-194680EDA624}" type="datetimeFigureOut">
              <a:rPr lang="hu-HU" smtClean="0"/>
              <a:t>2021. 03. 26.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F257F-F519-412C-8C15-612ECE54F9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39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7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.pn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pi-feladatbank.reformatus.hu/kWKGzCQ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pi-feladatbank.reformatus.hu/7Vstkue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52839"/>
            <a:ext cx="12192000" cy="1446550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rgbClr val="DCC681"/>
              </a:gs>
              <a:gs pos="96000">
                <a:srgbClr val="CE835E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rgbClr val="7C4C35"/>
                </a:solidFill>
                <a:cs typeface="Arial" panose="020B0604020202020204" pitchFamily="34" charset="0"/>
              </a:rPr>
              <a:t>Isten Igéje minden népet megszólít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Bibliafordítások -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02143" y="1786997"/>
            <a:ext cx="8307251" cy="4893647"/>
          </a:xfrm>
          <a:prstGeom prst="rect">
            <a:avLst/>
          </a:prstGeom>
          <a:gradFill>
            <a:gsLst>
              <a:gs pos="71000">
                <a:srgbClr val="DCC681"/>
              </a:gs>
              <a:gs pos="27000">
                <a:schemeClr val="bg1"/>
              </a:gs>
              <a:gs pos="98000">
                <a:srgbClr val="CE835E"/>
              </a:gs>
            </a:gsLst>
            <a:lin ang="5400000" scaled="1"/>
          </a:gra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19" y="1827378"/>
            <a:ext cx="2142309" cy="2012705"/>
          </a:xfrm>
          <a:prstGeom prst="ellipse">
            <a:avLst/>
          </a:prstGeom>
          <a:gradFill>
            <a:gsLst>
              <a:gs pos="18000">
                <a:schemeClr val="bg1"/>
              </a:gs>
              <a:gs pos="60000">
                <a:srgbClr val="FBE1A8"/>
              </a:gs>
              <a:gs pos="99000">
                <a:srgbClr val="CE835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3" y="4068072"/>
            <a:ext cx="2939143" cy="2612572"/>
          </a:xfrm>
          <a:prstGeom prst="rect">
            <a:avLst/>
          </a:prstGeom>
          <a:gradFill>
            <a:gsLst>
              <a:gs pos="26000">
                <a:schemeClr val="bg1"/>
              </a:gs>
              <a:gs pos="53000">
                <a:srgbClr val="ECD89E"/>
              </a:gs>
              <a:gs pos="95000">
                <a:srgbClr val="CE835E"/>
              </a:gs>
            </a:gsLst>
            <a:lin ang="5400000" scaled="1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5197" t="11124" r="6433" b="4954"/>
          <a:stretch/>
        </p:blipFill>
        <p:spPr>
          <a:xfrm rot="301573">
            <a:off x="371851" y="344726"/>
            <a:ext cx="1288072" cy="13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80042"/>
            <a:ext cx="12192000" cy="10953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4388" y="2478751"/>
            <a:ext cx="6821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Jóval később, a reformáció idejében születtek a </a:t>
            </a:r>
            <a:r>
              <a:rPr lang="hu-HU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fordítások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az első magyar Biblia is.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47" y="97006"/>
            <a:ext cx="5006485" cy="56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16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80042"/>
            <a:ext cx="12192000" cy="109537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4" b="92029" l="6506" r="97770">
                        <a14:foregroundMark x1="92565" y1="44565" x2="92565" y2="44565"/>
                        <a14:foregroundMark x1="92751" y1="48732" x2="92751" y2="48732"/>
                        <a14:foregroundMark x1="12082" y1="35326" x2="12082" y2="35326"/>
                        <a14:foregroundMark x1="92193" y1="35326" x2="92193" y2="35326"/>
                      </a14:backgroundRemoval>
                    </a14:imgEffect>
                  </a14:imgLayer>
                </a14:imgProps>
              </a:ext>
            </a:extLst>
          </a:blip>
          <a:srcRect l="7070" t="2679" r="1510" b="8220"/>
          <a:stretch/>
        </p:blipFill>
        <p:spPr>
          <a:xfrm>
            <a:off x="4212192" y="1415985"/>
            <a:ext cx="3767617" cy="37676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/>
          </a:blip>
          <a:srcRect l="27677" t="1797" r="56275" b="77074"/>
          <a:stretch/>
        </p:blipFill>
        <p:spPr>
          <a:xfrm>
            <a:off x="2888055" y="-170089"/>
            <a:ext cx="2168882" cy="215316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62" y="446791"/>
            <a:ext cx="2516023" cy="251602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042" y="2805748"/>
            <a:ext cx="2792210" cy="20850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26" y="4475878"/>
            <a:ext cx="2255716" cy="25605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5378" y="5254194"/>
            <a:ext cx="2648698" cy="1657610"/>
          </a:xfrm>
          <a:prstGeom prst="rect">
            <a:avLst/>
          </a:prstGeom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0579" y="4451764"/>
            <a:ext cx="2622162" cy="2178874"/>
          </a:xfrm>
          <a:prstGeom prst="rect">
            <a:avLst/>
          </a:prstGeom>
          <a:effectLst/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9368" y="2427922"/>
            <a:ext cx="2565036" cy="2023842"/>
          </a:xfrm>
          <a:prstGeom prst="rect">
            <a:avLst/>
          </a:prstGeom>
          <a:effectLst/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4781" y="28280"/>
            <a:ext cx="1920406" cy="2371550"/>
          </a:xfrm>
          <a:prstGeom prst="rect">
            <a:avLst/>
          </a:prstGeom>
          <a:effectLst/>
        </p:spPr>
      </p:pic>
      <p:sp>
        <p:nvSpPr>
          <p:cNvPr id="15" name="Felfelé nyíl 14"/>
          <p:cNvSpPr/>
          <p:nvPr/>
        </p:nvSpPr>
        <p:spPr>
          <a:xfrm rot="19284500">
            <a:off x="4975699" y="391517"/>
            <a:ext cx="1151793" cy="2025669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</a:t>
            </a:r>
          </a:p>
        </p:txBody>
      </p:sp>
      <p:sp>
        <p:nvSpPr>
          <p:cNvPr id="16" name="Felfelé nyíl 14"/>
          <p:cNvSpPr/>
          <p:nvPr/>
        </p:nvSpPr>
        <p:spPr>
          <a:xfrm rot="16766625">
            <a:off x="3172788" y="1075527"/>
            <a:ext cx="1103871" cy="2625274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NÉMET</a:t>
            </a:r>
          </a:p>
        </p:txBody>
      </p:sp>
      <p:sp>
        <p:nvSpPr>
          <p:cNvPr id="17" name="Felfelé nyíl 14"/>
          <p:cNvSpPr/>
          <p:nvPr/>
        </p:nvSpPr>
        <p:spPr>
          <a:xfrm rot="14424692" flipV="1">
            <a:off x="7352722" y="355708"/>
            <a:ext cx="1147510" cy="2606764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OROSZ</a:t>
            </a:r>
          </a:p>
        </p:txBody>
      </p:sp>
      <p:sp>
        <p:nvSpPr>
          <p:cNvPr id="18" name="Felfelé nyíl 14"/>
          <p:cNvSpPr/>
          <p:nvPr/>
        </p:nvSpPr>
        <p:spPr>
          <a:xfrm rot="16200000" flipV="1">
            <a:off x="8208894" y="1563653"/>
            <a:ext cx="1147510" cy="2720726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KOREAI</a:t>
            </a:r>
          </a:p>
        </p:txBody>
      </p:sp>
      <p:sp>
        <p:nvSpPr>
          <p:cNvPr id="19" name="Felfelé nyíl 14"/>
          <p:cNvSpPr/>
          <p:nvPr/>
        </p:nvSpPr>
        <p:spPr>
          <a:xfrm rot="15666186" flipH="1">
            <a:off x="2564538" y="2745578"/>
            <a:ext cx="1145495" cy="2517959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OLASZ</a:t>
            </a:r>
          </a:p>
        </p:txBody>
      </p:sp>
      <p:sp>
        <p:nvSpPr>
          <p:cNvPr id="20" name="Felfelé nyíl 14"/>
          <p:cNvSpPr/>
          <p:nvPr/>
        </p:nvSpPr>
        <p:spPr>
          <a:xfrm rot="14331989" flipH="1">
            <a:off x="3723554" y="3625478"/>
            <a:ext cx="1145495" cy="2975969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</a:p>
        </p:txBody>
      </p:sp>
      <p:sp>
        <p:nvSpPr>
          <p:cNvPr id="21" name="Felfelé nyíl 14"/>
          <p:cNvSpPr/>
          <p:nvPr/>
        </p:nvSpPr>
        <p:spPr>
          <a:xfrm rot="8011659">
            <a:off x="6165863" y="3820508"/>
            <a:ext cx="1238450" cy="2404860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AFRIKAI</a:t>
            </a:r>
          </a:p>
        </p:txBody>
      </p:sp>
      <p:sp>
        <p:nvSpPr>
          <p:cNvPr id="22" name="Felfelé nyíl 14"/>
          <p:cNvSpPr/>
          <p:nvPr/>
        </p:nvSpPr>
        <p:spPr>
          <a:xfrm rot="7237585">
            <a:off x="8212460" y="3285850"/>
            <a:ext cx="1238450" cy="2404860"/>
          </a:xfrm>
          <a:custGeom>
            <a:avLst/>
            <a:gdLst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69904 w 1026539"/>
              <a:gd name="connsiteY4" fmla="*/ 1752085 h 1752085"/>
              <a:gd name="connsiteX5" fmla="*/ 256635 w 1026539"/>
              <a:gd name="connsiteY5" fmla="*/ 1752085 h 1752085"/>
              <a:gd name="connsiteX6" fmla="*/ 256635 w 1026539"/>
              <a:gd name="connsiteY6" fmla="*/ 513270 h 1752085"/>
              <a:gd name="connsiteX7" fmla="*/ 0 w 1026539"/>
              <a:gd name="connsiteY7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779218 w 1026539"/>
              <a:gd name="connsiteY4" fmla="*/ 1083479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56635 w 1026539"/>
              <a:gd name="connsiteY7" fmla="*/ 513270 h 1752085"/>
              <a:gd name="connsiteX8" fmla="*/ 0 w 1026539"/>
              <a:gd name="connsiteY8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247349 w 1026539"/>
              <a:gd name="connsiteY7" fmla="*/ 1140053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11636 w 1026539"/>
              <a:gd name="connsiteY7" fmla="*/ 1157732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256635 w 1026539"/>
              <a:gd name="connsiteY6" fmla="*/ 1752085 h 1752085"/>
              <a:gd name="connsiteX7" fmla="*/ 381066 w 1026539"/>
              <a:gd name="connsiteY7" fmla="*/ 1139946 h 1752085"/>
              <a:gd name="connsiteX8" fmla="*/ 256635 w 1026539"/>
              <a:gd name="connsiteY8" fmla="*/ 513270 h 1752085"/>
              <a:gd name="connsiteX9" fmla="*/ 0 w 1026539"/>
              <a:gd name="connsiteY9" fmla="*/ 513270 h 1752085"/>
              <a:gd name="connsiteX0" fmla="*/ 0 w 1026539"/>
              <a:gd name="connsiteY0" fmla="*/ 513270 h 1753030"/>
              <a:gd name="connsiteX1" fmla="*/ 513270 w 1026539"/>
              <a:gd name="connsiteY1" fmla="*/ 0 h 1753030"/>
              <a:gd name="connsiteX2" fmla="*/ 1026539 w 1026539"/>
              <a:gd name="connsiteY2" fmla="*/ 513270 h 1753030"/>
              <a:gd name="connsiteX3" fmla="*/ 769904 w 1026539"/>
              <a:gd name="connsiteY3" fmla="*/ 513270 h 1753030"/>
              <a:gd name="connsiteX4" fmla="*/ 859791 w 1026539"/>
              <a:gd name="connsiteY4" fmla="*/ 1142515 h 1753030"/>
              <a:gd name="connsiteX5" fmla="*/ 769904 w 1026539"/>
              <a:gd name="connsiteY5" fmla="*/ 1752085 h 1753030"/>
              <a:gd name="connsiteX6" fmla="*/ 498285 w 1026539"/>
              <a:gd name="connsiteY6" fmla="*/ 1753030 h 1753030"/>
              <a:gd name="connsiteX7" fmla="*/ 256635 w 1026539"/>
              <a:gd name="connsiteY7" fmla="*/ 1752085 h 1753030"/>
              <a:gd name="connsiteX8" fmla="*/ 381066 w 1026539"/>
              <a:gd name="connsiteY8" fmla="*/ 1139946 h 1753030"/>
              <a:gd name="connsiteX9" fmla="*/ 256635 w 1026539"/>
              <a:gd name="connsiteY9" fmla="*/ 513270 h 1753030"/>
              <a:gd name="connsiteX10" fmla="*/ 0 w 1026539"/>
              <a:gd name="connsiteY10" fmla="*/ 513270 h 1753030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59791 w 1026539"/>
              <a:gd name="connsiteY4" fmla="*/ 1142515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81066 w 1026539"/>
              <a:gd name="connsiteY8" fmla="*/ 113994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50126 w 1026539"/>
              <a:gd name="connsiteY8" fmla="*/ 1147371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6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43287 w 1026539"/>
              <a:gd name="connsiteY6" fmla="*/ 1673207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  <a:gd name="connsiteX0" fmla="*/ 0 w 1026539"/>
              <a:gd name="connsiteY0" fmla="*/ 513270 h 1752085"/>
              <a:gd name="connsiteX1" fmla="*/ 513270 w 1026539"/>
              <a:gd name="connsiteY1" fmla="*/ 0 h 1752085"/>
              <a:gd name="connsiteX2" fmla="*/ 1026539 w 1026539"/>
              <a:gd name="connsiteY2" fmla="*/ 513270 h 1752085"/>
              <a:gd name="connsiteX3" fmla="*/ 769904 w 1026539"/>
              <a:gd name="connsiteY3" fmla="*/ 513270 h 1752085"/>
              <a:gd name="connsiteX4" fmla="*/ 834103 w 1026539"/>
              <a:gd name="connsiteY4" fmla="*/ 1132048 h 1752085"/>
              <a:gd name="connsiteX5" fmla="*/ 769904 w 1026539"/>
              <a:gd name="connsiteY5" fmla="*/ 1752085 h 1752085"/>
              <a:gd name="connsiteX6" fmla="*/ 505760 w 1026539"/>
              <a:gd name="connsiteY6" fmla="*/ 1675086 h 1752085"/>
              <a:gd name="connsiteX7" fmla="*/ 256635 w 1026539"/>
              <a:gd name="connsiteY7" fmla="*/ 1752085 h 1752085"/>
              <a:gd name="connsiteX8" fmla="*/ 361967 w 1026539"/>
              <a:gd name="connsiteY8" fmla="*/ 1135026 h 1752085"/>
              <a:gd name="connsiteX9" fmla="*/ 256635 w 1026539"/>
              <a:gd name="connsiteY9" fmla="*/ 513270 h 1752085"/>
              <a:gd name="connsiteX10" fmla="*/ 0 w 1026539"/>
              <a:gd name="connsiteY10" fmla="*/ 513270 h 17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539" h="1752085">
                <a:moveTo>
                  <a:pt x="0" y="513270"/>
                </a:moveTo>
                <a:lnTo>
                  <a:pt x="513270" y="0"/>
                </a:lnTo>
                <a:lnTo>
                  <a:pt x="1026539" y="513270"/>
                </a:lnTo>
                <a:lnTo>
                  <a:pt x="769904" y="513270"/>
                </a:lnTo>
                <a:lnTo>
                  <a:pt x="834103" y="1132048"/>
                </a:lnTo>
                <a:lnTo>
                  <a:pt x="769904" y="1752085"/>
                </a:lnTo>
                <a:lnTo>
                  <a:pt x="505760" y="1675086"/>
                </a:lnTo>
                <a:lnTo>
                  <a:pt x="256635" y="1752085"/>
                </a:lnTo>
                <a:lnTo>
                  <a:pt x="361967" y="1135026"/>
                </a:lnTo>
                <a:lnTo>
                  <a:pt x="256635" y="513270"/>
                </a:lnTo>
                <a:lnTo>
                  <a:pt x="0" y="51327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ARAB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732800" y="2658209"/>
            <a:ext cx="4726399" cy="1498407"/>
          </a:xfrm>
          <a:custGeom>
            <a:avLst/>
            <a:gdLst>
              <a:gd name="connsiteX0" fmla="*/ 0 w 5585792"/>
              <a:gd name="connsiteY0" fmla="*/ 0 h 1321905"/>
              <a:gd name="connsiteX1" fmla="*/ 5585792 w 5585792"/>
              <a:gd name="connsiteY1" fmla="*/ 0 h 1321905"/>
              <a:gd name="connsiteX2" fmla="*/ 5585792 w 5585792"/>
              <a:gd name="connsiteY2" fmla="*/ 1321905 h 1321905"/>
              <a:gd name="connsiteX3" fmla="*/ 0 w 5585792"/>
              <a:gd name="connsiteY3" fmla="*/ 1321905 h 1321905"/>
              <a:gd name="connsiteX4" fmla="*/ 0 w 5585792"/>
              <a:gd name="connsiteY4" fmla="*/ 0 h 1321905"/>
              <a:gd name="connsiteX0" fmla="*/ 0 w 5585792"/>
              <a:gd name="connsiteY0" fmla="*/ 0 h 1321905"/>
              <a:gd name="connsiteX1" fmla="*/ 1958009 w 5585792"/>
              <a:gd name="connsiteY1" fmla="*/ 0 h 1321905"/>
              <a:gd name="connsiteX2" fmla="*/ 5585792 w 5585792"/>
              <a:gd name="connsiteY2" fmla="*/ 0 h 1321905"/>
              <a:gd name="connsiteX3" fmla="*/ 5585792 w 5585792"/>
              <a:gd name="connsiteY3" fmla="*/ 1321905 h 1321905"/>
              <a:gd name="connsiteX4" fmla="*/ 0 w 5585792"/>
              <a:gd name="connsiteY4" fmla="*/ 1321905 h 1321905"/>
              <a:gd name="connsiteX5" fmla="*/ 0 w 5585792"/>
              <a:gd name="connsiteY5" fmla="*/ 0 h 1321905"/>
              <a:gd name="connsiteX0" fmla="*/ 0 w 5585792"/>
              <a:gd name="connsiteY0" fmla="*/ 89452 h 1411357"/>
              <a:gd name="connsiteX1" fmla="*/ 2832652 w 5585792"/>
              <a:gd name="connsiteY1" fmla="*/ 0 h 1411357"/>
              <a:gd name="connsiteX2" fmla="*/ 5585792 w 5585792"/>
              <a:gd name="connsiteY2" fmla="*/ 89452 h 1411357"/>
              <a:gd name="connsiteX3" fmla="*/ 5585792 w 5585792"/>
              <a:gd name="connsiteY3" fmla="*/ 1411357 h 1411357"/>
              <a:gd name="connsiteX4" fmla="*/ 0 w 5585792"/>
              <a:gd name="connsiteY4" fmla="*/ 1411357 h 1411357"/>
              <a:gd name="connsiteX5" fmla="*/ 0 w 5585792"/>
              <a:gd name="connsiteY5" fmla="*/ 89452 h 1411357"/>
              <a:gd name="connsiteX0" fmla="*/ 0 w 5585792"/>
              <a:gd name="connsiteY0" fmla="*/ 89452 h 1411357"/>
              <a:gd name="connsiteX1" fmla="*/ 2832652 w 5585792"/>
              <a:gd name="connsiteY1" fmla="*/ 0 h 1411357"/>
              <a:gd name="connsiteX2" fmla="*/ 5585792 w 5585792"/>
              <a:gd name="connsiteY2" fmla="*/ 89452 h 1411357"/>
              <a:gd name="connsiteX3" fmla="*/ 5585792 w 5585792"/>
              <a:gd name="connsiteY3" fmla="*/ 1411357 h 1411357"/>
              <a:gd name="connsiteX4" fmla="*/ 2812774 w 5585792"/>
              <a:gd name="connsiteY4" fmla="*/ 1411357 h 1411357"/>
              <a:gd name="connsiteX5" fmla="*/ 0 w 5585792"/>
              <a:gd name="connsiteY5" fmla="*/ 1411357 h 1411357"/>
              <a:gd name="connsiteX6" fmla="*/ 0 w 5585792"/>
              <a:gd name="connsiteY6" fmla="*/ 89452 h 1411357"/>
              <a:gd name="connsiteX0" fmla="*/ 0 w 5585792"/>
              <a:gd name="connsiteY0" fmla="*/ 89452 h 1411357"/>
              <a:gd name="connsiteX1" fmla="*/ 2832652 w 5585792"/>
              <a:gd name="connsiteY1" fmla="*/ 0 h 1411357"/>
              <a:gd name="connsiteX2" fmla="*/ 5585792 w 5585792"/>
              <a:gd name="connsiteY2" fmla="*/ 89452 h 1411357"/>
              <a:gd name="connsiteX3" fmla="*/ 5585792 w 5585792"/>
              <a:gd name="connsiteY3" fmla="*/ 1411357 h 1411357"/>
              <a:gd name="connsiteX4" fmla="*/ 2941983 w 5585792"/>
              <a:gd name="connsiteY4" fmla="*/ 1341783 h 1411357"/>
              <a:gd name="connsiteX5" fmla="*/ 0 w 5585792"/>
              <a:gd name="connsiteY5" fmla="*/ 1411357 h 1411357"/>
              <a:gd name="connsiteX6" fmla="*/ 0 w 5585792"/>
              <a:gd name="connsiteY6" fmla="*/ 89452 h 1411357"/>
              <a:gd name="connsiteX0" fmla="*/ 59634 w 5645426"/>
              <a:gd name="connsiteY0" fmla="*/ 89452 h 1411357"/>
              <a:gd name="connsiteX1" fmla="*/ 2892286 w 5645426"/>
              <a:gd name="connsiteY1" fmla="*/ 0 h 1411357"/>
              <a:gd name="connsiteX2" fmla="*/ 5645426 w 5645426"/>
              <a:gd name="connsiteY2" fmla="*/ 89452 h 1411357"/>
              <a:gd name="connsiteX3" fmla="*/ 5645426 w 5645426"/>
              <a:gd name="connsiteY3" fmla="*/ 1411357 h 1411357"/>
              <a:gd name="connsiteX4" fmla="*/ 3001617 w 5645426"/>
              <a:gd name="connsiteY4" fmla="*/ 1341783 h 1411357"/>
              <a:gd name="connsiteX5" fmla="*/ 59634 w 5645426"/>
              <a:gd name="connsiteY5" fmla="*/ 1411357 h 1411357"/>
              <a:gd name="connsiteX6" fmla="*/ 0 w 5645426"/>
              <a:gd name="connsiteY6" fmla="*/ 685800 h 1411357"/>
              <a:gd name="connsiteX7" fmla="*/ 59634 w 5645426"/>
              <a:gd name="connsiteY7" fmla="*/ 89452 h 1411357"/>
              <a:gd name="connsiteX0" fmla="*/ 59634 w 5645426"/>
              <a:gd name="connsiteY0" fmla="*/ 89452 h 1411357"/>
              <a:gd name="connsiteX1" fmla="*/ 2892286 w 5645426"/>
              <a:gd name="connsiteY1" fmla="*/ 0 h 1411357"/>
              <a:gd name="connsiteX2" fmla="*/ 5645426 w 5645426"/>
              <a:gd name="connsiteY2" fmla="*/ 89452 h 1411357"/>
              <a:gd name="connsiteX3" fmla="*/ 5635487 w 5645426"/>
              <a:gd name="connsiteY3" fmla="*/ 705678 h 1411357"/>
              <a:gd name="connsiteX4" fmla="*/ 5645426 w 5645426"/>
              <a:gd name="connsiteY4" fmla="*/ 1411357 h 1411357"/>
              <a:gd name="connsiteX5" fmla="*/ 3001617 w 5645426"/>
              <a:gd name="connsiteY5" fmla="*/ 1341783 h 1411357"/>
              <a:gd name="connsiteX6" fmla="*/ 59634 w 5645426"/>
              <a:gd name="connsiteY6" fmla="*/ 1411357 h 1411357"/>
              <a:gd name="connsiteX7" fmla="*/ 0 w 5645426"/>
              <a:gd name="connsiteY7" fmla="*/ 685800 h 1411357"/>
              <a:gd name="connsiteX8" fmla="*/ 59634 w 5645426"/>
              <a:gd name="connsiteY8" fmla="*/ 89452 h 1411357"/>
              <a:gd name="connsiteX0" fmla="*/ 59634 w 5685182"/>
              <a:gd name="connsiteY0" fmla="*/ 89452 h 1411357"/>
              <a:gd name="connsiteX1" fmla="*/ 2892286 w 5685182"/>
              <a:gd name="connsiteY1" fmla="*/ 0 h 1411357"/>
              <a:gd name="connsiteX2" fmla="*/ 5645426 w 5685182"/>
              <a:gd name="connsiteY2" fmla="*/ 89452 h 1411357"/>
              <a:gd name="connsiteX3" fmla="*/ 5685182 w 5685182"/>
              <a:gd name="connsiteY3" fmla="*/ 695739 h 1411357"/>
              <a:gd name="connsiteX4" fmla="*/ 5645426 w 5685182"/>
              <a:gd name="connsiteY4" fmla="*/ 1411357 h 1411357"/>
              <a:gd name="connsiteX5" fmla="*/ 3001617 w 5685182"/>
              <a:gd name="connsiteY5" fmla="*/ 1341783 h 1411357"/>
              <a:gd name="connsiteX6" fmla="*/ 59634 w 5685182"/>
              <a:gd name="connsiteY6" fmla="*/ 1411357 h 1411357"/>
              <a:gd name="connsiteX7" fmla="*/ 0 w 5685182"/>
              <a:gd name="connsiteY7" fmla="*/ 685800 h 1411357"/>
              <a:gd name="connsiteX8" fmla="*/ 59634 w 5685182"/>
              <a:gd name="connsiteY8" fmla="*/ 89452 h 141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5182" h="1411357">
                <a:moveTo>
                  <a:pt x="59634" y="89452"/>
                </a:moveTo>
                <a:lnTo>
                  <a:pt x="2892286" y="0"/>
                </a:lnTo>
                <a:lnTo>
                  <a:pt x="5645426" y="89452"/>
                </a:lnTo>
                <a:lnTo>
                  <a:pt x="5685182" y="695739"/>
                </a:lnTo>
                <a:lnTo>
                  <a:pt x="5645426" y="1411357"/>
                </a:lnTo>
                <a:lnTo>
                  <a:pt x="3001617" y="1341783"/>
                </a:lnTo>
                <a:lnTo>
                  <a:pt x="59634" y="1411357"/>
                </a:lnTo>
                <a:cubicBezTo>
                  <a:pt x="56321" y="1169505"/>
                  <a:pt x="3313" y="927652"/>
                  <a:pt x="0" y="685800"/>
                </a:cubicBezTo>
                <a:lnTo>
                  <a:pt x="59634" y="894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BIBLIA</a:t>
            </a:r>
          </a:p>
          <a:p>
            <a:pPr algn="ctr"/>
            <a:endParaRPr lang="hu-HU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88" b="97187" l="1100" r="98289">
                        <a14:foregroundMark x1="40770" y1="25879" x2="40770" y2="25879"/>
                        <a14:foregroundMark x1="50733" y1="38256" x2="50733" y2="38256"/>
                        <a14:foregroundMark x1="45905" y1="78200" x2="45905" y2="78200"/>
                        <a14:foregroundMark x1="45171" y1="49789" x2="45171" y2="49789"/>
                        <a14:foregroundMark x1="45477" y1="80731" x2="45477" y2="80731"/>
                        <a14:foregroundMark x1="46394" y1="79325" x2="46394" y2="79325"/>
                        <a14:foregroundMark x1="44071" y1="85373" x2="44071" y2="85373"/>
                        <a14:foregroundMark x1="97127" y1="30942" x2="97127" y2="30942"/>
                        <a14:foregroundMark x1="20660" y1="28411" x2="20660" y2="28411"/>
                        <a14:foregroundMark x1="2751" y1="37834" x2="2751" y2="37834"/>
                        <a14:backgroundMark x1="46455" y1="38959" x2="46455" y2="38959"/>
                        <a14:backgroundMark x1="50244" y1="39241" x2="50244" y2="39241"/>
                        <a14:backgroundMark x1="42971" y1="87201" x2="42971" y2="87201"/>
                        <a14:backgroundMark x1="44866" y1="83544" x2="44866" y2="83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521" y="3236866"/>
            <a:ext cx="4202314" cy="182631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178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1" y="5779376"/>
            <a:ext cx="12192000" cy="10953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955700" y="2039839"/>
            <a:ext cx="70168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Még ma is készülnek bibliafordítások kisebb népek és nemzetek számára. Ezeket bibliatársulatok végzik, akik a távolabb élő népekhez is szeretnék eljuttatni Isten szavát.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4" b="92029" l="6506" r="97770">
                        <a14:foregroundMark x1="92565" y1="44565" x2="92565" y2="44565"/>
                        <a14:foregroundMark x1="92751" y1="48732" x2="92751" y2="48732"/>
                        <a14:foregroundMark x1="12082" y1="35326" x2="12082" y2="35326"/>
                        <a14:foregroundMark x1="92193" y1="35326" x2="92193" y2="35326"/>
                      </a14:backgroundRemoval>
                    </a14:imgEffect>
                  </a14:imgLayer>
                </a14:imgProps>
              </a:ext>
            </a:extLst>
          </a:blip>
          <a:srcRect l="7070" t="2679" r="1510" b="8220"/>
          <a:stretch/>
        </p:blipFill>
        <p:spPr>
          <a:xfrm>
            <a:off x="761856" y="1433302"/>
            <a:ext cx="3767617" cy="37676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1" y="4337052"/>
            <a:ext cx="1425938" cy="10647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/>
          <a:srcRect l="5197" t="11124" r="6433" b="4954"/>
          <a:stretch/>
        </p:blipFill>
        <p:spPr>
          <a:xfrm>
            <a:off x="1469735" y="4931420"/>
            <a:ext cx="1002808" cy="10810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6282" y="4835230"/>
            <a:ext cx="1509717" cy="9448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490" y="3858671"/>
            <a:ext cx="1250256" cy="10388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2259" y="1480856"/>
            <a:ext cx="1094427" cy="8635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1">
            <a:extLst/>
          </a:blip>
          <a:srcRect l="27677" t="1797" r="56275" b="77074"/>
          <a:stretch/>
        </p:blipFill>
        <p:spPr>
          <a:xfrm>
            <a:off x="2200716" y="348955"/>
            <a:ext cx="889896" cy="88344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068" y="953615"/>
            <a:ext cx="1054481" cy="1054481"/>
          </a:xfrm>
          <a:prstGeom prst="rect">
            <a:avLst/>
          </a:prstGeom>
        </p:spPr>
      </p:pic>
      <p:sp>
        <p:nvSpPr>
          <p:cNvPr id="3" name="Szalagnyíl felfelé 2"/>
          <p:cNvSpPr/>
          <p:nvPr/>
        </p:nvSpPr>
        <p:spPr>
          <a:xfrm rot="20094494">
            <a:off x="2658054" y="2559058"/>
            <a:ext cx="2648410" cy="8972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Szalagnyíl felfelé 12"/>
          <p:cNvSpPr/>
          <p:nvPr/>
        </p:nvSpPr>
        <p:spPr>
          <a:xfrm rot="16200000">
            <a:off x="2104731" y="1457137"/>
            <a:ext cx="2567908" cy="8972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Szalagnyíl felfelé 13"/>
          <p:cNvSpPr/>
          <p:nvPr/>
        </p:nvSpPr>
        <p:spPr>
          <a:xfrm rot="9000510">
            <a:off x="-82463" y="3168961"/>
            <a:ext cx="2567908" cy="8972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Szalagnyíl felfelé 14"/>
          <p:cNvSpPr/>
          <p:nvPr/>
        </p:nvSpPr>
        <p:spPr>
          <a:xfrm rot="14157122">
            <a:off x="724046" y="1608205"/>
            <a:ext cx="2647239" cy="7726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Szalagnyíl felfelé 15"/>
          <p:cNvSpPr/>
          <p:nvPr/>
        </p:nvSpPr>
        <p:spPr>
          <a:xfrm rot="6559671">
            <a:off x="785799" y="3913603"/>
            <a:ext cx="2073508" cy="8468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Szalagnyíl felfelé 16"/>
          <p:cNvSpPr/>
          <p:nvPr/>
        </p:nvSpPr>
        <p:spPr>
          <a:xfrm rot="4159751">
            <a:off x="1801416" y="4345713"/>
            <a:ext cx="2073508" cy="8468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8" name="Szalagnyíl felfelé 17"/>
          <p:cNvSpPr/>
          <p:nvPr/>
        </p:nvSpPr>
        <p:spPr>
          <a:xfrm rot="2159771">
            <a:off x="2806248" y="4102857"/>
            <a:ext cx="1806198" cy="7633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346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46655" y="2385421"/>
            <a:ext cx="11161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 embert meg akar szólítani. </a:t>
            </a:r>
            <a:endParaRPr lang="hu-HU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 </a:t>
            </a:r>
            <a:r>
              <a:rPr 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 a Bibliát a lehető legtöbb nyelvre lefordítani.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16" l="0" r="992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76439"/>
            <a:ext cx="4084985" cy="31070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16" l="0" r="992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985" y="3976439"/>
            <a:ext cx="4084982" cy="31070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16" l="0" r="992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4729" y="3974698"/>
            <a:ext cx="4087271" cy="31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79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" b="100000" l="1850" r="97781">
                        <a14:foregroundMark x1="12947" y1="18025" x2="12947" y2="18025"/>
                        <a14:foregroundMark x1="11344" y1="16587" x2="11344" y2="16587"/>
                        <a14:foregroundMark x1="10604" y1="19080" x2="10604" y2="19080"/>
                        <a14:foregroundMark x1="9494" y1="23011" x2="9494" y2="23011"/>
                        <a14:foregroundMark x1="10358" y1="13710" x2="10358" y2="13710"/>
                        <a14:foregroundMark x1="10111" y1="10834" x2="10111" y2="10834"/>
                        <a14:foregroundMark x1="10111" y1="7191" x2="10111" y2="7191"/>
                        <a14:foregroundMark x1="10111" y1="4219" x2="10111" y2="4219"/>
                        <a14:foregroundMark x1="53761" y1="3260" x2="53761" y2="3260"/>
                        <a14:foregroundMark x1="92478" y1="4890" x2="92478" y2="4890"/>
                        <a14:foregroundMark x1="10358" y1="41515" x2="10358" y2="41515"/>
                        <a14:foregroundMark x1="10111" y1="28571" x2="10111" y2="28571"/>
                        <a14:foregroundMark x1="9741" y1="25695" x2="9741" y2="25695"/>
                        <a14:foregroundMark x1="9001" y1="31640" x2="9001" y2="31640"/>
                        <a14:foregroundMark x1="9001" y1="36433" x2="9001" y2="36433"/>
                        <a14:foregroundMark x1="9741" y1="33749" x2="9741" y2="33749"/>
                        <a14:foregroundMark x1="9248" y1="39118" x2="9248" y2="39118"/>
                        <a14:foregroundMark x1="9248" y1="44871" x2="9248" y2="44871"/>
                        <a14:foregroundMark x1="10358" y1="47076" x2="10358" y2="47076"/>
                        <a14:foregroundMark x1="9741" y1="49760" x2="9741" y2="49760"/>
                        <a14:foregroundMark x1="9494" y1="53691" x2="9494" y2="53691"/>
                        <a14:foregroundMark x1="9494" y1="58006" x2="9494" y2="58006"/>
                        <a14:foregroundMark x1="9494" y1="61745" x2="9494" y2="61745"/>
                        <a14:foregroundMark x1="9494" y1="65676" x2="9494" y2="65676"/>
                        <a14:foregroundMark x1="9494" y1="70182" x2="9494" y2="70182"/>
                        <a14:foregroundMark x1="9248" y1="68936" x2="9248" y2="68936"/>
                        <a14:foregroundMark x1="9741" y1="74305" x2="9741" y2="74305"/>
                        <a14:foregroundMark x1="9001" y1="72675" x2="9001" y2="72675"/>
                        <a14:foregroundMark x1="10111" y1="78236" x2="10111" y2="78236"/>
                        <a14:foregroundMark x1="9494" y1="76798" x2="9494" y2="76798"/>
                        <a14:foregroundMark x1="9741" y1="81304" x2="9741" y2="81304"/>
                        <a14:foregroundMark x1="10111" y1="84564" x2="10111" y2="84564"/>
                        <a14:foregroundMark x1="10111" y1="88303" x2="10111" y2="88303"/>
                        <a14:foregroundMark x1="10604" y1="86002" x2="10604" y2="86002"/>
                        <a14:foregroundMark x1="9741" y1="91563" x2="9741" y2="91563"/>
                        <a14:foregroundMark x1="11714" y1="94727" x2="11714" y2="94727"/>
                        <a14:foregroundMark x1="14550" y1="96165" x2="14550" y2="96165"/>
                        <a14:foregroundMark x1="18866" y1="95973" x2="18866" y2="95973"/>
                        <a14:foregroundMark x1="91369" y1="87248" x2="91369" y2="87248"/>
                        <a14:foregroundMark x1="91369" y1="84180" x2="91369" y2="84180"/>
                        <a14:foregroundMark x1="91369" y1="79866" x2="91369" y2="79866"/>
                        <a14:foregroundMark x1="92232" y1="82550" x2="92232" y2="82550"/>
                        <a14:foregroundMark x1="92972" y1="85043" x2="92972" y2="85043"/>
                        <a14:foregroundMark x1="92478" y1="76318" x2="92478" y2="76318"/>
                        <a14:foregroundMark x1="90875" y1="77565" x2="90875" y2="77565"/>
                        <a14:foregroundMark x1="92232" y1="74113" x2="92232" y2="74113"/>
                        <a14:foregroundMark x1="92232" y1="70182" x2="92232" y2="70182"/>
                        <a14:foregroundMark x1="92232" y1="66922" x2="92232" y2="66922"/>
                        <a14:foregroundMark x1="91615" y1="64621" x2="91615" y2="64621"/>
                        <a14:foregroundMark x1="91615" y1="62800" x2="91615" y2="62800"/>
                        <a14:foregroundMark x1="91615" y1="59060" x2="91615" y2="59060"/>
                        <a14:foregroundMark x1="92232" y1="57239" x2="92232" y2="57239"/>
                        <a14:foregroundMark x1="92232" y1="53116" x2="92232" y2="53116"/>
                        <a14:foregroundMark x1="91615" y1="50431" x2="91615" y2="50431"/>
                        <a14:foregroundMark x1="91369" y1="46500" x2="91369" y2="46500"/>
                        <a14:foregroundMark x1="91369" y1="41707" x2="91369" y2="41707"/>
                        <a14:foregroundMark x1="91122" y1="36625" x2="91122" y2="36625"/>
                        <a14:foregroundMark x1="91122" y1="32694" x2="91122" y2="32694"/>
                        <a14:foregroundMark x1="91369" y1="27325" x2="91369" y2="27325"/>
                        <a14:foregroundMark x1="91369" y1="21956" x2="91369" y2="21956"/>
                        <a14:foregroundMark x1="90629" y1="18504" x2="90629" y2="18504"/>
                        <a14:foregroundMark x1="90629" y1="14190" x2="90629" y2="14190"/>
                        <a14:foregroundMark x1="91369" y1="9012" x2="91369" y2="9012"/>
                        <a14:foregroundMark x1="90382" y1="5465" x2="90382" y2="5465"/>
                        <a14:foregroundMark x1="92478" y1="6711" x2="92478" y2="6711"/>
                        <a14:foregroundMark x1="87670" y1="3260" x2="87670" y2="3260"/>
                        <a14:foregroundMark x1="83477" y1="3260" x2="83477" y2="3260"/>
                        <a14:foregroundMark x1="21455" y1="96165" x2="21455" y2="96165"/>
                        <a14:foregroundMark x1="92972" y1="71620" x2="92972" y2="71620"/>
                        <a14:foregroundMark x1="76326" y1="3068" x2="76326" y2="3068"/>
                        <a14:foregroundMark x1="90382" y1="3260" x2="90382" y2="3260"/>
                        <a14:foregroundMark x1="91985" y1="3260" x2="91985" y2="3260"/>
                        <a14:foregroundMark x1="79531" y1="3260" x2="79531" y2="3260"/>
                        <a14:foregroundMark x1="72626" y1="3452" x2="72626" y2="3452"/>
                        <a14:foregroundMark x1="68927" y1="3260" x2="68927" y2="3260"/>
                        <a14:foregroundMark x1="49815" y1="3260" x2="49815" y2="3260"/>
                        <a14:foregroundMark x1="46116" y1="3260" x2="46116" y2="3260"/>
                        <a14:foregroundMark x1="42170" y1="3260" x2="42170" y2="3260"/>
                        <a14:foregroundMark x1="91369" y1="89166" x2="91369" y2="89166"/>
                        <a14:foregroundMark x1="81381" y1="96357" x2="81381" y2="96357"/>
                        <a14:foregroundMark x1="77065" y1="96357" x2="77065" y2="96357"/>
                        <a14:foregroundMark x1="67324" y1="96548" x2="67324" y2="96548"/>
                        <a14:foregroundMark x1="57707" y1="96740" x2="57707" y2="96740"/>
                        <a14:foregroundMark x1="90875" y1="91371" x2="90875" y2="91371"/>
                        <a14:foregroundMark x1="91122" y1="94247" x2="91122" y2="94247"/>
                        <a14:foregroundMark x1="72873" y1="96548" x2="72873" y2="96548"/>
                        <a14:foregroundMark x1="25647" y1="96165" x2="25647" y2="96165"/>
                        <a14:foregroundMark x1="30703" y1="96548" x2="30703" y2="96548"/>
                        <a14:foregroundMark x1="35265" y1="96548" x2="35265" y2="96548"/>
                        <a14:foregroundMark x1="42663" y1="97603" x2="42663" y2="97603"/>
                        <a14:foregroundMark x1="50062" y1="97411" x2="50062" y2="97411"/>
                        <a14:foregroundMark x1="55117" y1="97411" x2="55117" y2="97411"/>
                        <a14:backgroundMark x1="12454" y1="99041" x2="12454" y2="99041"/>
                        <a14:backgroundMark x1="18002" y1="99041" x2="18002" y2="99041"/>
                        <a14:backgroundMark x1="21948" y1="99041" x2="21948" y2="99041"/>
                        <a14:backgroundMark x1="95068" y1="92809" x2="95068" y2="92809"/>
                        <a14:backgroundMark x1="96178" y1="95973" x2="96178" y2="95973"/>
                        <a14:backgroundMark x1="88533" y1="1151" x2="88533" y2="1151"/>
                        <a14:backgroundMark x1="84464" y1="1342" x2="84464" y2="1342"/>
                        <a14:backgroundMark x1="80518" y1="1342" x2="80518" y2="1342"/>
                        <a14:backgroundMark x1="76572" y1="1342" x2="76572" y2="1342"/>
                        <a14:backgroundMark x1="94328" y1="97603" x2="94328" y2="97603"/>
                        <a14:backgroundMark x1="96424" y1="90988" x2="96424" y2="90988"/>
                        <a14:backgroundMark x1="96424" y1="93001" x2="96424" y2="93001"/>
                        <a14:backgroundMark x1="94081" y1="99233" x2="94081" y2="99233"/>
                        <a14:backgroundMark x1="90012" y1="99041" x2="90012" y2="99041"/>
                        <a14:backgroundMark x1="96424" y1="86865" x2="96424" y2="86865"/>
                        <a14:backgroundMark x1="78422" y1="99041" x2="78422" y2="99041"/>
                        <a14:backgroundMark x1="73613" y1="99041" x2="73613" y2="99041"/>
                        <a14:backgroundMark x1="85573" y1="98849" x2="85573" y2="98849"/>
                        <a14:backgroundMark x1="26017" y1="98849" x2="26017" y2="98849"/>
                        <a14:backgroundMark x1="29100" y1="98849" x2="29100" y2="98849"/>
                        <a14:backgroundMark x1="33169" y1="99233" x2="33169" y2="99233"/>
                        <a14:backgroundMark x1="69420" y1="99041" x2="69420" y2="99041"/>
                        <a14:backgroundMark x1="65475" y1="99041" x2="65475" y2="99041"/>
                        <a14:backgroundMark x1="60666" y1="99041" x2="60666" y2="99041"/>
                        <a14:backgroundMark x1="56473" y1="99233" x2="56473" y2="99233"/>
                        <a14:backgroundMark x1="99383" y1="90604" x2="99383" y2="90604"/>
                        <a14:backgroundMark x1="67818" y1="1342" x2="67818" y2="1342"/>
                        <a14:backgroundMark x1="87916" y1="97795" x2="87916" y2="97795"/>
                        <a14:backgroundMark x1="81628" y1="97795" x2="81628" y2="97795"/>
                        <a14:backgroundMark x1="16400" y1="95973" x2="16400" y2="95973"/>
                      </a14:backgroundRemoval>
                    </a14:imgEffect>
                  </a14:imgLayer>
                </a14:imgProps>
              </a:ext>
            </a:extLst>
          </a:blip>
          <a:srcRect l="5093" t="1449" r="3764" b="2030"/>
          <a:stretch/>
        </p:blipFill>
        <p:spPr>
          <a:xfrm>
            <a:off x="7156621" y="0"/>
            <a:ext cx="5035379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8682" y="1600199"/>
            <a:ext cx="6867939" cy="4263887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Tudod-e?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teljes </a:t>
            </a:r>
            <a:r>
              <a:rPr lang="hu-HU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nyelvű Bibliát, elsőként </a:t>
            </a:r>
            <a:r>
              <a:rPr lang="hu-HU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Károli Gáspár 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gönci lelkipásztor fordította le lelkésztársai segítségével.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1590-ben kiadott </a:t>
            </a:r>
            <a:r>
              <a:rPr lang="hu-HU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Vizsolyi Biblia 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körülbelül 800 példányban készült el, ebből 52 példány maradt fenn.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az első fordítást azóta többször átdolgozták, egy-egy kor nyelvére egyszerűsítették és ma is használatban van. A legújabb változatot 2014-ben jelentették meg.</a:t>
            </a:r>
            <a:endParaRPr lang="hu-HU" sz="2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3113825" y="385827"/>
            <a:ext cx="4353986" cy="993914"/>
          </a:xfrm>
          <a:prstGeom prst="rightArrow">
            <a:avLst/>
          </a:prstGeom>
          <a:effectLst>
            <a:outerShdw blurRad="152400" dist="381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Vizsolyi Biblia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0383" cy="1552574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3113825" y="5587587"/>
            <a:ext cx="4353986" cy="993914"/>
          </a:xfrm>
          <a:prstGeom prst="rightArrow">
            <a:avLst/>
          </a:prstGeom>
          <a:effectLst>
            <a:outerShdw blurRad="152400" dist="381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Megpróbálod elolvasni?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42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/>
          </a:blip>
          <a:srcRect r="51467"/>
          <a:stretch/>
        </p:blipFill>
        <p:spPr>
          <a:xfrm>
            <a:off x="476965" y="1322547"/>
            <a:ext cx="5266944" cy="390823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extLst/>
          </a:blip>
          <a:srcRect l="48721"/>
          <a:stretch/>
        </p:blipFill>
        <p:spPr>
          <a:xfrm>
            <a:off x="6502689" y="1225313"/>
            <a:ext cx="5138058" cy="414850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0"/>
            <a:ext cx="12191999" cy="5113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Ezeket a tekercseket is megpróbáljuk együtt elolvasni?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5177784"/>
            <a:ext cx="6026331" cy="16802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héber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rás érdekessége, hogy jobbról balra ír, mássalhangzókat. Így ISTEN nevét is mássalhangzókkal írja le,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így: JHVH, amelyet így olvasunk: JAHVE.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122125" y="5177785"/>
            <a:ext cx="6069873" cy="16802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görög írás iránya ugyanolyan, mint a mienk. Balról jobbra ír szép görög betűkkel, amelyből többet majd matematika és fizika órán is megtanulsz majd. 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Itt JÉZUS KRISZTUS nevét úgy olvassuk és ejtjük, hogy: JÉSZÚSZ KHRISZTOSZ.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4082746" y="1960388"/>
            <a:ext cx="43542" cy="1018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3470970" y="1960992"/>
            <a:ext cx="43542" cy="1018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2897862" y="1960992"/>
            <a:ext cx="43542" cy="1018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2307367" y="1960992"/>
            <a:ext cx="43542" cy="1018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3990830" y="1467297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69123" y="1467297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774850" y="1470197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163248" y="1467297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7954752" y="1858611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7850778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8339065" y="1835810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8739186" y="1835810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 flipH="1">
            <a:off x="9188213" y="1835810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>
            <a:off x="9592265" y="1835810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H="1">
            <a:off x="9988369" y="1835810"/>
            <a:ext cx="43542" cy="862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8177349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flipV="1">
            <a:off x="8538755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 flipV="1">
            <a:off x="8891452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9287692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 flipV="1">
            <a:off x="9683932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V="1">
            <a:off x="10106298" y="3997235"/>
            <a:ext cx="0" cy="67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7851817" y="1395005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8147213" y="1395005"/>
            <a:ext cx="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8509388" y="1373707"/>
            <a:ext cx="609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9006750" y="1374145"/>
            <a:ext cx="38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9402854" y="1374145"/>
            <a:ext cx="38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7475771" y="4676503"/>
            <a:ext cx="65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9765701" y="1374144"/>
            <a:ext cx="609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7997529" y="4676502"/>
            <a:ext cx="39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8403174" y="4676501"/>
            <a:ext cx="33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9483678" y="4675626"/>
            <a:ext cx="33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8649436" y="4675625"/>
            <a:ext cx="609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9123446" y="4676500"/>
            <a:ext cx="38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0" name="Szövegdoboz 49"/>
          <p:cNvSpPr txBox="1"/>
          <p:nvPr/>
        </p:nvSpPr>
        <p:spPr>
          <a:xfrm>
            <a:off x="9869462" y="4673441"/>
            <a:ext cx="609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-1" y="563761"/>
            <a:ext cx="6026331" cy="6959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első tekercsen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nevét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héberül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olvashatod.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églalap 51"/>
          <p:cNvSpPr/>
          <p:nvPr/>
        </p:nvSpPr>
        <p:spPr>
          <a:xfrm>
            <a:off x="6122125" y="563761"/>
            <a:ext cx="6069875" cy="7037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második tekercsen pedig JÉZUS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KRISZTUS nevét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görögül)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olvashatod.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4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4" grpId="0"/>
      <p:bldP spid="15" grpId="0"/>
      <p:bldP spid="1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42" y="1393576"/>
            <a:ext cx="3374821" cy="26602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338" y="4054394"/>
            <a:ext cx="3551905" cy="272187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485" y="1393576"/>
            <a:ext cx="3303299" cy="26525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411" y="1393575"/>
            <a:ext cx="2911794" cy="264812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27" y="4046874"/>
            <a:ext cx="3960310" cy="275164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848" y="4053800"/>
            <a:ext cx="3590490" cy="269961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887258" cy="185861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887259" y="98519"/>
            <a:ext cx="10298115" cy="122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Vizsgáld meg a bibliai részleteket! </a:t>
            </a:r>
          </a:p>
          <a:p>
            <a:pPr algn="ctr"/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Fejtsd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meg, hogy melyik milyen nyelvű bibliafordítás!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llenőrizd le, hogy helyesen gondolkodtál-e!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299620" y="3248296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HÉBER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715557" y="3248296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ANGOL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9120784" y="3248296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NÉMET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821076" y="6003411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GÖRÖG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4900530" y="6003410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8516753" y="6003410"/>
            <a:ext cx="2562158" cy="577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0" y="1957136"/>
            <a:ext cx="2072639" cy="122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Megfejtetted?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93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88" y="1614287"/>
            <a:ext cx="6460241" cy="429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5094516" y="5968136"/>
            <a:ext cx="667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világ egyik legkisebb nyomtatott Bibliája (Újszövetsége)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7417"/>
            <a:ext cx="1780922" cy="175042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48056" y="2119554"/>
            <a:ext cx="4745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mai órán több érdekességet is megtudhattál a Bibliával kapcsolatban.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Lássuk, mi mindenre emlékszel!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Kattints ide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és a következő feladattal ellenőrizd le a tudásodat!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093460" y="857794"/>
            <a:ext cx="282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Érdekesség</a:t>
            </a:r>
            <a:endParaRPr lang="hu-HU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14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4167"/>
          <a:stretch/>
        </p:blipFill>
        <p:spPr>
          <a:xfrm>
            <a:off x="4636008" y="458071"/>
            <a:ext cx="7360920" cy="59963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7417"/>
            <a:ext cx="1780922" cy="175042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04347" y="2340242"/>
            <a:ext cx="5624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 teljes Írás Istentől ihletett,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hasznos a _________,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_________, a megjobbításra,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igazságban való ________.”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Pál első levele Timóteushoz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3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,16)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6616" y="2016216"/>
            <a:ext cx="4389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mai aranymondásunk fontos információkat ír a Bibliáról. 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Sajnos azonban néhány szó elveszett a hosszú évek alatt, és így nem tudjuk elolvasni a teljes mondatot.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6616" y="4973977"/>
            <a:ext cx="460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Keresd meg a hiányzó szavakat, hogy elolvashassuk ezt a fontos Igét!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Kattints ide!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47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334768" y="163716"/>
            <a:ext cx="7522464" cy="280416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048000" y="824087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teljes Írás Istentől ihletett,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 a tanításra, a feddésre, a megjobbításra, </a:t>
            </a:r>
            <a:endParaRPr lang="hu-H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igazságban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nevelésre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(Pál első levele Timóteushoz 3,16)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97878" cy="1865376"/>
          </a:xfrm>
          <a:prstGeom prst="rect">
            <a:avLst/>
          </a:prstGeom>
        </p:spPr>
      </p:pic>
      <p:sp>
        <p:nvSpPr>
          <p:cNvPr id="21" name="Téglalap 20"/>
          <p:cNvSpPr/>
          <p:nvPr/>
        </p:nvSpPr>
        <p:spPr>
          <a:xfrm>
            <a:off x="2298466" y="2993387"/>
            <a:ext cx="7595069" cy="6937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Gondolkozzunk egy kicsit ezen az aranymondáson!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1920240" y="3873276"/>
            <a:ext cx="8351520" cy="6937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Előtte </a:t>
            </a:r>
            <a:r>
              <a:rPr lang="hu-HU" sz="24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válassz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alábbi lehetőségek közül! (Kattints!)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églalap 22">
            <a:hlinkClick r:id="rId3" action="ppaction://hlinksldjump"/>
          </p:cNvPr>
          <p:cNvSpPr/>
          <p:nvPr/>
        </p:nvSpPr>
        <p:spPr>
          <a:xfrm>
            <a:off x="361188" y="4992985"/>
            <a:ext cx="5574792" cy="150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Digitális oktatás van,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így egyedül gondolkodom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ezen a feladaton.</a:t>
            </a:r>
            <a:endParaRPr lang="hu-HU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églalap 23">
            <a:hlinkClick r:id="rId4" action="ppaction://hlinksldjump"/>
          </p:cNvPr>
          <p:cNvSpPr/>
          <p:nvPr/>
        </p:nvSpPr>
        <p:spPr>
          <a:xfrm>
            <a:off x="6233160" y="4992986"/>
            <a:ext cx="5574792" cy="1508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Iskolában vagyunk,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így a csoporttal együtt gondolkodunk.</a:t>
            </a:r>
            <a:endParaRPr lang="hu-HU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rgbClr val="B26037"/>
            </a:gs>
            <a:gs pos="74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2406683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334768" y="62686"/>
            <a:ext cx="7522464" cy="280416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048000" y="703861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teljes Írás Istentől ihletett,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 a tanításra, a feddésre, a megjobbításra, </a:t>
            </a:r>
            <a:endParaRPr lang="hu-H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igazságban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nevelésre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(Pál első levele Timóteushoz 3,16)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307577" y="2325894"/>
            <a:ext cx="3618954" cy="1375954"/>
          </a:xfrm>
          <a:prstGeom prst="wedgeEllipseCallout">
            <a:avLst>
              <a:gd name="adj1" fmla="val -45707"/>
              <a:gd name="adj2" fmla="val -586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Mire való a Biblia Pál apostol szerint?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8789372" y="2036894"/>
            <a:ext cx="3344634" cy="1375954"/>
          </a:xfrm>
          <a:prstGeom prst="wedgeEllipseCallout">
            <a:avLst>
              <a:gd name="adj1" fmla="val 25493"/>
              <a:gd name="adj2" fmla="val -751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Mondj példát az aranymondás szavaira!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6340545" y="2564055"/>
            <a:ext cx="2874100" cy="1212669"/>
          </a:xfrm>
          <a:prstGeom prst="wedgeEllipseCallout">
            <a:avLst>
              <a:gd name="adj1" fmla="val 54672"/>
              <a:gd name="adj2" fmla="val -4570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tanítani?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7587589" y="3727561"/>
            <a:ext cx="2874100" cy="1212669"/>
          </a:xfrm>
          <a:prstGeom prst="wedgeEllipseCallout">
            <a:avLst>
              <a:gd name="adj1" fmla="val 38672"/>
              <a:gd name="adj2" fmla="val -6624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feddni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zis buborék 14"/>
          <p:cNvSpPr/>
          <p:nvPr/>
        </p:nvSpPr>
        <p:spPr>
          <a:xfrm>
            <a:off x="9743818" y="4407394"/>
            <a:ext cx="2318411" cy="1065673"/>
          </a:xfrm>
          <a:prstGeom prst="wedgeEllipseCallout">
            <a:avLst>
              <a:gd name="adj1" fmla="val -6265"/>
              <a:gd name="adj2" fmla="val -10269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 ez a szó?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zis buborék 15"/>
          <p:cNvSpPr/>
          <p:nvPr/>
        </p:nvSpPr>
        <p:spPr>
          <a:xfrm>
            <a:off x="7387209" y="5253150"/>
            <a:ext cx="3061335" cy="1095590"/>
          </a:xfrm>
          <a:prstGeom prst="wedgeEllipseCallout">
            <a:avLst>
              <a:gd name="adj1" fmla="val 29636"/>
              <a:gd name="adj2" fmla="val -8080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nevelni?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07577" y="4208778"/>
            <a:ext cx="7153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Próbáld megválaszolni ezeket a kérdéseket!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lehetőséged van rá, beszélgess ezekről a kérdésekről egy barátoddal!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Legalább két kérdésre (ami a legjobban tetszett) küldd el válaszaidat a Hittanoktatódnak!</a:t>
            </a:r>
            <a:endParaRPr lang="hu-H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3742733" y="2991688"/>
            <a:ext cx="3065593" cy="1165377"/>
          </a:xfrm>
          <a:prstGeom prst="wedgeEllipseCallout">
            <a:avLst>
              <a:gd name="adj1" fmla="val 48653"/>
              <a:gd name="adj2" fmla="val -4820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jobbítani?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612"/>
            <a:ext cx="2036064" cy="2005165"/>
          </a:xfrm>
          <a:prstGeom prst="rect">
            <a:avLst/>
          </a:prstGeom>
        </p:spPr>
      </p:pic>
      <p:sp>
        <p:nvSpPr>
          <p:cNvPr id="2" name="Téglalap 1">
            <a:hlinkClick r:id="rId3" action="ppaction://hlinksldjump"/>
          </p:cNvPr>
          <p:cNvSpPr/>
          <p:nvPr/>
        </p:nvSpPr>
        <p:spPr>
          <a:xfrm>
            <a:off x="10495721" y="6143914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églalap 19">
            <a:hlinkClick r:id="rId4" action="ppaction://hlinksldjump"/>
          </p:cNvPr>
          <p:cNvSpPr/>
          <p:nvPr/>
        </p:nvSpPr>
        <p:spPr>
          <a:xfrm>
            <a:off x="181025" y="6147770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334768" y="163716"/>
            <a:ext cx="7522464" cy="280416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048000" y="824087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teljes Írás Istentől ihletett,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 a tanításra, a feddésre, a megjobbításra, </a:t>
            </a:r>
            <a:endParaRPr lang="hu-H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igazságban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nevelésre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(Pál első levele Timóteushoz 3,16)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307577" y="2325894"/>
            <a:ext cx="3618954" cy="1375954"/>
          </a:xfrm>
          <a:prstGeom prst="wedgeEllipseCallout">
            <a:avLst>
              <a:gd name="adj1" fmla="val -45707"/>
              <a:gd name="adj2" fmla="val -586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Mire való a Biblia Pál apostol szerint?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8670418" y="2424181"/>
            <a:ext cx="3344634" cy="1375954"/>
          </a:xfrm>
          <a:prstGeom prst="wedgeEllipseCallout">
            <a:avLst>
              <a:gd name="adj1" fmla="val 25493"/>
              <a:gd name="adj2" fmla="val -751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Mondj példát az aranymondás szavaira!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4935281" y="2917301"/>
            <a:ext cx="2874100" cy="1212669"/>
          </a:xfrm>
          <a:prstGeom prst="wedgeEllipseCallout">
            <a:avLst>
              <a:gd name="adj1" fmla="val 72912"/>
              <a:gd name="adj2" fmla="val -6481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tanítani?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3685982" y="4286957"/>
            <a:ext cx="3061335" cy="1095590"/>
          </a:xfrm>
          <a:prstGeom prst="wedgeEllipseCallout">
            <a:avLst>
              <a:gd name="adj1" fmla="val 59788"/>
              <a:gd name="adj2" fmla="val -577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jobbítani?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7280874" y="3803872"/>
            <a:ext cx="2874100" cy="1212669"/>
          </a:xfrm>
          <a:prstGeom prst="wedgeEllipseCallout">
            <a:avLst>
              <a:gd name="adj1" fmla="val 38672"/>
              <a:gd name="adj2" fmla="val -6624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feddni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zis buborék 14"/>
          <p:cNvSpPr/>
          <p:nvPr/>
        </p:nvSpPr>
        <p:spPr>
          <a:xfrm>
            <a:off x="9421357" y="4515690"/>
            <a:ext cx="2318411" cy="1065673"/>
          </a:xfrm>
          <a:prstGeom prst="wedgeEllipseCallout">
            <a:avLst>
              <a:gd name="adj1" fmla="val -6265"/>
              <a:gd name="adj2" fmla="val -10269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 ez a szó?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zis buborék 15"/>
          <p:cNvSpPr/>
          <p:nvPr/>
        </p:nvSpPr>
        <p:spPr>
          <a:xfrm>
            <a:off x="6082665" y="5435216"/>
            <a:ext cx="3061335" cy="1095590"/>
          </a:xfrm>
          <a:prstGeom prst="wedgeEllipseCallout">
            <a:avLst>
              <a:gd name="adj1" fmla="val 29636"/>
              <a:gd name="adj2" fmla="val -8080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vele nevelni?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71625" y="4663697"/>
            <a:ext cx="309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ezekről a kérdésekről az osztályban!</a:t>
            </a:r>
            <a:endParaRPr lang="hu-H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25112" cy="1720077"/>
          </a:xfrm>
          <a:prstGeom prst="rect">
            <a:avLst/>
          </a:prstGeom>
        </p:spPr>
      </p:pic>
      <p:sp>
        <p:nvSpPr>
          <p:cNvPr id="19" name="Téglalap 18">
            <a:hlinkClick r:id="rId3" action="ppaction://hlinksldjump"/>
          </p:cNvPr>
          <p:cNvSpPr/>
          <p:nvPr/>
        </p:nvSpPr>
        <p:spPr>
          <a:xfrm>
            <a:off x="10448544" y="5982285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églalap 19">
            <a:hlinkClick r:id="rId4" action="ppaction://hlinksldjump"/>
          </p:cNvPr>
          <p:cNvSpPr/>
          <p:nvPr/>
        </p:nvSpPr>
        <p:spPr>
          <a:xfrm>
            <a:off x="307577" y="5982285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41714" cy="17152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26872"/>
            <a:ext cx="1741714" cy="1731128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887259" y="168093"/>
            <a:ext cx="10170629" cy="8357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Téged mire tanít egy-egy Ige?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Melyik az az Ige, amit ebben a tanévben olvastál és hatott rád?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87259" y="1169850"/>
            <a:ext cx="4938519" cy="1369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Fogalmazd meg néhány mondatban az ezzel kapcsolatos érzéseidet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írd le a füzetedbe!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119369" y="1169849"/>
            <a:ext cx="4938519" cy="136915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Vagy írj egy rövid imádságot arról, hogy miért vagy hálás Istennek a Bibliai tanításokért! 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48542" y="3087889"/>
            <a:ext cx="6848061" cy="3399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3" b="89981" l="9958" r="91678">
                        <a14:foregroundMark x1="77419" y1="13311" x2="77419" y2="13311"/>
                        <a14:backgroundMark x1="58018" y1="77611" x2="58018" y2="77611"/>
                        <a14:backgroundMark x1="51145" y1="77611" x2="51145" y2="77611"/>
                        <a14:backgroundMark x1="43198" y1="78739" x2="43198" y2="78739"/>
                        <a14:backgroundMark x1="35203" y1="78175" x2="35203" y2="78175"/>
                        <a14:backgroundMark x1="28892" y1="77046" x2="28892" y2="77046"/>
                        <a14:backgroundMark x1="18654" y1="77611" x2="18654" y2="77611"/>
                        <a14:backgroundMark x1="21505" y1="79915" x2="21505" y2="79915"/>
                      </a14:backgroundRemoval>
                    </a14:imgEffect>
                  </a14:imgLayer>
                </a14:imgProps>
              </a:ext>
            </a:extLst>
          </a:blip>
          <a:srcRect l="18641" t="5841" r="897" b="20669"/>
          <a:stretch/>
        </p:blipFill>
        <p:spPr>
          <a:xfrm>
            <a:off x="4432852" y="2852530"/>
            <a:ext cx="1401417" cy="127221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356518" y="3663075"/>
            <a:ext cx="301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Bradley Hand ITC" panose="03070402050302030203" pitchFamily="66" charset="0"/>
              </a:rPr>
              <a:t>Hálás vagyok…</a:t>
            </a:r>
            <a:endParaRPr lang="hu-HU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3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301 C 0.00196 0.02547 0.00703 0.05718 0.025 0.05695 C 0.05105 0.05695 0.053 -0.04907 0.08399 -0.04907 C 0.11198 -0.04907 0.09701 0.04306 0.12396 0.0426 C 0.15196 0.0426 0.13698 -0.0243 0.16706 -0.0243 C 0.19401 -0.0243 0.17904 0.02084 0.203 0.02084 C 0.22605 0.02084 0.21407 -0.01342 0.23503 -0.01342 C 0.24701 -0.01342 0.24805 -0.00439 0.24896 0.00301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9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26872"/>
            <a:ext cx="1741714" cy="1731128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887259" y="159912"/>
            <a:ext cx="10170629" cy="8357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Milyen idegen nyelvet tanulsz?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87259" y="1139687"/>
            <a:ext cx="2404325" cy="574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ANGOLT?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432852" y="1165347"/>
            <a:ext cx="2404325" cy="57488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NÉMETET?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48542" y="3087889"/>
            <a:ext cx="6848061" cy="3399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3" b="89981" l="9958" r="91678">
                        <a14:foregroundMark x1="77419" y1="13311" x2="77419" y2="13311"/>
                        <a14:backgroundMark x1="58018" y1="77611" x2="58018" y2="77611"/>
                        <a14:backgroundMark x1="51145" y1="77611" x2="51145" y2="77611"/>
                        <a14:backgroundMark x1="43198" y1="78739" x2="43198" y2="78739"/>
                        <a14:backgroundMark x1="35203" y1="78175" x2="35203" y2="78175"/>
                        <a14:backgroundMark x1="28892" y1="77046" x2="28892" y2="77046"/>
                        <a14:backgroundMark x1="18654" y1="77611" x2="18654" y2="77611"/>
                        <a14:backgroundMark x1="21505" y1="79915" x2="21505" y2="79915"/>
                      </a14:backgroundRemoval>
                    </a14:imgEffect>
                  </a14:imgLayer>
                </a14:imgProps>
              </a:ext>
            </a:extLst>
          </a:blip>
          <a:srcRect l="18641" t="5841" r="897" b="20669"/>
          <a:stretch/>
        </p:blipFill>
        <p:spPr>
          <a:xfrm>
            <a:off x="4432852" y="2852530"/>
            <a:ext cx="1401417" cy="127221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3967188" y="3647686"/>
            <a:ext cx="6031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Bradley Hand ITC" panose="03070402050302030203" pitchFamily="66" charset="0"/>
              </a:rPr>
              <a:t>A mai  aranymondás ………….nyelven így hangzik:</a:t>
            </a:r>
            <a:endParaRPr lang="hu-HU" sz="2800" b="1" dirty="0">
              <a:latin typeface="Bradley Hand ITC" panose="03070402050302030203" pitchFamily="66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" y="0"/>
            <a:ext cx="1740453" cy="1744732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422711" y="1968407"/>
            <a:ext cx="896294" cy="2934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SZORGALMI FELADAT</a:t>
            </a:r>
          </a:p>
        </p:txBody>
      </p:sp>
      <p:sp>
        <p:nvSpPr>
          <p:cNvPr id="16" name="Téglalap 15"/>
          <p:cNvSpPr/>
          <p:nvPr/>
        </p:nvSpPr>
        <p:spPr>
          <a:xfrm>
            <a:off x="6982721" y="1165347"/>
            <a:ext cx="2404325" cy="6050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FRANCIÁT?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9512295" y="1167814"/>
            <a:ext cx="2545593" cy="6025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OLASZT?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887257" y="1886712"/>
            <a:ext cx="10170629" cy="8357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 van kedved, szorgalmi feladatként keresd </a:t>
            </a:r>
            <a:r>
              <a:rPr lang="hu-HU" sz="2400" smtClean="0">
                <a:latin typeface="Arial" panose="020B0604020202020204" pitchFamily="34" charset="0"/>
                <a:cs typeface="Arial" panose="020B0604020202020204" pitchFamily="34" charset="0"/>
              </a:rPr>
              <a:t>meg a mai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aranymondásunkat a tanult idegen nyelven! Írd le a füzetedbe is!</a:t>
            </a:r>
          </a:p>
        </p:txBody>
      </p:sp>
    </p:spTree>
    <p:extLst>
      <p:ext uri="{BB962C8B-B14F-4D97-AF65-F5344CB8AC3E}">
        <p14:creationId xmlns:p14="http://schemas.microsoft.com/office/powerpoint/2010/main" val="1107583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301 C 0.00196 0.02547 0.00703 0.05718 0.025 0.05695 C 0.05105 0.05695 0.053 -0.04907 0.08399 -0.04907 C 0.11198 -0.04907 0.09701 0.04306 0.12396 0.0426 C 0.15196 0.0426 0.13698 -0.0243 0.16706 -0.0243 C 0.19401 -0.0243 0.17904 0.02084 0.203 0.02084 C 0.22605 0.02084 0.21407 -0.01342 0.23503 -0.01342 C 0.24701 -0.01342 0.24805 -0.00439 0.24896 0.00301 " pathEditMode="relative" rAng="0" ptsTypes="AAAA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Siess keresztyé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073" y="1632857"/>
            <a:ext cx="1384162" cy="1384162"/>
          </a:xfrm>
          <a:prstGeom prst="rect">
            <a:avLst/>
          </a:prstGeom>
        </p:spPr>
      </p:pic>
      <p:sp>
        <p:nvSpPr>
          <p:cNvPr id="16" name="Lekerekített téglalap 15"/>
          <p:cNvSpPr/>
          <p:nvPr/>
        </p:nvSpPr>
        <p:spPr>
          <a:xfrm>
            <a:off x="415887" y="3372298"/>
            <a:ext cx="3549826" cy="326704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Istennek, a Bibliáért, az útmutatásáért, </a:t>
            </a:r>
            <a:r>
              <a:rPr kumimoji="0" lang="hu-HU" sz="2800" b="0" i="0" u="none" strike="noStrike" kern="1200" cap="none" spc="0" normalizeH="0" baseline="0" noProof="0" smtClean="0">
                <a:ln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tanításért!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5828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4386991" y="259632"/>
            <a:ext cx="7069247" cy="6379708"/>
            <a:chOff x="4112275" y="435604"/>
            <a:chExt cx="6273328" cy="59867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2275" y="435604"/>
              <a:ext cx="6273328" cy="5986791"/>
            </a:xfrm>
            <a:prstGeom prst="rect">
              <a:avLst/>
            </a:prstGeom>
          </p:spPr>
        </p:pic>
        <p:sp>
          <p:nvSpPr>
            <p:cNvPr id="19" name="Téglalap 18"/>
            <p:cNvSpPr/>
            <p:nvPr/>
          </p:nvSpPr>
          <p:spPr>
            <a:xfrm>
              <a:off x="8049908" y="5090551"/>
              <a:ext cx="2335695" cy="13318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7"/>
          <a:srcRect l="5197" t="11124" r="6433" b="4954"/>
          <a:stretch/>
        </p:blipFill>
        <p:spPr>
          <a:xfrm>
            <a:off x="10453264" y="5005819"/>
            <a:ext cx="1738736" cy="18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6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92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24354" y="2168876"/>
            <a:ext cx="5624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 teljes Írás Istentől ihletett,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hasznos a tanításra,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feddésre, a megjobbításra,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igazságban való nevelésre.”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Pál első levele Timóteushoz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3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,16)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23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rgbClr val="B26037"/>
            </a:gs>
            <a:gs pos="74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zis 7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pic>
        <p:nvPicPr>
          <p:cNvPr id="10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7251698" y="5476025"/>
            <a:ext cx="4521201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11439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rgbClr val="B26037"/>
            </a:gs>
            <a:gs pos="74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5" name="Téglalap 10"/>
          <p:cNvSpPr>
            <a:spLocks noChangeArrowheads="1"/>
          </p:cNvSpPr>
          <p:nvPr/>
        </p:nvSpPr>
        <p:spPr bwMode="auto">
          <a:xfrm>
            <a:off x="1089819" y="2347024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939243" y="1725099"/>
            <a:ext cx="4204814" cy="4116490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 Ppt-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felhasznált képek a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www.unsplash.com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és a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www.pixabay.hu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internetes oldalon találhatóak.)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1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zövegdoboz 22"/>
          <p:cNvSpPr txBox="1"/>
          <p:nvPr/>
        </p:nvSpPr>
        <p:spPr>
          <a:xfrm rot="369002">
            <a:off x="794217" y="2127595"/>
            <a:ext cx="123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 rot="20874444">
            <a:off x="2577923" y="1801529"/>
            <a:ext cx="157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Bonjour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 rot="326447">
            <a:off x="8795304" y="2168561"/>
            <a:ext cx="74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7556238" y="4576845"/>
            <a:ext cx="110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Hello!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 rot="21365797">
            <a:off x="2127677" y="2571677"/>
            <a:ext cx="260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925673" y="1791109"/>
            <a:ext cx="287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 rot="163494">
            <a:off x="7955294" y="3568341"/>
            <a:ext cx="259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 rot="351280">
            <a:off x="7077615" y="2810530"/>
            <a:ext cx="247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Selamat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pagi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 rot="21281733">
            <a:off x="8879529" y="6036159"/>
            <a:ext cx="299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Selamat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siang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zövegdoboz 31"/>
          <p:cNvSpPr txBox="1"/>
          <p:nvPr/>
        </p:nvSpPr>
        <p:spPr>
          <a:xfrm rot="20967257">
            <a:off x="9522060" y="4148441"/>
            <a:ext cx="245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Selamat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sore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4411317" y="3232957"/>
            <a:ext cx="313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Selamat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malam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 rot="526808">
            <a:off x="3473323" y="3736286"/>
            <a:ext cx="103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Ciao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 rot="302967">
            <a:off x="4553963" y="5520595"/>
            <a:ext cx="226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Buon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giorno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zövegdoboz 35"/>
          <p:cNvSpPr txBox="1"/>
          <p:nvPr/>
        </p:nvSpPr>
        <p:spPr>
          <a:xfrm rot="21130197">
            <a:off x="3355321" y="4679167"/>
            <a:ext cx="2511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Buona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6816193" y="6108785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Hallo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 rot="325415">
            <a:off x="9550336" y="5257873"/>
            <a:ext cx="260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Guten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orgen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 rot="21071557">
            <a:off x="9765585" y="1953216"/>
            <a:ext cx="203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Guten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Tag!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475073" y="3985154"/>
            <a:ext cx="248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Guten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5698935" y="2512033"/>
            <a:ext cx="109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zövegdoboz 41"/>
          <p:cNvSpPr txBox="1"/>
          <p:nvPr/>
        </p:nvSpPr>
        <p:spPr>
          <a:xfrm rot="794362">
            <a:off x="2689870" y="5861613"/>
            <a:ext cx="235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Buenos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días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Kép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1"/>
            <a:ext cx="1471749" cy="1446545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3" b="98427" l="612" r="98163">
                        <a14:foregroundMark x1="51794" y1="32503" x2="51794" y2="32503"/>
                        <a14:foregroundMark x1="50131" y1="33028" x2="50131" y2="33028"/>
                        <a14:foregroundMark x1="48119" y1="33421" x2="48119" y2="33421"/>
                        <a14:foregroundMark x1="48731" y1="31979" x2="48731" y2="31979"/>
                        <a14:foregroundMark x1="51006" y1="32503" x2="51006" y2="32503"/>
                        <a14:foregroundMark x1="38408" y1="32110" x2="38408" y2="32110"/>
                        <a14:foregroundMark x1="5862" y1="27785" x2="5862" y2="27785"/>
                        <a14:foregroundMark x1="7174" y1="32896" x2="7174" y2="32896"/>
                        <a14:backgroundMark x1="9624" y1="7339" x2="9624" y2="7339"/>
                        <a14:backgroundMark x1="18635" y1="8126" x2="18635" y2="8126"/>
                        <a14:backgroundMark x1="18285" y1="16252" x2="18285" y2="16252"/>
                        <a14:backgroundMark x1="18898" y1="17693" x2="18898" y2="17693"/>
                        <a14:backgroundMark x1="19248" y1="19659" x2="19248" y2="19659"/>
                        <a14:backgroundMark x1="19335" y1="20446" x2="19335" y2="20446"/>
                        <a14:backgroundMark x1="31059" y1="16383" x2="31059" y2="16383"/>
                        <a14:backgroundMark x1="7524" y1="36697" x2="7524" y2="36697"/>
                        <a14:backgroundMark x1="9361" y1="32896" x2="9361" y2="32896"/>
                        <a14:backgroundMark x1="26772" y1="17038" x2="26772" y2="17038"/>
                        <a14:backgroundMark x1="5424" y1="25819" x2="5424" y2="25819"/>
                        <a14:backgroundMark x1="29659" y1="23722" x2="29659" y2="23722"/>
                      </a14:backgroundRemoval>
                    </a14:imgEffect>
                  </a14:imgLayer>
                </a14:imgProps>
              </a:ext>
            </a:extLst>
          </a:blip>
          <a:srcRect l="5025" t="633" r="67932" b="48491"/>
          <a:stretch/>
        </p:blipFill>
        <p:spPr>
          <a:xfrm>
            <a:off x="-5288" y="3062821"/>
            <a:ext cx="3035956" cy="3812596"/>
          </a:xfrm>
          <a:prstGeom prst="rect">
            <a:avLst/>
          </a:prstGeom>
        </p:spPr>
      </p:pic>
      <p:sp>
        <p:nvSpPr>
          <p:cNvPr id="45" name="Lekerekített téglalap 44"/>
          <p:cNvSpPr/>
          <p:nvPr/>
        </p:nvSpPr>
        <p:spPr>
          <a:xfrm>
            <a:off x="7057384" y="267561"/>
            <a:ext cx="4740163" cy="1184365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5000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Keress közülük párokat!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párt írj le a füzetedbe is!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ekerekített téglalap 45"/>
          <p:cNvSpPr/>
          <p:nvPr/>
        </p:nvSpPr>
        <p:spPr>
          <a:xfrm>
            <a:off x="1705967" y="258073"/>
            <a:ext cx="4740163" cy="1184365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5000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Sokféle köszönést olvashatsz itt, különböző nyelveken.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olyan amelyiket ismered?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 rot="394311">
            <a:off x="6283768" y="5277719"/>
            <a:ext cx="313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Jó napot kívánok!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10563159" y="2753571"/>
            <a:ext cx="100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Szia!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69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 animBg="1"/>
      <p:bldP spid="46" grpId="0" animBg="1"/>
      <p:bldP spid="4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89166" y="2722551"/>
            <a:ext cx="9213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a köszönést,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úgy Isten szavát is mindenki a saját anyanyelvén érti a legjobban.</a:t>
            </a:r>
            <a:endParaRPr lang="hu-H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5925" b="17240"/>
          <a:stretch/>
        </p:blipFill>
        <p:spPr>
          <a:xfrm>
            <a:off x="0" y="4632961"/>
            <a:ext cx="1219200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59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27069" cy="16023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5" b="99663" l="3053" r="96947">
                        <a14:foregroundMark x1="22137" y1="22272" x2="22137" y2="22272"/>
                        <a14:foregroundMark x1="24003" y1="22947" x2="24003" y2="22947"/>
                        <a14:foregroundMark x1="19169" y1="24184" x2="19169" y2="24184"/>
                        <a14:foregroundMark x1="17218" y1="26097" x2="17218" y2="26097"/>
                        <a14:foregroundMark x1="33673" y1="13948" x2="33673" y2="13948"/>
                        <a14:foregroundMark x1="38762" y1="15411" x2="38762" y2="15411"/>
                        <a14:foregroundMark x1="35623" y1="14848" x2="35623" y2="14848"/>
                        <a14:foregroundMark x1="38931" y1="19010" x2="38931" y2="19010"/>
                        <a14:foregroundMark x1="18830" y1="19910" x2="18830" y2="19910"/>
                        <a14:foregroundMark x1="19678" y1="38920" x2="19678" y2="38920"/>
                        <a14:foregroundMark x1="18490" y1="44994" x2="18490" y2="44994"/>
                        <a14:foregroundMark x1="18236" y1="74466" x2="18236" y2="74466"/>
                        <a14:foregroundMark x1="24936" y1="81890" x2="24936" y2="81890"/>
                        <a14:foregroundMark x1="24936" y1="85264" x2="24936" y2="85264"/>
                        <a14:foregroundMark x1="24682" y1="87964" x2="24682" y2="87964"/>
                        <a14:foregroundMark x1="25445" y1="88976" x2="25445" y2="88976"/>
                        <a14:foregroundMark x1="19423" y1="87514" x2="19423" y2="87514"/>
                        <a14:foregroundMark x1="16370" y1="88189" x2="16370" y2="88189"/>
                        <a14:foregroundMark x1="21798" y1="85939" x2="21798" y2="85939"/>
                        <a14:foregroundMark x1="16879" y1="46569" x2="16879" y2="46569"/>
                        <a14:foregroundMark x1="45717" y1="43195" x2="45717" y2="43195"/>
                        <a14:foregroundMark x1="51739" y1="43532" x2="51739" y2="43532"/>
                        <a14:foregroundMark x1="80492" y1="38808" x2="80492" y2="38808"/>
                        <a14:foregroundMark x1="82528" y1="32171" x2="82528" y2="32171"/>
                        <a14:foregroundMark x1="78965" y1="42520" x2="78965" y2="42520"/>
                        <a14:foregroundMark x1="87362" y1="61192" x2="87362" y2="61192"/>
                        <a14:foregroundMark x1="83461" y1="64567" x2="83461" y2="64567"/>
                        <a14:foregroundMark x1="88041" y1="72666" x2="88041" y2="72666"/>
                        <a14:foregroundMark x1="77863" y1="77840" x2="77863" y2="77840"/>
                        <a14:foregroundMark x1="51230" y1="82790" x2="51230" y2="82790"/>
                        <a14:foregroundMark x1="52841" y1="87064" x2="52841" y2="87064"/>
                        <a14:foregroundMark x1="51993" y1="90214" x2="51993" y2="90214"/>
                        <a14:foregroundMark x1="88126" y1="74466" x2="88126" y2="74466"/>
                        <a14:foregroundMark x1="20950" y1="83240" x2="20950" y2="83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057" y="669701"/>
            <a:ext cx="6912309" cy="521208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828799" y="570355"/>
            <a:ext cx="359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Figyeld meg ezt a képet!</a:t>
            </a:r>
          </a:p>
        </p:txBody>
      </p:sp>
      <p:sp>
        <p:nvSpPr>
          <p:cNvPr id="9" name="Téglalap 8"/>
          <p:cNvSpPr/>
          <p:nvPr/>
        </p:nvSpPr>
        <p:spPr>
          <a:xfrm>
            <a:off x="252858" y="1930100"/>
            <a:ext cx="506777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üzen számodra</a:t>
            </a: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a Bibliákat! Milyen nemzet használja ezeket?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látsz a kép középpontjában? Milyen nyelven íródott a három szó?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miért BIBLIAFORDÍTÁSOK a kép címe?</a:t>
            </a:r>
            <a:endParaRPr lang="hu-HU" sz="2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370657" y="5764777"/>
            <a:ext cx="244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BIBLIAFORDÍTÁSOK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39931" y="4720036"/>
            <a:ext cx="449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ezekről a kérdésekről az osztályban!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39931" y="5630144"/>
            <a:ext cx="553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mai órán ezekre a kérdésekre együtt is meg fogjuk keresni a válaszokat.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125" y="4409"/>
            <a:ext cx="1609875" cy="16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730240" y="438581"/>
            <a:ext cx="6015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Biblia könyvei eredetileg </a:t>
            </a:r>
          </a:p>
          <a:p>
            <a:pPr algn="ctr"/>
            <a:r>
              <a:rPr lang="hu-H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magyarul születtek.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időnek kellett eltelnie, míg az emberek magyarul vehették kézbe és olvashatták a Biblia szövegét. </a:t>
            </a:r>
            <a:endParaRPr lang="hu-H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5197" t="11124" r="6433" b="4954"/>
          <a:stretch/>
        </p:blipFill>
        <p:spPr>
          <a:xfrm>
            <a:off x="8680209" y="2972341"/>
            <a:ext cx="3065041" cy="3304057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0" y="438581"/>
            <a:ext cx="5266944" cy="3908231"/>
            <a:chOff x="268224" y="1588756"/>
            <a:chExt cx="5266944" cy="3908231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88" b="97187" l="1100" r="98289">
                          <a14:foregroundMark x1="40770" y1="25879" x2="40770" y2="25879"/>
                          <a14:foregroundMark x1="50733" y1="38256" x2="50733" y2="38256"/>
                          <a14:foregroundMark x1="45905" y1="78200" x2="45905" y2="78200"/>
                          <a14:foregroundMark x1="45171" y1="49789" x2="45171" y2="49789"/>
                          <a14:foregroundMark x1="45477" y1="80731" x2="45477" y2="80731"/>
                          <a14:foregroundMark x1="46394" y1="79325" x2="46394" y2="79325"/>
                          <a14:foregroundMark x1="44071" y1="85373" x2="44071" y2="85373"/>
                          <a14:foregroundMark x1="97127" y1="30942" x2="97127" y2="30942"/>
                          <a14:foregroundMark x1="20660" y1="28411" x2="20660" y2="28411"/>
                          <a14:foregroundMark x1="2751" y1="37834" x2="2751" y2="37834"/>
                          <a14:backgroundMark x1="46455" y1="38959" x2="46455" y2="38959"/>
                          <a14:backgroundMark x1="50244" y1="39241" x2="50244" y2="39241"/>
                          <a14:backgroundMark x1="42971" y1="87201" x2="42971" y2="87201"/>
                          <a14:backgroundMark x1="44866" y1="83544" x2="44866" y2="83544"/>
                        </a14:backgroundRemoval>
                      </a14:imgEffect>
                    </a14:imgLayer>
                  </a14:imgProps>
                </a:ext>
              </a:extLst>
            </a:blip>
            <a:srcRect r="51467"/>
            <a:stretch/>
          </p:blipFill>
          <p:spPr>
            <a:xfrm>
              <a:off x="268224" y="1588756"/>
              <a:ext cx="5266944" cy="3908231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5"/>
            <a:srcRect l="76154" t="65360" r="5579" b="21607"/>
            <a:stretch/>
          </p:blipFill>
          <p:spPr>
            <a:xfrm>
              <a:off x="1317020" y="2746011"/>
              <a:ext cx="3080000" cy="1864924"/>
            </a:xfrm>
            <a:prstGeom prst="rect">
              <a:avLst/>
            </a:prstGeom>
            <a:effectLst>
              <a:softEdge rad="50800"/>
            </a:effectLst>
          </p:spPr>
        </p:pic>
      </p:grpSp>
      <p:grpSp>
        <p:nvGrpSpPr>
          <p:cNvPr id="12" name="Csoportba foglalás 11"/>
          <p:cNvGrpSpPr/>
          <p:nvPr/>
        </p:nvGrpSpPr>
        <p:grpSpPr>
          <a:xfrm>
            <a:off x="853440" y="2685350"/>
            <a:ext cx="5335909" cy="4308251"/>
            <a:chOff x="5199828" y="-3399"/>
            <a:chExt cx="5663243" cy="4491605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88" b="97187" l="1100" r="98289">
                          <a14:foregroundMark x1="40770" y1="25879" x2="40770" y2="25879"/>
                          <a14:foregroundMark x1="50733" y1="38256" x2="50733" y2="38256"/>
                          <a14:foregroundMark x1="45905" y1="78200" x2="45905" y2="78200"/>
                          <a14:foregroundMark x1="45171" y1="49789" x2="45171" y2="49789"/>
                          <a14:foregroundMark x1="45477" y1="80731" x2="45477" y2="80731"/>
                          <a14:foregroundMark x1="46394" y1="79325" x2="46394" y2="79325"/>
                          <a14:foregroundMark x1="44071" y1="85373" x2="44071" y2="85373"/>
                          <a14:foregroundMark x1="97127" y1="30942" x2="97127" y2="30942"/>
                          <a14:foregroundMark x1="20660" y1="28411" x2="20660" y2="28411"/>
                          <a14:foregroundMark x1="2751" y1="37834" x2="2751" y2="37834"/>
                          <a14:backgroundMark x1="46455" y1="38959" x2="46455" y2="38959"/>
                          <a14:backgroundMark x1="50244" y1="39241" x2="50244" y2="39241"/>
                          <a14:backgroundMark x1="42971" y1="87201" x2="42971" y2="87201"/>
                          <a14:backgroundMark x1="44866" y1="83544" x2="44866" y2="83544"/>
                        </a14:backgroundRemoval>
                      </a14:imgEffect>
                    </a14:imgLayer>
                  </a14:imgProps>
                </a:ext>
              </a:extLst>
            </a:blip>
            <a:srcRect l="48721"/>
            <a:stretch/>
          </p:blipFill>
          <p:spPr>
            <a:xfrm>
              <a:off x="5199828" y="-3399"/>
              <a:ext cx="5663243" cy="4491605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6177636" y="1291852"/>
              <a:ext cx="3504959" cy="2072641"/>
            </a:xfrm>
            <a:prstGeom prst="rect">
              <a:avLst/>
            </a:prstGeom>
            <a:effectLst>
              <a:softEdge rad="25400"/>
            </a:effectLst>
          </p:spPr>
        </p:pic>
      </p:grpSp>
      <p:sp>
        <p:nvSpPr>
          <p:cNvPr id="2" name="Jobbra nyíl 1"/>
          <p:cNvSpPr/>
          <p:nvPr/>
        </p:nvSpPr>
        <p:spPr>
          <a:xfrm>
            <a:off x="6341137" y="3635184"/>
            <a:ext cx="2187284" cy="1737360"/>
          </a:xfrm>
          <a:prstGeom prst="rightArrow">
            <a:avLst/>
          </a:prstGeom>
          <a:effectLst>
            <a:outerShdw blurRad="152400" dist="381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64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808884" y="2378946"/>
            <a:ext cx="4858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szövetség könyvei </a:t>
            </a:r>
            <a:r>
              <a:rPr lang="hu-HU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héberül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zsidók ősi nyelvén íródtak. </a:t>
            </a:r>
            <a:endParaRPr lang="hu-HU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661412" y="694944"/>
            <a:ext cx="6147472" cy="4860001"/>
            <a:chOff x="5199828" y="-3399"/>
            <a:chExt cx="5663243" cy="4491605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88" b="97187" l="1100" r="98289">
                          <a14:foregroundMark x1="40770" y1="25879" x2="40770" y2="25879"/>
                          <a14:foregroundMark x1="50733" y1="38256" x2="50733" y2="38256"/>
                          <a14:foregroundMark x1="45905" y1="78200" x2="45905" y2="78200"/>
                          <a14:foregroundMark x1="45171" y1="49789" x2="45171" y2="49789"/>
                          <a14:foregroundMark x1="45477" y1="80731" x2="45477" y2="80731"/>
                          <a14:foregroundMark x1="46394" y1="79325" x2="46394" y2="79325"/>
                          <a14:foregroundMark x1="44071" y1="85373" x2="44071" y2="85373"/>
                          <a14:foregroundMark x1="97127" y1="30942" x2="97127" y2="30942"/>
                          <a14:foregroundMark x1="20660" y1="28411" x2="20660" y2="28411"/>
                          <a14:foregroundMark x1="2751" y1="37834" x2="2751" y2="37834"/>
                          <a14:backgroundMark x1="46455" y1="38959" x2="46455" y2="38959"/>
                          <a14:backgroundMark x1="50244" y1="39241" x2="50244" y2="39241"/>
                          <a14:backgroundMark x1="42971" y1="87201" x2="42971" y2="87201"/>
                          <a14:backgroundMark x1="44866" y1="83544" x2="44866" y2="83544"/>
                        </a14:backgroundRemoval>
                      </a14:imgEffect>
                    </a14:imgLayer>
                  </a14:imgProps>
                </a:ext>
              </a:extLst>
            </a:blip>
            <a:srcRect l="48721"/>
            <a:stretch/>
          </p:blipFill>
          <p:spPr>
            <a:xfrm>
              <a:off x="5199828" y="-3399"/>
              <a:ext cx="5663243" cy="4491605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6177636" y="1291852"/>
              <a:ext cx="3504959" cy="2072641"/>
            </a:xfrm>
            <a:prstGeom prst="rect">
              <a:avLst/>
            </a:prstGeom>
            <a:effectLst>
              <a:softEdge rad="25400"/>
            </a:effectLst>
          </p:spPr>
        </p:pic>
      </p:grpSp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62625"/>
            <a:ext cx="121920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80042"/>
            <a:ext cx="12192000" cy="1095375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4986528" y="523925"/>
            <a:ext cx="6864096" cy="5256117"/>
            <a:chOff x="268224" y="1588756"/>
            <a:chExt cx="5266944" cy="3908231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88" b="97187" l="1100" r="98289">
                          <a14:foregroundMark x1="40770" y1="25879" x2="40770" y2="25879"/>
                          <a14:foregroundMark x1="50733" y1="38256" x2="50733" y2="38256"/>
                          <a14:foregroundMark x1="45905" y1="78200" x2="45905" y2="78200"/>
                          <a14:foregroundMark x1="45171" y1="49789" x2="45171" y2="49789"/>
                          <a14:foregroundMark x1="45477" y1="80731" x2="45477" y2="80731"/>
                          <a14:foregroundMark x1="46394" y1="79325" x2="46394" y2="79325"/>
                          <a14:foregroundMark x1="44071" y1="85373" x2="44071" y2="85373"/>
                          <a14:foregroundMark x1="97127" y1="30942" x2="97127" y2="30942"/>
                          <a14:foregroundMark x1="20660" y1="28411" x2="20660" y2="28411"/>
                          <a14:foregroundMark x1="2751" y1="37834" x2="2751" y2="37834"/>
                          <a14:backgroundMark x1="46455" y1="38959" x2="46455" y2="38959"/>
                          <a14:backgroundMark x1="50244" y1="39241" x2="50244" y2="39241"/>
                          <a14:backgroundMark x1="42971" y1="87201" x2="42971" y2="87201"/>
                          <a14:backgroundMark x1="44866" y1="83544" x2="44866" y2="83544"/>
                        </a14:backgroundRemoval>
                      </a14:imgEffect>
                    </a14:imgLayer>
                  </a14:imgProps>
                </a:ext>
              </a:extLst>
            </a:blip>
            <a:srcRect r="51467"/>
            <a:stretch/>
          </p:blipFill>
          <p:spPr>
            <a:xfrm>
              <a:off x="268224" y="1588756"/>
              <a:ext cx="5266944" cy="3908231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6"/>
            <a:srcRect l="76154" t="65360" r="5579" b="21607"/>
            <a:stretch/>
          </p:blipFill>
          <p:spPr>
            <a:xfrm>
              <a:off x="1317020" y="2746011"/>
              <a:ext cx="3080000" cy="1864924"/>
            </a:xfrm>
            <a:prstGeom prst="rect">
              <a:avLst/>
            </a:prstGeom>
            <a:effectLst>
              <a:softEdge rad="50800"/>
            </a:effectLst>
          </p:spPr>
        </p:pic>
      </p:grpSp>
      <p:sp>
        <p:nvSpPr>
          <p:cNvPr id="6" name="Szövegdoboz 5"/>
          <p:cNvSpPr txBox="1"/>
          <p:nvPr/>
        </p:nvSpPr>
        <p:spPr>
          <a:xfrm>
            <a:off x="456852" y="2795743"/>
            <a:ext cx="4675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Újszövetség könyveit pedig </a:t>
            </a:r>
            <a:r>
              <a:rPr lang="hu-HU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görögül 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írták le.</a:t>
            </a:r>
          </a:p>
        </p:txBody>
      </p:sp>
    </p:spTree>
    <p:extLst>
      <p:ext uri="{BB962C8B-B14F-4D97-AF65-F5344CB8AC3E}">
        <p14:creationId xmlns:p14="http://schemas.microsoft.com/office/powerpoint/2010/main" val="426792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696" l="0" r="9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80042"/>
            <a:ext cx="12192000" cy="10953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104946" y="2439918"/>
            <a:ext cx="4675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teljes Bibliát </a:t>
            </a:r>
          </a:p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elsőként </a:t>
            </a:r>
            <a:r>
              <a:rPr lang="hu-HU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latinra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középkor egyházi nyelvére fordították le.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035"/>
            <a:ext cx="6818318" cy="454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8735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1201</Words>
  <Application>Microsoft Office PowerPoint</Application>
  <PresentationFormat>Szélesvásznú</PresentationFormat>
  <Paragraphs>221</Paragraphs>
  <Slides>27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27</vt:i4>
      </vt:variant>
    </vt:vector>
  </HeadingPairs>
  <TitlesOfParts>
    <vt:vector size="37" baseType="lpstr">
      <vt:lpstr>Arial</vt:lpstr>
      <vt:lpstr>Bradley Hand ITC</vt:lpstr>
      <vt:lpstr>Calibri</vt:lpstr>
      <vt:lpstr>Calibri Light</vt:lpstr>
      <vt:lpstr>Comic Sans MS</vt:lpstr>
      <vt:lpstr>Times New Roman</vt:lpstr>
      <vt:lpstr>Wingdings</vt:lpstr>
      <vt:lpstr>Wingdings 3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135</cp:revision>
  <dcterms:created xsi:type="dcterms:W3CDTF">2021-03-22T15:35:49Z</dcterms:created>
  <dcterms:modified xsi:type="dcterms:W3CDTF">2021-03-26T08:48:50Z</dcterms:modified>
</cp:coreProperties>
</file>