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83" r:id="rId4"/>
    <p:sldId id="286" r:id="rId5"/>
    <p:sldId id="272" r:id="rId6"/>
    <p:sldId id="273" r:id="rId7"/>
    <p:sldId id="275" r:id="rId8"/>
    <p:sldId id="281" r:id="rId9"/>
    <p:sldId id="280" r:id="rId10"/>
    <p:sldId id="282" r:id="rId11"/>
    <p:sldId id="278" r:id="rId12"/>
    <p:sldId id="277" r:id="rId13"/>
    <p:sldId id="279" r:id="rId14"/>
    <p:sldId id="289" r:id="rId15"/>
    <p:sldId id="294" r:id="rId16"/>
    <p:sldId id="293" r:id="rId17"/>
    <p:sldId id="284" r:id="rId18"/>
    <p:sldId id="287" r:id="rId19"/>
    <p:sldId id="291" r:id="rId20"/>
    <p:sldId id="295" r:id="rId21"/>
    <p:sldId id="298" r:id="rId22"/>
    <p:sldId id="288" r:id="rId23"/>
    <p:sldId id="296" r:id="rId24"/>
    <p:sldId id="297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F61"/>
    <a:srgbClr val="7C4C35"/>
    <a:srgbClr val="663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7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2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68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66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2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6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8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00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3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9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07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6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45663"/>
            <a:ext cx="12192000" cy="769441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rgbClr val="DCC681"/>
              </a:gs>
              <a:gs pos="96000">
                <a:srgbClr val="CE835E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rgbClr val="7C4C35"/>
                </a:solidFill>
                <a:cs typeface="Arial" panose="020B0604020202020204" pitchFamily="34" charset="0"/>
              </a:rPr>
              <a:t>EGYEDÜL ISTENÉ A DICSŐSÉG!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02143" y="1621248"/>
            <a:ext cx="8307251" cy="4893647"/>
          </a:xfrm>
          <a:prstGeom prst="rect">
            <a:avLst/>
          </a:prstGeom>
          <a:gradFill>
            <a:gsLst>
              <a:gs pos="71000">
                <a:srgbClr val="DCC681"/>
              </a:gs>
              <a:gs pos="27000">
                <a:schemeClr val="bg1"/>
              </a:gs>
              <a:gs pos="98000">
                <a:srgbClr val="CE835E"/>
              </a:gs>
            </a:gsLst>
            <a:lin ang="5400000" scaled="1"/>
          </a:gradFill>
          <a:ln w="88900" cap="flat"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lap, kartonpapír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toll, színes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Ellipszis 5"/>
          <p:cNvSpPr/>
          <p:nvPr/>
        </p:nvSpPr>
        <p:spPr>
          <a:xfrm>
            <a:off x="711919" y="1621248"/>
            <a:ext cx="2142309" cy="2012705"/>
          </a:xfrm>
          <a:prstGeom prst="ellipse">
            <a:avLst/>
          </a:prstGeom>
          <a:gradFill>
            <a:gsLst>
              <a:gs pos="18000">
                <a:schemeClr val="bg1"/>
              </a:gs>
              <a:gs pos="60000">
                <a:srgbClr val="FBE1A8"/>
              </a:gs>
              <a:gs pos="99000">
                <a:srgbClr val="CE835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3501" y="3902323"/>
            <a:ext cx="2939143" cy="2612572"/>
          </a:xfrm>
          <a:prstGeom prst="rect">
            <a:avLst/>
          </a:prstGeom>
          <a:gradFill>
            <a:gsLst>
              <a:gs pos="26000">
                <a:schemeClr val="bg1"/>
              </a:gs>
              <a:gs pos="53000">
                <a:srgbClr val="ECD89E"/>
              </a:gs>
              <a:gs pos="95000">
                <a:srgbClr val="CE835E"/>
              </a:gs>
            </a:gsLst>
            <a:lin ang="5400000" scaled="1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15654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" b="98037" l="1887" r="97305"/>
                    </a14:imgEffect>
                  </a14:imgLayer>
                </a14:imgProps>
              </a:ext>
            </a:extLst>
          </a:blip>
          <a:srcRect b="3908"/>
          <a:stretch/>
        </p:blipFill>
        <p:spPr>
          <a:xfrm>
            <a:off x="5108713" y="2769643"/>
            <a:ext cx="6092686" cy="401878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426765" y="447261"/>
            <a:ext cx="6291469" cy="97920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Fáradhatatlanul dolgozott Isten ügyéért.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1" b="98000" l="1550" r="97287"/>
                    </a14:imgEffect>
                  </a14:imgLayer>
                </a14:imgProps>
              </a:ext>
            </a:extLst>
          </a:blip>
          <a:srcRect t="1758" b="3490"/>
          <a:stretch/>
        </p:blipFill>
        <p:spPr>
          <a:xfrm>
            <a:off x="417443" y="340810"/>
            <a:ext cx="4691270" cy="603017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8" name="Téglalap 7"/>
          <p:cNvSpPr/>
          <p:nvPr/>
        </p:nvSpPr>
        <p:spPr>
          <a:xfrm>
            <a:off x="5426765" y="1426464"/>
            <a:ext cx="6291469" cy="157263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Károli Bibliáját javítva adta ki újra, kisebb, olcsóbb verzióban, hogy sokkal többekhez eljuthasson a Szentírás.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665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" b="98914" l="712" r="98813">
                        <a14:foregroundMark x1="36313" y1="5549" x2="36313" y2="5549"/>
                        <a14:foregroundMark x1="38528" y1="5428" x2="38528" y2="5428"/>
                        <a14:foregroundMark x1="45095" y1="4825" x2="45095" y2="4825"/>
                        <a14:foregroundMark x1="48339" y1="4946" x2="48339" y2="4946"/>
                        <a14:foregroundMark x1="52690" y1="4825" x2="52690" y2="4825"/>
                        <a14:foregroundMark x1="51741" y1="5308" x2="51741" y2="5308"/>
                        <a14:foregroundMark x1="55142" y1="5428" x2="55142" y2="5428"/>
                        <a14:foregroundMark x1="57041" y1="5308" x2="57041" y2="5308"/>
                        <a14:foregroundMark x1="56171" y1="5308" x2="56171" y2="5308"/>
                        <a14:foregroundMark x1="32120" y1="5066" x2="32120" y2="5066"/>
                        <a14:backgroundMark x1="2532" y1="89626" x2="2532" y2="89626"/>
                      </a14:backgroundRemoval>
                    </a14:imgEffect>
                  </a14:imgLayer>
                </a14:imgProps>
              </a:ext>
            </a:extLst>
          </a:blip>
          <a:srcRect l="14914" t="4253" r="4622" b="4116"/>
          <a:stretch/>
        </p:blipFill>
        <p:spPr>
          <a:xfrm>
            <a:off x="0" y="0"/>
            <a:ext cx="9182091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églalap 2"/>
          <p:cNvSpPr/>
          <p:nvPr/>
        </p:nvSpPr>
        <p:spPr>
          <a:xfrm>
            <a:off x="9182091" y="1664805"/>
            <a:ext cx="3009909" cy="352839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Élete végén hazaköltözött családjával, hogy tanárként és lelkészként dolgozzon tovább.</a:t>
            </a:r>
            <a:endParaRPr lang="hu-HU" dirty="0"/>
          </a:p>
        </p:txBody>
      </p:sp>
      <p:sp>
        <p:nvSpPr>
          <p:cNvPr id="5" name="Jobbra nyíl 4"/>
          <p:cNvSpPr/>
          <p:nvPr/>
        </p:nvSpPr>
        <p:spPr>
          <a:xfrm rot="575243">
            <a:off x="1692580" y="2448543"/>
            <a:ext cx="5126842" cy="439323"/>
          </a:xfrm>
          <a:custGeom>
            <a:avLst/>
            <a:gdLst>
              <a:gd name="connsiteX0" fmla="*/ 0 w 5049078"/>
              <a:gd name="connsiteY0" fmla="*/ 141633 h 566530"/>
              <a:gd name="connsiteX1" fmla="*/ 4765813 w 5049078"/>
              <a:gd name="connsiteY1" fmla="*/ 141633 h 566530"/>
              <a:gd name="connsiteX2" fmla="*/ 4765813 w 5049078"/>
              <a:gd name="connsiteY2" fmla="*/ 0 h 566530"/>
              <a:gd name="connsiteX3" fmla="*/ 5049078 w 5049078"/>
              <a:gd name="connsiteY3" fmla="*/ 283265 h 566530"/>
              <a:gd name="connsiteX4" fmla="*/ 4765813 w 5049078"/>
              <a:gd name="connsiteY4" fmla="*/ 566530 h 566530"/>
              <a:gd name="connsiteX5" fmla="*/ 4765813 w 5049078"/>
              <a:gd name="connsiteY5" fmla="*/ 424898 h 566530"/>
              <a:gd name="connsiteX6" fmla="*/ 0 w 5049078"/>
              <a:gd name="connsiteY6" fmla="*/ 424898 h 566530"/>
              <a:gd name="connsiteX7" fmla="*/ 0 w 5049078"/>
              <a:gd name="connsiteY7" fmla="*/ 141633 h 566530"/>
              <a:gd name="connsiteX0" fmla="*/ 0 w 5049078"/>
              <a:gd name="connsiteY0" fmla="*/ 141633 h 566530"/>
              <a:gd name="connsiteX1" fmla="*/ 3737113 w 5049078"/>
              <a:gd name="connsiteY1" fmla="*/ 129208 h 566530"/>
              <a:gd name="connsiteX2" fmla="*/ 4765813 w 5049078"/>
              <a:gd name="connsiteY2" fmla="*/ 141633 h 566530"/>
              <a:gd name="connsiteX3" fmla="*/ 4765813 w 5049078"/>
              <a:gd name="connsiteY3" fmla="*/ 0 h 566530"/>
              <a:gd name="connsiteX4" fmla="*/ 5049078 w 5049078"/>
              <a:gd name="connsiteY4" fmla="*/ 283265 h 566530"/>
              <a:gd name="connsiteX5" fmla="*/ 4765813 w 5049078"/>
              <a:gd name="connsiteY5" fmla="*/ 566530 h 566530"/>
              <a:gd name="connsiteX6" fmla="*/ 4765813 w 5049078"/>
              <a:gd name="connsiteY6" fmla="*/ 424898 h 566530"/>
              <a:gd name="connsiteX7" fmla="*/ 0 w 5049078"/>
              <a:gd name="connsiteY7" fmla="*/ 424898 h 566530"/>
              <a:gd name="connsiteX8" fmla="*/ 0 w 5049078"/>
              <a:gd name="connsiteY8" fmla="*/ 141633 h 566530"/>
              <a:gd name="connsiteX0" fmla="*/ 0 w 5049078"/>
              <a:gd name="connsiteY0" fmla="*/ 161512 h 586409"/>
              <a:gd name="connsiteX1" fmla="*/ 3617843 w 5049078"/>
              <a:gd name="connsiteY1" fmla="*/ 0 h 586409"/>
              <a:gd name="connsiteX2" fmla="*/ 4765813 w 5049078"/>
              <a:gd name="connsiteY2" fmla="*/ 161512 h 586409"/>
              <a:gd name="connsiteX3" fmla="*/ 4765813 w 5049078"/>
              <a:gd name="connsiteY3" fmla="*/ 19879 h 586409"/>
              <a:gd name="connsiteX4" fmla="*/ 5049078 w 5049078"/>
              <a:gd name="connsiteY4" fmla="*/ 303144 h 586409"/>
              <a:gd name="connsiteX5" fmla="*/ 4765813 w 5049078"/>
              <a:gd name="connsiteY5" fmla="*/ 586409 h 586409"/>
              <a:gd name="connsiteX6" fmla="*/ 4765813 w 5049078"/>
              <a:gd name="connsiteY6" fmla="*/ 444777 h 586409"/>
              <a:gd name="connsiteX7" fmla="*/ 0 w 5049078"/>
              <a:gd name="connsiteY7" fmla="*/ 444777 h 586409"/>
              <a:gd name="connsiteX8" fmla="*/ 0 w 5049078"/>
              <a:gd name="connsiteY8" fmla="*/ 161512 h 586409"/>
              <a:gd name="connsiteX0" fmla="*/ 0 w 5049078"/>
              <a:gd name="connsiteY0" fmla="*/ 161512 h 586409"/>
              <a:gd name="connsiteX1" fmla="*/ 3617843 w 5049078"/>
              <a:gd name="connsiteY1" fmla="*/ 0 h 586409"/>
              <a:gd name="connsiteX2" fmla="*/ 3856383 w 5049078"/>
              <a:gd name="connsiteY2" fmla="*/ 49696 h 586409"/>
              <a:gd name="connsiteX3" fmla="*/ 4765813 w 5049078"/>
              <a:gd name="connsiteY3" fmla="*/ 161512 h 586409"/>
              <a:gd name="connsiteX4" fmla="*/ 4765813 w 5049078"/>
              <a:gd name="connsiteY4" fmla="*/ 19879 h 586409"/>
              <a:gd name="connsiteX5" fmla="*/ 5049078 w 5049078"/>
              <a:gd name="connsiteY5" fmla="*/ 303144 h 586409"/>
              <a:gd name="connsiteX6" fmla="*/ 4765813 w 5049078"/>
              <a:gd name="connsiteY6" fmla="*/ 586409 h 586409"/>
              <a:gd name="connsiteX7" fmla="*/ 4765813 w 5049078"/>
              <a:gd name="connsiteY7" fmla="*/ 444777 h 586409"/>
              <a:gd name="connsiteX8" fmla="*/ 0 w 5049078"/>
              <a:gd name="connsiteY8" fmla="*/ 444777 h 586409"/>
              <a:gd name="connsiteX9" fmla="*/ 0 w 5049078"/>
              <a:gd name="connsiteY9" fmla="*/ 161512 h 586409"/>
              <a:gd name="connsiteX0" fmla="*/ 0 w 5049078"/>
              <a:gd name="connsiteY0" fmla="*/ 191329 h 616226"/>
              <a:gd name="connsiteX1" fmla="*/ 3617843 w 5049078"/>
              <a:gd name="connsiteY1" fmla="*/ 29817 h 616226"/>
              <a:gd name="connsiteX2" fmla="*/ 3985592 w 5049078"/>
              <a:gd name="connsiteY2" fmla="*/ 0 h 616226"/>
              <a:gd name="connsiteX3" fmla="*/ 4765813 w 5049078"/>
              <a:gd name="connsiteY3" fmla="*/ 191329 h 616226"/>
              <a:gd name="connsiteX4" fmla="*/ 4765813 w 5049078"/>
              <a:gd name="connsiteY4" fmla="*/ 49696 h 616226"/>
              <a:gd name="connsiteX5" fmla="*/ 5049078 w 5049078"/>
              <a:gd name="connsiteY5" fmla="*/ 332961 h 616226"/>
              <a:gd name="connsiteX6" fmla="*/ 4765813 w 5049078"/>
              <a:gd name="connsiteY6" fmla="*/ 616226 h 616226"/>
              <a:gd name="connsiteX7" fmla="*/ 4765813 w 5049078"/>
              <a:gd name="connsiteY7" fmla="*/ 474594 h 616226"/>
              <a:gd name="connsiteX8" fmla="*/ 0 w 5049078"/>
              <a:gd name="connsiteY8" fmla="*/ 474594 h 616226"/>
              <a:gd name="connsiteX9" fmla="*/ 0 w 5049078"/>
              <a:gd name="connsiteY9" fmla="*/ 191329 h 616226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0 w 5049078"/>
              <a:gd name="connsiteY8" fmla="*/ 454715 h 596347"/>
              <a:gd name="connsiteX9" fmla="*/ 0 w 5049078"/>
              <a:gd name="connsiteY9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916018 w 5049078"/>
              <a:gd name="connsiteY8" fmla="*/ 447260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37930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37930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08112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08112 h 596347"/>
              <a:gd name="connsiteX9" fmla="*/ 3389244 w 5049078"/>
              <a:gd name="connsiteY9" fmla="*/ 298173 h 596347"/>
              <a:gd name="connsiteX10" fmla="*/ 0 w 5049078"/>
              <a:gd name="connsiteY10" fmla="*/ 454715 h 596347"/>
              <a:gd name="connsiteX11" fmla="*/ 0 w 5049078"/>
              <a:gd name="connsiteY11" fmla="*/ 171450 h 59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9078" h="596347">
                <a:moveTo>
                  <a:pt x="0" y="171450"/>
                </a:moveTo>
                <a:lnTo>
                  <a:pt x="3617843" y="9938"/>
                </a:lnTo>
                <a:lnTo>
                  <a:pt x="3985592" y="0"/>
                </a:lnTo>
                <a:lnTo>
                  <a:pt x="4765813" y="171450"/>
                </a:lnTo>
                <a:lnTo>
                  <a:pt x="4765813" y="29817"/>
                </a:lnTo>
                <a:lnTo>
                  <a:pt x="5049078" y="313082"/>
                </a:lnTo>
                <a:lnTo>
                  <a:pt x="4765813" y="596347"/>
                </a:lnTo>
                <a:lnTo>
                  <a:pt x="4765813" y="454715"/>
                </a:lnTo>
                <a:cubicBezTo>
                  <a:pt x="4465983" y="415787"/>
                  <a:pt x="4176092" y="307283"/>
                  <a:pt x="3866322" y="308112"/>
                </a:cubicBezTo>
                <a:lnTo>
                  <a:pt x="3389244" y="298173"/>
                </a:lnTo>
                <a:lnTo>
                  <a:pt x="0" y="454715"/>
                </a:lnTo>
                <a:lnTo>
                  <a:pt x="0" y="17145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758725" y="1760431"/>
            <a:ext cx="933074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HANAU</a:t>
            </a:r>
            <a:endParaRPr lang="hu-HU" sz="16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6838489" y="2698022"/>
            <a:ext cx="933074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KASSA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705661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780288" y="345601"/>
            <a:ext cx="5681472" cy="19830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Legfontosabb műve annak a </a:t>
            </a:r>
          </a:p>
          <a:p>
            <a:pPr algn="ctr"/>
            <a:r>
              <a:rPr lang="hu-HU" sz="2400" dirty="0" smtClean="0"/>
              <a:t>150 genfi zsoltárnak a magyarra fordítása, amely azóta is szerepel a református énekeskönyvünkben.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780288" y="2452186"/>
            <a:ext cx="5681472" cy="198636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dalszövegek megírásához nemcsak nyelvi és zenei tudására volt szüksége, hanem költői tehetségére is. 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9" b="97483" l="2500" r="96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584" y="466395"/>
            <a:ext cx="4333048" cy="595794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780288" y="4562061"/>
            <a:ext cx="5681472" cy="198636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kézirat végére azt írta: </a:t>
            </a:r>
          </a:p>
          <a:p>
            <a:pPr algn="ctr"/>
            <a:r>
              <a:rPr lang="hu-HU" sz="2400" b="1" dirty="0" smtClean="0"/>
              <a:t>„</a:t>
            </a:r>
            <a:r>
              <a:rPr lang="hu-HU" sz="2400" b="1" dirty="0" err="1" smtClean="0"/>
              <a:t>Laus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viventi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Deo</a:t>
            </a:r>
            <a:r>
              <a:rPr lang="hu-HU" sz="2400" b="1" dirty="0" smtClean="0"/>
              <a:t>”</a:t>
            </a:r>
            <a:r>
              <a:rPr lang="hu-HU" sz="2400" dirty="0" smtClean="0"/>
              <a:t>, ami annyit jelent magyarul: </a:t>
            </a:r>
            <a:r>
              <a:rPr lang="hu-HU" sz="2400" b="1" dirty="0" smtClean="0"/>
              <a:t>Dicsőség az élő Istennek!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25768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669280" y="3179065"/>
            <a:ext cx="5998464" cy="267004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Szenczi Molnár Albert élete </a:t>
            </a:r>
          </a:p>
          <a:p>
            <a:pPr algn="ctr"/>
            <a:r>
              <a:rPr lang="hu-HU" sz="2400" dirty="0" smtClean="0"/>
              <a:t>mindannyiunk számára példa lehet ma is. </a:t>
            </a:r>
          </a:p>
          <a:p>
            <a:pPr algn="ctr"/>
            <a:r>
              <a:rPr lang="hu-HU" sz="2400" dirty="0" smtClean="0"/>
              <a:t>Tehetségét, melyet Istentől kapott, bátran, ötletesen és nagy szeretettel állította Isten országának szolgálatába!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 flipH="1">
            <a:off x="-2" y="0"/>
            <a:ext cx="51937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5" b="96434" l="2381" r="938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9280" y="624639"/>
            <a:ext cx="1405644" cy="179889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6" b="95504" l="594" r="95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3901" y="623183"/>
            <a:ext cx="1409573" cy="1800346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71" b="98000" l="1550" r="97287"/>
                    </a14:imgEffect>
                  </a14:imgLayer>
                </a14:imgProps>
              </a:ext>
            </a:extLst>
          </a:blip>
          <a:srcRect t="1758" r="2091" b="1012"/>
          <a:stretch/>
        </p:blipFill>
        <p:spPr>
          <a:xfrm>
            <a:off x="7204043" y="666802"/>
            <a:ext cx="1305973" cy="1759406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9" b="97483" l="2500" r="96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9460" y="624639"/>
            <a:ext cx="1308284" cy="179889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42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846137" y="0"/>
            <a:ext cx="10345862" cy="1840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Szenczi Molnár Albert valóban nagyon különleges, mozgalmas életet élt, </a:t>
            </a:r>
            <a:r>
              <a:rPr lang="hu-HU" sz="2800" dirty="0">
                <a:solidFill>
                  <a:srgbClr val="663F2C"/>
                </a:solidFill>
              </a:rPr>
              <a:t>n</a:t>
            </a:r>
            <a:r>
              <a:rPr lang="hu-HU" sz="2800" dirty="0" smtClean="0">
                <a:solidFill>
                  <a:srgbClr val="663F2C"/>
                </a:solidFill>
              </a:rPr>
              <a:t>agy utazó volt, sok-sok munka került ki a kezei közül. Mindezt Istenért tette! Elevenítsük fel az ő életét!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890543" y="3006751"/>
            <a:ext cx="8351520" cy="8202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Előtte </a:t>
            </a:r>
            <a:r>
              <a:rPr kumimoji="0" lang="hu-H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válassz</a:t>
            </a: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az alábbi lehetőségek közül! (Kattints!)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églalap 18">
            <a:hlinkClick r:id="rId2" action="ppaction://hlinksldjump"/>
          </p:cNvPr>
          <p:cNvSpPr/>
          <p:nvPr/>
        </p:nvSpPr>
        <p:spPr>
          <a:xfrm>
            <a:off x="361188" y="4992985"/>
            <a:ext cx="5574792" cy="15084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Digitális oktatás van,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így egyedül gondolkodom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ezen a feladaton.</a:t>
            </a: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églalap 19">
            <a:hlinkClick r:id="rId3" action="ppaction://hlinksldjump"/>
          </p:cNvPr>
          <p:cNvSpPr/>
          <p:nvPr/>
        </p:nvSpPr>
        <p:spPr>
          <a:xfrm>
            <a:off x="6233160" y="4992986"/>
            <a:ext cx="5574792" cy="15083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Iskolában vagyunk,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így a csoporttal együtt gondolkodunk.</a:t>
            </a: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7418"/>
            <a:ext cx="1890542" cy="18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61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632829" y="-3930"/>
            <a:ext cx="10559171" cy="161197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 smtClean="0">
                <a:solidFill>
                  <a:srgbClr val="663F2C"/>
                </a:solidFill>
              </a:rPr>
              <a:t>Elevenítsd</a:t>
            </a:r>
            <a:r>
              <a:rPr lang="hu-HU" sz="2800" dirty="0" smtClean="0">
                <a:solidFill>
                  <a:srgbClr val="663F2C"/>
                </a:solidFill>
              </a:rPr>
              <a:t> fel Szenczi Molnár Albert életét!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696567" y="3551960"/>
            <a:ext cx="2670048" cy="1472184"/>
          </a:xfrm>
          <a:prstGeom prst="wedgeEllipseCallout">
            <a:avLst>
              <a:gd name="adj1" fmla="val -57264"/>
              <a:gd name="adj2" fmla="val 68622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Kiért végezte minden munkáját?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3558175" y="3719523"/>
            <a:ext cx="2670048" cy="1472184"/>
          </a:xfrm>
          <a:prstGeom prst="wedgeEllipseCallout">
            <a:avLst>
              <a:gd name="adj1" fmla="val 42295"/>
              <a:gd name="adj2" fmla="val 58773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 volt a jelmondata? Mit jelent ez?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7303677" y="3759629"/>
            <a:ext cx="3015779" cy="1472184"/>
          </a:xfrm>
          <a:prstGeom prst="wedgeEllipseCallout">
            <a:avLst>
              <a:gd name="adj1" fmla="val 67481"/>
              <a:gd name="adj2" fmla="val 56318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Miért választanád őt példaképednek?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344604" y="1981082"/>
            <a:ext cx="4619709" cy="1472184"/>
          </a:xfrm>
          <a:prstGeom prst="wedgeEllipseCallout">
            <a:avLst>
              <a:gd name="adj1" fmla="val -49600"/>
              <a:gd name="adj2" fmla="val -6172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Milyen tulajdonságai voltak kisgyermekkorában?</a:t>
            </a:r>
            <a:endParaRPr lang="hu-HU" sz="2000" dirty="0"/>
          </a:p>
        </p:txBody>
      </p:sp>
      <p:sp>
        <p:nvSpPr>
          <p:cNvPr id="13" name="Ellipszis buborék 12"/>
          <p:cNvSpPr/>
          <p:nvPr/>
        </p:nvSpPr>
        <p:spPr>
          <a:xfrm>
            <a:off x="4517018" y="2136504"/>
            <a:ext cx="4087120" cy="1663231"/>
          </a:xfrm>
          <a:prstGeom prst="wedgeEllipseCallout">
            <a:avLst>
              <a:gd name="adj1" fmla="val -29475"/>
              <a:gd name="adj2" fmla="val -91182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Nagyon fiatal volt akkor, amikor nekiindult a nagyvilágnak. </a:t>
            </a:r>
          </a:p>
          <a:p>
            <a:pPr algn="ctr"/>
            <a:r>
              <a:rPr lang="hu-HU" sz="2000" dirty="0" smtClean="0"/>
              <a:t>Miért indult el?</a:t>
            </a:r>
            <a:endParaRPr lang="hu-HU" sz="2000" dirty="0"/>
          </a:p>
        </p:txBody>
      </p:sp>
      <p:sp>
        <p:nvSpPr>
          <p:cNvPr id="14" name="Ellipszis buborék 13"/>
          <p:cNvSpPr/>
          <p:nvPr/>
        </p:nvSpPr>
        <p:spPr>
          <a:xfrm>
            <a:off x="8589759" y="1874307"/>
            <a:ext cx="3361510" cy="1472184"/>
          </a:xfrm>
          <a:prstGeom prst="wedgeEllipseCallout">
            <a:avLst>
              <a:gd name="adj1" fmla="val 48327"/>
              <a:gd name="adj2" fmla="val -10230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 volt az, aki mellett igen sokat tanult? Mit tudsz a tanítójáról?</a:t>
            </a:r>
            <a:endParaRPr lang="hu-HU" sz="2000" dirty="0"/>
          </a:p>
        </p:txBody>
      </p:sp>
      <p:sp>
        <p:nvSpPr>
          <p:cNvPr id="16" name="Téglalap 15"/>
          <p:cNvSpPr/>
          <p:nvPr/>
        </p:nvSpPr>
        <p:spPr>
          <a:xfrm>
            <a:off x="2242458" y="5457965"/>
            <a:ext cx="7707085" cy="12022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Próbáld megválaszolni ezeket a kérdéseket!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Az utolsó kérdésre adott válaszodat küldd el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Hittanoktatódnak is!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2829" cy="1608049"/>
          </a:xfrm>
          <a:prstGeom prst="rect">
            <a:avLst/>
          </a:prstGeom>
        </p:spPr>
      </p:pic>
      <p:sp>
        <p:nvSpPr>
          <p:cNvPr id="18" name="Téglalap 17">
            <a:hlinkClick r:id="rId3" action="ppaction://hlinksldjump"/>
          </p:cNvPr>
          <p:cNvSpPr/>
          <p:nvPr/>
        </p:nvSpPr>
        <p:spPr>
          <a:xfrm>
            <a:off x="110433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églalap 18">
            <a:hlinkClick r:id="rId4" action="ppaction://hlinksldjump"/>
          </p:cNvPr>
          <p:cNvSpPr/>
          <p:nvPr/>
        </p:nvSpPr>
        <p:spPr>
          <a:xfrm>
            <a:off x="10453965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5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738035" y="0"/>
            <a:ext cx="10453964" cy="167204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Elevenítsétek fel együtt Szenczi Molnár Albert életét!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893687" y="3662478"/>
            <a:ext cx="2670048" cy="1472184"/>
          </a:xfrm>
          <a:prstGeom prst="wedgeEllipseCallout">
            <a:avLst>
              <a:gd name="adj1" fmla="val -53367"/>
              <a:gd name="adj2" fmla="val 97076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Kiért végezte minden munkáját?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3986418" y="4016344"/>
            <a:ext cx="2670048" cy="1472184"/>
          </a:xfrm>
          <a:prstGeom prst="wedgeEllipseCallout">
            <a:avLst>
              <a:gd name="adj1" fmla="val 23117"/>
              <a:gd name="adj2" fmla="val 76785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 volt a jelmondata? Mit jelent ez?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7645874" y="3763563"/>
            <a:ext cx="3015779" cy="1472184"/>
          </a:xfrm>
          <a:prstGeom prst="wedgeEllipseCallout">
            <a:avLst>
              <a:gd name="adj1" fmla="val 53259"/>
              <a:gd name="adj2" fmla="val 62263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Miért választanád őt példaképednek?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340707" y="2061466"/>
            <a:ext cx="4619709" cy="1472184"/>
          </a:xfrm>
          <a:prstGeom prst="wedgeEllipseCallout">
            <a:avLst>
              <a:gd name="adj1" fmla="val -49600"/>
              <a:gd name="adj2" fmla="val -6172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Milyen tulajdonságai voltak kisgyermekkorában?</a:t>
            </a:r>
            <a:endParaRPr lang="hu-HU" sz="2000" dirty="0"/>
          </a:p>
        </p:txBody>
      </p:sp>
      <p:sp>
        <p:nvSpPr>
          <p:cNvPr id="13" name="Ellipszis buborék 12"/>
          <p:cNvSpPr/>
          <p:nvPr/>
        </p:nvSpPr>
        <p:spPr>
          <a:xfrm>
            <a:off x="4222397" y="2326388"/>
            <a:ext cx="4244086" cy="1655533"/>
          </a:xfrm>
          <a:prstGeom prst="wedgeEllipseCallout">
            <a:avLst>
              <a:gd name="adj1" fmla="val -29475"/>
              <a:gd name="adj2" fmla="val -91182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Nagyon fiatal volt akkor, amikor nekiindult a nagyvilágnak. </a:t>
            </a:r>
          </a:p>
          <a:p>
            <a:pPr algn="ctr"/>
            <a:r>
              <a:rPr lang="hu-HU" sz="2000" dirty="0" smtClean="0"/>
              <a:t>Miért indult el?</a:t>
            </a:r>
            <a:endParaRPr lang="hu-HU" sz="2000" dirty="0"/>
          </a:p>
        </p:txBody>
      </p:sp>
      <p:sp>
        <p:nvSpPr>
          <p:cNvPr id="14" name="Ellipszis buborék 13"/>
          <p:cNvSpPr/>
          <p:nvPr/>
        </p:nvSpPr>
        <p:spPr>
          <a:xfrm>
            <a:off x="8359805" y="1790857"/>
            <a:ext cx="3361510" cy="1472184"/>
          </a:xfrm>
          <a:prstGeom prst="wedgeEllipseCallout">
            <a:avLst>
              <a:gd name="adj1" fmla="val 48327"/>
              <a:gd name="adj2" fmla="val -10230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 volt az, aki mellett igen sokat tanult? Mit tudsz a tanítójáról?</a:t>
            </a:r>
            <a:endParaRPr lang="hu-HU" sz="20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76940" cy="1672046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1738035" y="5901790"/>
            <a:ext cx="8715930" cy="89499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Beszélgessetek ezekről a kérdésekről az osztályban!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18" name="Téglalap 17">
            <a:hlinkClick r:id="rId3" action="ppaction://hlinksldjump"/>
          </p:cNvPr>
          <p:cNvSpPr/>
          <p:nvPr/>
        </p:nvSpPr>
        <p:spPr>
          <a:xfrm>
            <a:off x="110433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églalap 18">
            <a:hlinkClick r:id="rId4" action="ppaction://hlinksldjump"/>
          </p:cNvPr>
          <p:cNvSpPr/>
          <p:nvPr/>
        </p:nvSpPr>
        <p:spPr>
          <a:xfrm>
            <a:off x="10514451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94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8420" y="2191154"/>
            <a:ext cx="7772398" cy="441297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/>
              <a:t> </a:t>
            </a:r>
            <a:r>
              <a:rPr lang="hu-HU" sz="2400" b="1" dirty="0" smtClean="0"/>
              <a:t>   </a:t>
            </a:r>
            <a:r>
              <a:rPr lang="hu-HU" sz="3200" b="1" dirty="0" smtClean="0"/>
              <a:t>Tudod-e?</a:t>
            </a:r>
            <a:endParaRPr lang="hu-HU" sz="24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A régen élt és a mai reformátusok is három latin szó kezdőbetűivel – SDG – fejezik ki, hogy életüket, munkájukat Istenért, Isten dicsőséért, Isten királyságáért, országáért végzik, és Neki adnak hálát érte.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Az SDG rövidítés latin megfelelője </a:t>
            </a:r>
            <a:r>
              <a:rPr lang="hu-HU" sz="2400" dirty="0" err="1" smtClean="0"/>
              <a:t>Soli</a:t>
            </a:r>
            <a:r>
              <a:rPr lang="hu-HU" sz="2400" dirty="0" smtClean="0"/>
              <a:t> </a:t>
            </a:r>
            <a:r>
              <a:rPr lang="hu-HU" sz="2400" dirty="0" err="1" smtClean="0"/>
              <a:t>Deo</a:t>
            </a:r>
            <a:r>
              <a:rPr lang="hu-HU" sz="2400" dirty="0" smtClean="0"/>
              <a:t> </a:t>
            </a:r>
            <a:r>
              <a:rPr lang="hu-HU" sz="2400" dirty="0" err="1" smtClean="0"/>
              <a:t>Gloria</a:t>
            </a:r>
            <a:r>
              <a:rPr lang="hu-HU" sz="2400" dirty="0" smtClean="0"/>
              <a:t>, aminek magyar jelentése: Egyedül Istené a dicsőség! Neki adunk hálát, és Neki ajánljuk az életünket, munkánkat. 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259" y="250092"/>
            <a:ext cx="4344007" cy="38472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30733" cy="200770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525763" y="4114800"/>
            <a:ext cx="340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 smtClean="0"/>
              <a:t>Azért ezt a nevet választották, mert ezzel is a céljukat, látásmódjukat szeretnék kifejezni.</a:t>
            </a:r>
            <a:endParaRPr lang="hu-HU" sz="2200" dirty="0"/>
          </a:p>
        </p:txBody>
      </p:sp>
      <p:sp>
        <p:nvSpPr>
          <p:cNvPr id="7" name="Téglalap 6"/>
          <p:cNvSpPr/>
          <p:nvPr/>
        </p:nvSpPr>
        <p:spPr>
          <a:xfrm>
            <a:off x="3847779" y="267509"/>
            <a:ext cx="384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200" dirty="0"/>
              <a:t>Egy ma is működő református diákmozgalom is az SDG nevet viseli. </a:t>
            </a:r>
          </a:p>
        </p:txBody>
      </p:sp>
    </p:spTree>
    <p:extLst>
      <p:ext uri="{BB962C8B-B14F-4D97-AF65-F5344CB8AC3E}">
        <p14:creationId xmlns:p14="http://schemas.microsoft.com/office/powerpoint/2010/main" val="714929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 függőlegesen 3"/>
          <p:cNvSpPr/>
          <p:nvPr/>
        </p:nvSpPr>
        <p:spPr>
          <a:xfrm flipH="1">
            <a:off x="5949695" y="829282"/>
            <a:ext cx="6095995" cy="5851933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9659548" y="5599612"/>
            <a:ext cx="1288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Comic Sans MS" panose="030F0702030302020204" pitchFamily="66" charset="0"/>
              </a:rPr>
              <a:t>SDG</a:t>
            </a:r>
            <a:endParaRPr lang="hu-HU" sz="4000" dirty="0">
              <a:latin typeface="Comic Sans MS" panose="030F0702030302020204" pitchFamily="66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47559" y="238187"/>
            <a:ext cx="6698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Mi minden mögé kerülhet az SDG felirat?</a:t>
            </a:r>
          </a:p>
        </p:txBody>
      </p:sp>
      <p:sp>
        <p:nvSpPr>
          <p:cNvPr id="8" name="Téglalap 7"/>
          <p:cNvSpPr/>
          <p:nvPr/>
        </p:nvSpPr>
        <p:spPr>
          <a:xfrm>
            <a:off x="134112" y="2218944"/>
            <a:ext cx="6400800" cy="44622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err="1" smtClean="0"/>
              <a:t>Gyűjtsd</a:t>
            </a:r>
            <a:r>
              <a:rPr lang="hu-HU" sz="2400" dirty="0" smtClean="0"/>
              <a:t> ki külön lapra az olvasmányból, hogy mi mindent tett Szenczi Molnár Albert Isten dicsőségére!</a:t>
            </a:r>
            <a:endParaRPr lang="hu-HU" sz="2400" dirty="0"/>
          </a:p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Majd folytasd a sort olyan, gyülekezetben végzett szolgálatokkal, tárgyakkal, amelyeket ugyancsak Isten dicsőségére használnak!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Írd le, vagy rajzold le és készíts montázst!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Ezt a feladatot egyedül is elvégezheted, vagy akár a csoporttal együtt is.</a:t>
            </a:r>
          </a:p>
          <a:p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4" y="0"/>
            <a:ext cx="1800268" cy="178932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24" y="0"/>
            <a:ext cx="1780032" cy="17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198165" y="2002481"/>
            <a:ext cx="6658839" cy="4427722"/>
          </a:xfrm>
          <a:prstGeom prst="rect">
            <a:avLst/>
          </a:prstGeom>
          <a:ln w="114300">
            <a:solidFill>
              <a:srgbClr val="BB7F6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840688" y="2002481"/>
            <a:ext cx="165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SDG</a:t>
            </a:r>
            <a:endParaRPr lang="hu-HU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540565" y="0"/>
            <a:ext cx="10651435" cy="154165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/>
              <a:t>SDG tabló</a:t>
            </a:r>
          </a:p>
          <a:p>
            <a:pPr algn="ctr"/>
            <a:r>
              <a:rPr lang="hu-HU" sz="2200" dirty="0" smtClean="0"/>
              <a:t>(SZORGALMI FELADAT)</a:t>
            </a:r>
            <a:endParaRPr lang="hu-HU" sz="2200" dirty="0"/>
          </a:p>
        </p:txBody>
      </p:sp>
      <p:sp>
        <p:nvSpPr>
          <p:cNvPr id="6" name="Téglalap 5"/>
          <p:cNvSpPr/>
          <p:nvPr/>
        </p:nvSpPr>
        <p:spPr>
          <a:xfrm>
            <a:off x="244438" y="1908313"/>
            <a:ext cx="4645614" cy="45218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Készítsünk a hittancsoport, a gyülekezet, az iskola életéből egy tablót (kartonpapírra)!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Olyan fényképeket, újságcikkeket, beszámolókat helyezzünk rá, amelyek Isten áldásával történtek, az Ő dicsőségére!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Az elkészült tablót helyezzétek jól látható helyre!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0565" cy="154165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4661">
            <a:off x="5500911" y="2713513"/>
            <a:ext cx="2010121" cy="1260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t="15168" b="3504"/>
          <a:stretch/>
        </p:blipFill>
        <p:spPr>
          <a:xfrm rot="187374">
            <a:off x="9605103" y="4379952"/>
            <a:ext cx="2066932" cy="124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t="44280"/>
          <a:stretch/>
        </p:blipFill>
        <p:spPr>
          <a:xfrm>
            <a:off x="7211841" y="5230934"/>
            <a:ext cx="2239089" cy="956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255" y="2809064"/>
            <a:ext cx="1054894" cy="140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072" y="2831347"/>
            <a:ext cx="1646063" cy="228010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6855" y="4180838"/>
            <a:ext cx="1093278" cy="145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447" y="2016690"/>
            <a:ext cx="1960394" cy="650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4364" y="2049278"/>
            <a:ext cx="1960394" cy="650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165" y="5708970"/>
            <a:ext cx="1960394" cy="650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4371" y="5708970"/>
            <a:ext cx="1960394" cy="6508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3838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F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3282071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340352" y="288601"/>
            <a:ext cx="1011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S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52288" y="288601"/>
            <a:ext cx="1011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D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364224" y="288601"/>
            <a:ext cx="1011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G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624" y="0"/>
            <a:ext cx="1865376" cy="1854039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895751" y="1975104"/>
            <a:ext cx="6974040" cy="4754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09652" y="1975104"/>
            <a:ext cx="4510394" cy="475488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Írj 3 olyan dolgot, tehetséget, amiért hálás vagy Istennek! Amiről úgy gondolod, hogy azt a 3 dolgot Istennek köszönheted!</a:t>
            </a:r>
            <a:endParaRPr lang="hu-HU" sz="2400" dirty="0"/>
          </a:p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Fogalmazd meg 3 mondatban!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/>
              <a:t>A</a:t>
            </a:r>
            <a:r>
              <a:rPr lang="hu-HU" sz="2400" dirty="0" smtClean="0"/>
              <a:t>z egyes mondatokat a rövidítés kezdőbetűivel kezdd!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Küldd el a Hittanoktatódnak!</a:t>
            </a:r>
          </a:p>
          <a:p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3" b="89981" l="9958" r="91678">
                        <a14:foregroundMark x1="77419" y1="13311" x2="77419" y2="13311"/>
                        <a14:backgroundMark x1="58018" y1="77611" x2="58018" y2="77611"/>
                        <a14:backgroundMark x1="51145" y1="77611" x2="51145" y2="77611"/>
                        <a14:backgroundMark x1="43198" y1="78739" x2="43198" y2="78739"/>
                        <a14:backgroundMark x1="35203" y1="78175" x2="35203" y2="78175"/>
                        <a14:backgroundMark x1="28892" y1="77046" x2="28892" y2="77046"/>
                        <a14:backgroundMark x1="18654" y1="77611" x2="18654" y2="77611"/>
                        <a14:backgroundMark x1="21505" y1="79915" x2="21505" y2="79915"/>
                      </a14:backgroundRemoval>
                    </a14:imgEffect>
                  </a14:imgLayer>
                </a14:imgProps>
              </a:ext>
            </a:extLst>
          </a:blip>
          <a:srcRect l="18641" t="5841" r="897" b="20669"/>
          <a:stretch/>
        </p:blipFill>
        <p:spPr>
          <a:xfrm>
            <a:off x="5756158" y="1942007"/>
            <a:ext cx="1401417" cy="127221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125762" y="2694955"/>
            <a:ext cx="101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omic Sans MS" panose="030F0702030302020204" pitchFamily="66" charset="0"/>
              </a:rPr>
              <a:t>S</a:t>
            </a:r>
            <a:endParaRPr lang="hu-HU" sz="4800" dirty="0">
              <a:latin typeface="Comic Sans MS" panose="030F07020303020202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123046" y="3691089"/>
            <a:ext cx="101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omic Sans MS" panose="030F0702030302020204" pitchFamily="66" charset="0"/>
              </a:rPr>
              <a:t>D</a:t>
            </a:r>
            <a:endParaRPr lang="hu-HU" sz="4800" dirty="0">
              <a:latin typeface="Comic Sans MS" panose="030F0702030302020204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23046" y="4687223"/>
            <a:ext cx="101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omic Sans MS" panose="030F0702030302020204" pitchFamily="66" charset="0"/>
              </a:rPr>
              <a:t>G</a:t>
            </a:r>
            <a:endParaRPr lang="hu-HU" sz="4800" dirty="0">
              <a:latin typeface="Comic Sans MS" panose="030F0702030302020204" pitchFamily="66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147"/>
            <a:ext cx="1887258" cy="18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4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301 C 0.00195 0.02546 0.00703 0.05717 0.025 0.05694 C 0.05104 0.05694 0.05299 -0.04908 0.08398 -0.04908 C 0.11198 -0.04908 0.097 0.04305 0.12396 0.04259 C 0.15195 0.04259 0.13698 -0.02431 0.16705 -0.02431 C 0.19401 -0.02431 0.17903 0.02083 0.20299 0.02083 C 0.22604 0.02083 0.21406 -0.01343 0.23502 -0.01343 C 0.247 -0.01343 0.24804 -0.0044 0.24896 0.00301 " pathEditMode="relative" rAng="0" ptsTypes="AAAAAA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931816" y="1747375"/>
            <a:ext cx="10328366" cy="271881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1759130" y="2137287"/>
            <a:ext cx="8673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Isten dicsőségére élni, meghálálni Neki azt, amit Tőle kaptunk szép és nemes cél.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Így élt Szenczi Molnár Albert is.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Tehetségével, munkájával nem magának szerzett hírnevet, hanem Istent és a világot szolgálta.</a:t>
            </a:r>
          </a:p>
        </p:txBody>
      </p:sp>
      <p:sp>
        <p:nvSpPr>
          <p:cNvPr id="16" name="Téglalap 15"/>
          <p:cNvSpPr/>
          <p:nvPr/>
        </p:nvSpPr>
        <p:spPr>
          <a:xfrm>
            <a:off x="2769323" y="4856103"/>
            <a:ext cx="6653349" cy="105373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Mi is élhetünk így!</a:t>
            </a:r>
            <a:endParaRPr lang="hu-HU" sz="28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0383" cy="15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8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int a szép híves patakra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69" y="352261"/>
            <a:ext cx="1341120" cy="13411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/>
          <a:srcRect b="10323"/>
          <a:stretch/>
        </p:blipFill>
        <p:spPr>
          <a:xfrm>
            <a:off x="4076787" y="243840"/>
            <a:ext cx="7801606" cy="63642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111682" y="1981200"/>
            <a:ext cx="3801950" cy="475488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endParaRPr lang="hu-HU" sz="2400" dirty="0">
              <a:solidFill>
                <a:schemeClr val="bg1"/>
              </a:solidFill>
            </a:endParaRPr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endParaRPr lang="hu-HU" sz="2400" dirty="0">
              <a:solidFill>
                <a:schemeClr val="bg1"/>
              </a:solidFill>
            </a:endParaRPr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endParaRPr lang="hu-HU" sz="2400" dirty="0">
              <a:solidFill>
                <a:schemeClr val="bg1"/>
              </a:solidFill>
            </a:endParaRPr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800" dirty="0" smtClean="0">
                <a:solidFill>
                  <a:schemeClr val="bg1"/>
                </a:solidFill>
              </a:rPr>
              <a:t>Énekeljük </a:t>
            </a:r>
            <a:r>
              <a:rPr lang="hu-HU" sz="2800" dirty="0">
                <a:solidFill>
                  <a:schemeClr val="bg1"/>
                </a:solidFill>
              </a:rPr>
              <a:t>el Szenczi Molnár Albert egyik zsoltárfordítását, Isten dicsőségére!</a:t>
            </a:r>
          </a:p>
          <a:p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 flipH="1">
            <a:off x="1000333" y="2268147"/>
            <a:ext cx="1998898" cy="244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106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7317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6" name="Ellipszis 5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251698" y="5439449"/>
            <a:ext cx="4521201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49805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347024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39243" y="1725099"/>
            <a:ext cx="4204814" cy="4116490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706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lang="hu-HU" dirty="0" smtClean="0"/>
              <a:t>www.pixabay.com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internetes oldalon találhatók.)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40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62433" y="449538"/>
            <a:ext cx="370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JÁTSSZUNK!</a:t>
            </a:r>
            <a:endParaRPr lang="hu-HU" sz="4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62433" y="1393070"/>
            <a:ext cx="294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7C4C35"/>
                </a:solidFill>
              </a:rPr>
              <a:t>A játék neve: Fáraó</a:t>
            </a:r>
            <a:endParaRPr lang="hu-HU" sz="2400" dirty="0">
              <a:solidFill>
                <a:srgbClr val="7C4C35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89693" l="3499" r="93149">
                        <a14:foregroundMark x1="19169" y1="46564" x2="19169" y2="46564"/>
                        <a14:foregroundMark x1="16327" y1="55848" x2="16327" y2="55848"/>
                        <a14:foregroundMark x1="32872" y1="49781" x2="32872" y2="49781"/>
                        <a14:foregroundMark x1="27624" y1="76389" x2="27624" y2="76389"/>
                        <a14:foregroundMark x1="14723" y1="74342" x2="14723" y2="74342"/>
                        <a14:foregroundMark x1="8309" y1="73977" x2="8309" y2="73977"/>
                        <a14:foregroundMark x1="29592" y1="46564" x2="29592" y2="46564"/>
                        <a14:foregroundMark x1="86735" y1="43348" x2="86735" y2="43348"/>
                        <a14:foregroundMark x1="69461" y1="49781" x2="69461" y2="49781"/>
                        <a14:foregroundMark x1="67420" y1="48977" x2="67420" y2="48977"/>
                        <a14:foregroundMark x1="70627" y1="48538" x2="70627" y2="48538"/>
                        <a14:foregroundMark x1="68586" y1="45760" x2="68586" y2="45760"/>
                        <a14:foregroundMark x1="65379" y1="43713" x2="65379" y2="43713"/>
                        <a14:foregroundMark x1="62974" y1="40497" x2="62974" y2="40497"/>
                        <a14:foregroundMark x1="65015" y1="36477" x2="65015" y2="36477"/>
                        <a14:foregroundMark x1="74636" y1="45322" x2="74636" y2="45322"/>
                        <a14:foregroundMark x1="79082" y1="44956" x2="79082" y2="44956"/>
                        <a14:foregroundMark x1="82289" y1="44518" x2="82289" y2="44518"/>
                        <a14:foregroundMark x1="88703" y1="40132" x2="88703" y2="40132"/>
                        <a14:foregroundMark x1="89140" y1="34064" x2="89140" y2="34064"/>
                        <a14:foregroundMark x1="83090" y1="32822" x2="83090" y2="32822"/>
                        <a14:foregroundMark x1="76239" y1="34868" x2="76239" y2="34868"/>
                        <a14:foregroundMark x1="71866" y1="41301" x2="71866" y2="41301"/>
                        <a14:foregroundMark x1="67784" y1="41301" x2="67784" y2="41301"/>
                        <a14:foregroundMark x1="75875" y1="40936" x2="75875" y2="40936"/>
                        <a14:foregroundMark x1="79883" y1="41740" x2="79883" y2="41740"/>
                        <a14:foregroundMark x1="85131" y1="41740" x2="85131" y2="41740"/>
                        <a14:foregroundMark x1="83090" y1="39327" x2="83090" y2="39327"/>
                        <a14:foregroundMark x1="35641" y1="57456" x2="35641" y2="57456"/>
                        <a14:foregroundMark x1="22012" y1="47368" x2="22012" y2="47368"/>
                        <a14:foregroundMark x1="15962" y1="71564" x2="15962" y2="71564"/>
                        <a14:foregroundMark x1="17566" y1="74781" x2="17566" y2="74781"/>
                        <a14:foregroundMark x1="26385" y1="72734" x2="26385" y2="72734"/>
                        <a14:foregroundMark x1="23178" y1="78436" x2="23178" y2="78436"/>
                        <a14:foregroundMark x1="11516" y1="78801" x2="11516" y2="78801"/>
                        <a14:foregroundMark x1="32872" y1="77997" x2="32872" y2="77997"/>
                        <a14:foregroundMark x1="10714" y1="52997" x2="10714" y2="52997"/>
                        <a14:foregroundMark x1="10714" y1="61842" x2="10714" y2="61842"/>
                        <a14:foregroundMark x1="14723" y1="50146" x2="14723" y2="50146"/>
                        <a14:foregroundMark x1="23615" y1="43348" x2="23615" y2="43348"/>
                        <a14:foregroundMark x1="18367" y1="80044" x2="18367" y2="80044"/>
                        <a14:foregroundMark x1="8309" y1="57456" x2="8309" y2="57456"/>
                        <a14:foregroundMark x1="34038" y1="61038" x2="34038" y2="61038"/>
                        <a14:foregroundMark x1="15160" y1="44956" x2="15160" y2="44956"/>
                        <a14:foregroundMark x1="7143" y1="78801" x2="7143" y2="78801"/>
                        <a14:foregroundMark x1="71064" y1="36842" x2="71064" y2="36842"/>
                        <a14:foregroundMark x1="25583" y1="47368" x2="25583" y2="47368"/>
                      </a14:backgroundRemoval>
                    </a14:imgEffect>
                  </a14:imgLayer>
                </a14:imgProps>
              </a:ext>
            </a:extLst>
          </a:blip>
          <a:srcRect t="9058" b="14742"/>
          <a:stretch/>
        </p:blipFill>
        <p:spPr>
          <a:xfrm>
            <a:off x="8212184" y="96607"/>
            <a:ext cx="3161728" cy="240220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0104" cy="185473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06977" y="2533948"/>
            <a:ext cx="11578047" cy="41546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rgbClr val="663F2C"/>
                </a:solidFill>
              </a:rPr>
              <a:t>Találjatok </a:t>
            </a:r>
            <a:r>
              <a:rPr lang="hu-HU" sz="2200" dirty="0">
                <a:solidFill>
                  <a:srgbClr val="663F2C"/>
                </a:solidFill>
              </a:rPr>
              <a:t>magatoknak egy találó nevet! Olyan nevet, amely kifejezi a tehetségeteket, vagy valamit az életetekből. (Pl.: </a:t>
            </a:r>
            <a:r>
              <a:rPr lang="hu-HU" sz="2200" dirty="0" smtClean="0">
                <a:solidFill>
                  <a:srgbClr val="663F2C"/>
                </a:solidFill>
              </a:rPr>
              <a:t>Dekázó </a:t>
            </a:r>
            <a:r>
              <a:rPr lang="hu-HU" sz="2200" dirty="0">
                <a:solidFill>
                  <a:srgbClr val="663F2C"/>
                </a:solidFill>
              </a:rPr>
              <a:t>Focis, Éneklő </a:t>
            </a:r>
            <a:r>
              <a:rPr lang="hu-HU" sz="2200" dirty="0" err="1" smtClean="0">
                <a:solidFill>
                  <a:srgbClr val="663F2C"/>
                </a:solidFill>
              </a:rPr>
              <a:t>Koris</a:t>
            </a:r>
            <a:r>
              <a:rPr lang="hu-HU" sz="2200" dirty="0" smtClean="0">
                <a:solidFill>
                  <a:srgbClr val="663F2C"/>
                </a:solidFill>
              </a:rPr>
              <a:t>, </a:t>
            </a:r>
            <a:r>
              <a:rPr lang="hu-HU" sz="2200" dirty="0">
                <a:solidFill>
                  <a:srgbClr val="663F2C"/>
                </a:solidFill>
              </a:rPr>
              <a:t>Budapesti Táncos, </a:t>
            </a:r>
            <a:r>
              <a:rPr lang="hu-HU" sz="2200" dirty="0" err="1">
                <a:solidFill>
                  <a:srgbClr val="663F2C"/>
                </a:solidFill>
              </a:rPr>
              <a:t>stb</a:t>
            </a:r>
            <a:r>
              <a:rPr lang="hu-HU" sz="2200" dirty="0">
                <a:solidFill>
                  <a:srgbClr val="663F2C"/>
                </a:solidFill>
              </a:rPr>
              <a:t>…) Ne áruld el a társaidnak!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Egyenként súgjátok meg a Hittanoktatónak!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A Hittanoktató írja le a neveket, majd változó sorrendben háromszor olvassa fel az osztálynak!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Tippelhettek a nevek gazdájára!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Ha valaki beazonosítja a társát, az utána az ő rabszolgája, ő pedig a fáraója lesz.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Egy fáraót csak úgy lehet megszerezni, ha a rabszolgák nevét is fel tudjuk sorolni.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A rabszolgák a saját fáraójukat segítik, támogatják az általuk tudott nevekkel.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Az a cél, hogy egy valaki maga alá </a:t>
            </a:r>
            <a:r>
              <a:rPr lang="hu-HU" sz="2200" dirty="0" err="1">
                <a:solidFill>
                  <a:srgbClr val="663F2C"/>
                </a:solidFill>
              </a:rPr>
              <a:t>gyűjtse</a:t>
            </a:r>
            <a:r>
              <a:rPr lang="hu-HU" sz="2200" dirty="0">
                <a:solidFill>
                  <a:srgbClr val="663F2C"/>
                </a:solidFill>
              </a:rPr>
              <a:t> az összes tanulót.</a:t>
            </a:r>
          </a:p>
          <a:p>
            <a:pPr algn="ctr"/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94041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741714" cy="171528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704" y="-3981"/>
            <a:ext cx="1724296" cy="171926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1741715" y="-3982"/>
            <a:ext cx="8725989" cy="17192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Ezek </a:t>
            </a:r>
            <a:r>
              <a:rPr lang="hu-HU" sz="2800" dirty="0">
                <a:solidFill>
                  <a:srgbClr val="663F2C"/>
                </a:solidFill>
              </a:rPr>
              <a:t>a nevek rólatok beszéltek.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" y="1715281"/>
            <a:ext cx="12192000" cy="230985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663F2C"/>
                </a:solidFill>
              </a:rPr>
              <a:t>Szerinted miről beszélhet </a:t>
            </a:r>
          </a:p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SZENCZI MOLNÁR ALBERT </a:t>
            </a:r>
          </a:p>
          <a:p>
            <a:pPr algn="ctr"/>
            <a:r>
              <a:rPr lang="hu-HU" sz="3200" dirty="0" smtClean="0">
                <a:solidFill>
                  <a:srgbClr val="663F2C"/>
                </a:solidFill>
              </a:rPr>
              <a:t>neve?</a:t>
            </a:r>
            <a:endParaRPr lang="hu-HU" sz="3200" dirty="0">
              <a:solidFill>
                <a:srgbClr val="663F2C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" y="4025136"/>
            <a:ext cx="6069872" cy="14164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Írd le az ötleteidet a füzetbe!</a:t>
            </a:r>
          </a:p>
          <a:p>
            <a:pPr algn="ctr"/>
            <a:endParaRPr lang="hu-HU" sz="2400" dirty="0"/>
          </a:p>
        </p:txBody>
      </p:sp>
      <p:sp>
        <p:nvSpPr>
          <p:cNvPr id="13" name="Téglalap 12"/>
          <p:cNvSpPr/>
          <p:nvPr/>
        </p:nvSpPr>
        <p:spPr>
          <a:xfrm>
            <a:off x="6069873" y="4025136"/>
            <a:ext cx="6122126" cy="14164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Majd beszéljétek meg közösen is!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" y="5441568"/>
            <a:ext cx="12191998" cy="14164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Figyelj a mai órán a részletekre, </a:t>
            </a:r>
          </a:p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mert választ fogunk kapni erre a kérdésre is. </a:t>
            </a:r>
            <a:endParaRPr lang="hu-HU" sz="2400" dirty="0">
              <a:solidFill>
                <a:srgbClr val="663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42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>
            <a:off x="6874868" y="58156"/>
            <a:ext cx="5317132" cy="670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70383" cy="155257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0" y="2010487"/>
            <a:ext cx="6874868" cy="334180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Szenczi </a:t>
            </a:r>
            <a:r>
              <a:rPr lang="hu-HU" sz="2400" dirty="0"/>
              <a:t>Molnár Albert </a:t>
            </a:r>
            <a:r>
              <a:rPr lang="hu-HU" sz="2400" dirty="0" err="1"/>
              <a:t>Szencen</a:t>
            </a:r>
            <a:r>
              <a:rPr lang="hu-HU" sz="2400" dirty="0"/>
              <a:t>, egy Pozsony melletti faluban született, 1574-ben.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/>
              <a:t>Molnár családban.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/>
              <a:t>Okos és érdeklődő kisfiú volt.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/>
              <a:t>Amikor ifjúvá serdült, nekiindult a nagyvilágnak, hogy </a:t>
            </a:r>
            <a:r>
              <a:rPr lang="hu-HU" sz="2400" dirty="0" err="1" smtClean="0"/>
              <a:t>továbbtanulhasson</a:t>
            </a:r>
            <a:r>
              <a:rPr lang="hu-HU" sz="2400" dirty="0"/>
              <a:t>.</a:t>
            </a:r>
          </a:p>
          <a:p>
            <a:pPr algn="ctr"/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2262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" b="98914" l="712" r="98813">
                        <a14:foregroundMark x1="36313" y1="5549" x2="36313" y2="5549"/>
                        <a14:foregroundMark x1="38528" y1="5428" x2="38528" y2="5428"/>
                        <a14:foregroundMark x1="45095" y1="4825" x2="45095" y2="4825"/>
                        <a14:foregroundMark x1="48339" y1="4946" x2="48339" y2="4946"/>
                        <a14:foregroundMark x1="52690" y1="4825" x2="52690" y2="4825"/>
                        <a14:foregroundMark x1="51741" y1="5308" x2="51741" y2="5308"/>
                        <a14:foregroundMark x1="55142" y1="5428" x2="55142" y2="5428"/>
                        <a14:foregroundMark x1="57041" y1="5308" x2="57041" y2="5308"/>
                        <a14:foregroundMark x1="56171" y1="5308" x2="56171" y2="5308"/>
                        <a14:foregroundMark x1="32120" y1="5066" x2="32120" y2="5066"/>
                        <a14:backgroundMark x1="2532" y1="89626" x2="2532" y2="89626"/>
                      </a14:backgroundRemoval>
                    </a14:imgEffect>
                  </a14:imgLayer>
                </a14:imgProps>
              </a:ext>
            </a:extLst>
          </a:blip>
          <a:srcRect l="43372" t="33615" r="9168" b="8484"/>
          <a:stretch/>
        </p:blipFill>
        <p:spPr>
          <a:xfrm>
            <a:off x="3773556" y="-27432"/>
            <a:ext cx="8570844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églalap 2"/>
          <p:cNvSpPr/>
          <p:nvPr/>
        </p:nvSpPr>
        <p:spPr>
          <a:xfrm>
            <a:off x="0" y="1659835"/>
            <a:ext cx="3872238" cy="519816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Így jutott el Göncre, </a:t>
            </a:r>
          </a:p>
          <a:p>
            <a:pPr algn="ctr"/>
            <a:r>
              <a:rPr lang="hu-HU" sz="2400" dirty="0" smtClean="0"/>
              <a:t>ahol Károli Gáspár, a tettre kész és tudós református lelkész épp a Biblia fordításán és nyomtatásán fáradozott. </a:t>
            </a:r>
          </a:p>
          <a:p>
            <a:pPr algn="ctr"/>
            <a:r>
              <a:rPr lang="hu-HU" sz="2400" dirty="0" smtClean="0"/>
              <a:t>Az ifjú Albertre nagy hatással volt Károli személye és munkája is.</a:t>
            </a:r>
          </a:p>
          <a:p>
            <a:pPr algn="ctr"/>
            <a:r>
              <a:rPr lang="hu-HU" sz="2400" dirty="0" smtClean="0"/>
              <a:t> Elhatározta, hogy minden tehetségével és tudásával Istent és saját hazáját szolgálja majd.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3872238" cy="165983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Minden érdekelte, de különösen a magyar nyelv, és a különféle idegen nyelvek.</a:t>
            </a:r>
            <a:endParaRPr lang="hu-HU" dirty="0"/>
          </a:p>
        </p:txBody>
      </p:sp>
      <p:sp>
        <p:nvSpPr>
          <p:cNvPr id="9" name="Jobbra nyíl 8"/>
          <p:cNvSpPr/>
          <p:nvPr/>
        </p:nvSpPr>
        <p:spPr>
          <a:xfrm rot="21144323">
            <a:off x="6957229" y="1668421"/>
            <a:ext cx="2450200" cy="384305"/>
          </a:xfrm>
          <a:custGeom>
            <a:avLst/>
            <a:gdLst>
              <a:gd name="connsiteX0" fmla="*/ 0 w 2325756"/>
              <a:gd name="connsiteY0" fmla="*/ 116785 h 467139"/>
              <a:gd name="connsiteX1" fmla="*/ 2092187 w 2325756"/>
              <a:gd name="connsiteY1" fmla="*/ 116785 h 467139"/>
              <a:gd name="connsiteX2" fmla="*/ 2092187 w 2325756"/>
              <a:gd name="connsiteY2" fmla="*/ 0 h 467139"/>
              <a:gd name="connsiteX3" fmla="*/ 2325756 w 2325756"/>
              <a:gd name="connsiteY3" fmla="*/ 233570 h 467139"/>
              <a:gd name="connsiteX4" fmla="*/ 2092187 w 2325756"/>
              <a:gd name="connsiteY4" fmla="*/ 467139 h 467139"/>
              <a:gd name="connsiteX5" fmla="*/ 2092187 w 2325756"/>
              <a:gd name="connsiteY5" fmla="*/ 350354 h 467139"/>
              <a:gd name="connsiteX6" fmla="*/ 0 w 2325756"/>
              <a:gd name="connsiteY6" fmla="*/ 350354 h 467139"/>
              <a:gd name="connsiteX7" fmla="*/ 0 w 2325756"/>
              <a:gd name="connsiteY7" fmla="*/ 116785 h 467139"/>
              <a:gd name="connsiteX0" fmla="*/ 0 w 2325756"/>
              <a:gd name="connsiteY0" fmla="*/ 116785 h 467139"/>
              <a:gd name="connsiteX1" fmla="*/ 1539222 w 2325756"/>
              <a:gd name="connsiteY1" fmla="*/ 118303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39222 w 2325756"/>
              <a:gd name="connsiteY1" fmla="*/ 118303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39222 w 2325756"/>
              <a:gd name="connsiteY1" fmla="*/ 118303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26086 w 2325756"/>
              <a:gd name="connsiteY7" fmla="*/ 367228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26086 w 2325756"/>
              <a:gd name="connsiteY7" fmla="*/ 367228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26086 w 2325756"/>
              <a:gd name="connsiteY7" fmla="*/ 367228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35281 w 2325756"/>
              <a:gd name="connsiteY7" fmla="*/ 298265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5756" h="467139">
                <a:moveTo>
                  <a:pt x="0" y="116785"/>
                </a:moveTo>
                <a:lnTo>
                  <a:pt x="1527399" y="56564"/>
                </a:lnTo>
                <a:cubicBezTo>
                  <a:pt x="1921238" y="63941"/>
                  <a:pt x="1907865" y="117291"/>
                  <a:pt x="2092187" y="116785"/>
                </a:cubicBezTo>
                <a:lnTo>
                  <a:pt x="2092187" y="0"/>
                </a:lnTo>
                <a:lnTo>
                  <a:pt x="2325756" y="233570"/>
                </a:lnTo>
                <a:lnTo>
                  <a:pt x="2092187" y="467139"/>
                </a:lnTo>
                <a:lnTo>
                  <a:pt x="2092187" y="350354"/>
                </a:lnTo>
                <a:cubicBezTo>
                  <a:pt x="1903487" y="355979"/>
                  <a:pt x="1871761" y="312343"/>
                  <a:pt x="1535281" y="298265"/>
                </a:cubicBezTo>
                <a:cubicBezTo>
                  <a:pt x="1254494" y="313000"/>
                  <a:pt x="508695" y="355979"/>
                  <a:pt x="0" y="350354"/>
                </a:cubicBezTo>
                <a:lnTo>
                  <a:pt x="0" y="1167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6227692" y="1451113"/>
            <a:ext cx="1043608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SZENC</a:t>
            </a:r>
            <a:endParaRPr lang="hu-HU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9093358" y="1876980"/>
            <a:ext cx="1043608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GÖNC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0452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319762" y="0"/>
            <a:ext cx="3872238" cy="165983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magyar iskolák után külföldre indult.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319762" y="1659835"/>
            <a:ext cx="3872238" cy="519816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Végigjárta Európa akkor leghíresebb egyetemeit.</a:t>
            </a:r>
          </a:p>
          <a:p>
            <a:pPr algn="ctr"/>
            <a:r>
              <a:rPr lang="hu-HU" sz="2400" dirty="0" smtClean="0"/>
              <a:t>Rendkívüli műveltségre tett szert, híres tudósokkal, teológusokkal, fejedelmekkel találkozott. 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" b="98914" l="712" r="98813">
                        <a14:foregroundMark x1="36313" y1="5549" x2="36313" y2="5549"/>
                        <a14:foregroundMark x1="38528" y1="5428" x2="38528" y2="5428"/>
                        <a14:foregroundMark x1="45095" y1="4825" x2="45095" y2="4825"/>
                        <a14:foregroundMark x1="48339" y1="4946" x2="48339" y2="4946"/>
                        <a14:foregroundMark x1="52690" y1="4825" x2="52690" y2="4825"/>
                        <a14:foregroundMark x1="51741" y1="5308" x2="51741" y2="5308"/>
                        <a14:foregroundMark x1="55142" y1="5428" x2="55142" y2="5428"/>
                        <a14:foregroundMark x1="57041" y1="5308" x2="57041" y2="5308"/>
                        <a14:foregroundMark x1="56171" y1="5308" x2="56171" y2="5308"/>
                        <a14:foregroundMark x1="32120" y1="5066" x2="32120" y2="5066"/>
                        <a14:backgroundMark x1="2532" y1="89626" x2="2532" y2="89626"/>
                      </a14:backgroundRemoval>
                    </a14:imgEffect>
                  </a14:imgLayer>
                </a14:imgProps>
              </a:ext>
            </a:extLst>
          </a:blip>
          <a:srcRect l="13577" t="6588" r="17975" b="8379"/>
          <a:stretch/>
        </p:blipFill>
        <p:spPr>
          <a:xfrm>
            <a:off x="26154" y="0"/>
            <a:ext cx="8293608" cy="68418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Balra nyíl 5"/>
          <p:cNvSpPr/>
          <p:nvPr/>
        </p:nvSpPr>
        <p:spPr>
          <a:xfrm rot="1946759">
            <a:off x="3318329" y="1921173"/>
            <a:ext cx="4405227" cy="344990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6993683" y="3420949"/>
            <a:ext cx="957167" cy="32113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GÖNC</a:t>
            </a:r>
            <a:endParaRPr lang="hu-HU" sz="16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2762529" y="445255"/>
            <a:ext cx="1684995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WITTENBERG</a:t>
            </a:r>
            <a:endParaRPr lang="hu-HU" sz="16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180109" y="2273514"/>
            <a:ext cx="1533866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HEIDELBERG</a:t>
            </a:r>
            <a:endParaRPr lang="hu-HU" sz="1600" dirty="0"/>
          </a:p>
        </p:txBody>
      </p:sp>
      <p:sp>
        <p:nvSpPr>
          <p:cNvPr id="12" name="Balra nyíl 5"/>
          <p:cNvSpPr/>
          <p:nvPr/>
        </p:nvSpPr>
        <p:spPr>
          <a:xfrm rot="18781227" flipV="1">
            <a:off x="1462411" y="1682484"/>
            <a:ext cx="2396057" cy="353153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Balra nyíl 5"/>
          <p:cNvSpPr/>
          <p:nvPr/>
        </p:nvSpPr>
        <p:spPr>
          <a:xfrm rot="18781227">
            <a:off x="1272054" y="2836701"/>
            <a:ext cx="588059" cy="326626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1532764" y="3125734"/>
            <a:ext cx="1636745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STRASSBURG</a:t>
            </a:r>
            <a:endParaRPr lang="hu-HU" sz="1600" dirty="0"/>
          </a:p>
        </p:txBody>
      </p:sp>
      <p:sp>
        <p:nvSpPr>
          <p:cNvPr id="16" name="Balra nyíl 5"/>
          <p:cNvSpPr/>
          <p:nvPr/>
        </p:nvSpPr>
        <p:spPr>
          <a:xfrm rot="17731429">
            <a:off x="248913" y="3900268"/>
            <a:ext cx="1501732" cy="364504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/>
          <p:nvPr/>
        </p:nvSpPr>
        <p:spPr>
          <a:xfrm>
            <a:off x="288912" y="4976764"/>
            <a:ext cx="957167" cy="32113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GENF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286744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" b="98037" l="1887" r="97305"/>
                    </a14:imgEffect>
                  </a14:imgLayer>
                </a14:imgProps>
              </a:ext>
            </a:extLst>
          </a:blip>
          <a:srcRect b="3908"/>
          <a:stretch/>
        </p:blipFill>
        <p:spPr>
          <a:xfrm>
            <a:off x="2614232" y="540429"/>
            <a:ext cx="9577768" cy="631757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9513" y="2196547"/>
            <a:ext cx="3916017" cy="220648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Sorban írta a fontosabbnál fontosabb könyveket, amikre nagy szükség volt akkoriban.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1030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" b="98037" l="1887" r="97305"/>
                    </a14:imgEffect>
                  </a14:imgLayer>
                </a14:imgProps>
              </a:ext>
            </a:extLst>
          </a:blip>
          <a:srcRect b="3908"/>
          <a:stretch/>
        </p:blipFill>
        <p:spPr>
          <a:xfrm>
            <a:off x="3161105" y="3200400"/>
            <a:ext cx="5545113" cy="36576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0"/>
            <a:ext cx="6013175" cy="179898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Ő készítette az első magyar nyelvtankönyvet és az első magyar-latin szótárt is.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6013175" y="0"/>
            <a:ext cx="6178826" cy="179898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Lefordította Kálvin Jánosnak, egyházunk nagy teológusának a legfontosabb művét, az Institúciót, és a legfontosabb hitvallási iratunkat, a Heidelbergi Kátét.  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5" b="96434" l="2381" r="938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118" y="2089037"/>
            <a:ext cx="3072650" cy="393226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6" b="95504" l="594" r="95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6218" y="2089037"/>
            <a:ext cx="3078747" cy="393226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6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1188</Words>
  <Application>Microsoft Office PowerPoint</Application>
  <PresentationFormat>Szélesvásznú</PresentationFormat>
  <Paragraphs>168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116</cp:revision>
  <dcterms:created xsi:type="dcterms:W3CDTF">2021-03-25T08:26:44Z</dcterms:created>
  <dcterms:modified xsi:type="dcterms:W3CDTF">2021-10-01T07:34:33Z</dcterms:modified>
</cp:coreProperties>
</file>