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0" r:id="rId3"/>
    <p:sldId id="261" r:id="rId4"/>
    <p:sldId id="323" r:id="rId5"/>
    <p:sldId id="335" r:id="rId6"/>
    <p:sldId id="337" r:id="rId7"/>
    <p:sldId id="336" r:id="rId8"/>
    <p:sldId id="338" r:id="rId9"/>
    <p:sldId id="339" r:id="rId10"/>
    <p:sldId id="340" r:id="rId11"/>
    <p:sldId id="341" r:id="rId12"/>
    <p:sldId id="332" r:id="rId13"/>
    <p:sldId id="333" r:id="rId14"/>
    <p:sldId id="342" r:id="rId15"/>
    <p:sldId id="343" r:id="rId16"/>
    <p:sldId id="344" r:id="rId17"/>
    <p:sldId id="264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80D"/>
    <a:srgbClr val="BDD7EE"/>
    <a:srgbClr val="FEF7D6"/>
    <a:srgbClr val="F5E4D0"/>
    <a:srgbClr val="FEF7D7"/>
    <a:srgbClr val="FDF7D5"/>
    <a:srgbClr val="F2DEA7"/>
    <a:srgbClr val="F1DCA5"/>
    <a:srgbClr val="F2DCA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32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6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21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676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16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322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19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244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3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3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2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79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46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7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8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14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95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3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0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2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2020. 06. 04.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05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pi-feladatbank.reformatus.hu/qj2pLSMq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pi-feladatbank.reformatus.hu/CsWXGlw7" TargetMode="External"/><Relationship Id="rId5" Type="http://schemas.openxmlformats.org/officeDocument/2006/relationships/hyperlink" Target="http://rpi-feladatbank.reformatus.hu/KHK47xy4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://rpi-feladatbank.reformatus.hu/upIgwyW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pi-feladatbank.reformatus.hu/dCB9o7ad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rgbClr val="FFFF99"/>
              </a:gs>
              <a:gs pos="29000">
                <a:srgbClr val="F1DCA5"/>
              </a:gs>
              <a:gs pos="83000">
                <a:srgbClr val="FBE1A8"/>
              </a:gs>
              <a:gs pos="96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1DCA5"/>
              </a:gs>
              <a:gs pos="40000">
                <a:srgbClr val="FFFF99"/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223505"/>
            <a:ext cx="12192000" cy="769937"/>
          </a:xfrm>
          <a:prstGeom prst="rect">
            <a:avLst/>
          </a:prstGeom>
          <a:gradFill>
            <a:gsLst>
              <a:gs pos="0">
                <a:srgbClr val="FFFF99"/>
              </a:gs>
              <a:gs pos="29000">
                <a:srgbClr val="F1DCA5"/>
              </a:gs>
              <a:gs pos="83000">
                <a:srgbClr val="FBE1A8"/>
              </a:gs>
              <a:gs pos="96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noProof="0" dirty="0" smtClean="0">
                <a:solidFill>
                  <a:schemeClr val="bg1"/>
                </a:solidFill>
                <a:cs typeface="Arial" panose="020B0604020202020204" pitchFamily="34" charset="0"/>
              </a:rPr>
              <a:t>Jézus a mi királyunk </a:t>
            </a:r>
            <a:r>
              <a:rPr lang="hu-HU" altLang="hu-HU" sz="4400" noProof="0" smtClean="0">
                <a:solidFill>
                  <a:schemeClr val="bg1"/>
                </a:solidFill>
                <a:cs typeface="Arial" panose="020B0604020202020204" pitchFamily="34" charset="0"/>
              </a:rPr>
              <a:t>- Tudáspróba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rgbClr val="FFFF99"/>
              </a:gs>
              <a:gs pos="71000">
                <a:srgbClr val="F2DCA5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34071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8" b="99080" l="1364" r="90000">
                        <a14:foregroundMark x1="32273" y1="48773" x2="37727" y2="85583"/>
                        <a14:foregroundMark x1="66515" y1="34356" x2="59848" y2="72086"/>
                        <a14:foregroundMark x1="8788" y1="51534" x2="8788" y2="51534"/>
                        <a14:foregroundMark x1="8636" y1="65031" x2="8636" y2="65031"/>
                        <a14:backgroundMark x1="71818" y1="68405" x2="71818" y2="68405"/>
                        <a14:backgroundMark x1="27576" y1="69939" x2="27576" y2="69939"/>
                        <a14:backgroundMark x1="78333" y1="80675" x2="78333" y2="80675"/>
                        <a14:backgroundMark x1="34091" y1="76687" x2="34091" y2="76687"/>
                        <a14:backgroundMark x1="63636" y1="62577" x2="63636" y2="62577"/>
                        <a14:backgroundMark x1="67273" y1="42331" x2="67273" y2="42331"/>
                        <a14:backgroundMark x1="61970" y1="66564" x2="61970" y2="66564"/>
                      </a14:backgroundRemoval>
                    </a14:imgEffect>
                  </a14:imgLayer>
                </a14:imgProps>
              </a:ext>
            </a:extLst>
          </a:blip>
          <a:srcRect l="9452" r="10925"/>
          <a:stretch/>
        </p:blipFill>
        <p:spPr>
          <a:xfrm>
            <a:off x="4856814" y="1080000"/>
            <a:ext cx="6955436" cy="43148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97635" cy="21600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481261" y="2908092"/>
            <a:ext cx="3432748" cy="2908092"/>
          </a:xfrm>
          <a:prstGeom prst="roundRect">
            <a:avLst/>
          </a:prstGeom>
          <a:solidFill>
            <a:srgbClr val="BDD7E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B3880D"/>
                </a:solidFill>
                <a:hlinkClick r:id="rId5"/>
              </a:rPr>
              <a:t>Igaz, vagy hamis?</a:t>
            </a:r>
            <a:r>
              <a:rPr lang="hu-HU" sz="2800" dirty="0" smtClean="0">
                <a:solidFill>
                  <a:srgbClr val="B3880D"/>
                </a:solidFill>
              </a:rPr>
              <a:t> Az özvegyasszony két fillérje alapján pipáld ki az igaz állításokat!</a:t>
            </a:r>
            <a:endParaRPr lang="hu-HU" sz="2800" dirty="0">
              <a:solidFill>
                <a:srgbClr val="B388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97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" b="100000" l="0" r="982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4485" y="2294912"/>
            <a:ext cx="8842597" cy="4382345"/>
          </a:xfrm>
          <a:prstGeom prst="rect">
            <a:avLst/>
          </a:prstGeom>
          <a:solidFill>
            <a:srgbClr val="FEF7D6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97635" cy="2160000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3897443" y="382957"/>
            <a:ext cx="7989757" cy="13940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B3880D"/>
                </a:solidFill>
              </a:rPr>
              <a:t>Tedd időrendi sorrendbe Péter börtönből szabadulásának az eseményeit! </a:t>
            </a:r>
            <a:r>
              <a:rPr lang="hu-HU" sz="2800" dirty="0" smtClean="0">
                <a:solidFill>
                  <a:srgbClr val="B3880D"/>
                </a:solidFill>
                <a:hlinkClick r:id="rId5"/>
              </a:rPr>
              <a:t>Kattints ide</a:t>
            </a:r>
            <a:r>
              <a:rPr lang="hu-HU" sz="2800" dirty="0" smtClean="0">
                <a:solidFill>
                  <a:srgbClr val="B3880D"/>
                </a:solidFill>
              </a:rPr>
              <a:t> és azonnal indul a feladat!</a:t>
            </a:r>
            <a:endParaRPr lang="hu-HU" sz="2800" dirty="0">
              <a:solidFill>
                <a:srgbClr val="B3880D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317292" y="2677871"/>
            <a:ext cx="3205397" cy="35130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B3880D"/>
                </a:solidFill>
              </a:rPr>
              <a:t>A Péterért imádkozó gyülekezet megtapasztalta az aranymondás igazságát</a:t>
            </a:r>
            <a:r>
              <a:rPr lang="hu-HU" sz="2800" dirty="0">
                <a:solidFill>
                  <a:srgbClr val="B3880D"/>
                </a:solidFill>
              </a:rPr>
              <a:t>. </a:t>
            </a:r>
            <a:r>
              <a:rPr lang="hu-HU" sz="2800" dirty="0" smtClean="0">
                <a:solidFill>
                  <a:srgbClr val="B3880D"/>
                </a:solidFill>
                <a:hlinkClick r:id="rId6"/>
              </a:rPr>
              <a:t>Rakd sorrendbe a szavakat!</a:t>
            </a:r>
            <a:r>
              <a:rPr lang="hu-HU" sz="2800" dirty="0" smtClean="0">
                <a:solidFill>
                  <a:srgbClr val="B3880D"/>
                </a:solidFill>
              </a:rPr>
              <a:t> </a:t>
            </a:r>
            <a:endParaRPr lang="hu-HU" sz="2800" dirty="0">
              <a:solidFill>
                <a:srgbClr val="B388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48721" y="2803160"/>
            <a:ext cx="8079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 smtClean="0">
                <a:solidFill>
                  <a:srgbClr val="B3880D"/>
                </a:solidFill>
              </a:rPr>
              <a:t>Ügyesen dolgoztál!</a:t>
            </a:r>
            <a:endParaRPr lang="hu-HU" sz="7200" dirty="0">
              <a:solidFill>
                <a:srgbClr val="B388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907" y="1317492"/>
            <a:ext cx="7255883" cy="5305377"/>
          </a:xfrm>
          <a:prstGeom prst="rect">
            <a:avLst/>
          </a:prstGeom>
          <a:ln w="4127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Áldjon meg téged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182" y="3081498"/>
            <a:ext cx="1484811" cy="148481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3" y="0"/>
            <a:ext cx="1890083" cy="187377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47" y="4989797"/>
            <a:ext cx="1882658" cy="1881266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2458387" y="269823"/>
            <a:ext cx="9009088" cy="83944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tanév végéhez érve, Isten áldását kérem az életedre, a szünidő minden napjára! Áldjon és őrizzen meg az Úr!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3322" y="2317000"/>
            <a:ext cx="236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 kattintva meghallgathatod!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977483" y="2396530"/>
            <a:ext cx="56477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„Akár esztek, tehát, akár isztok, vagy bármi mást tesztek, mindent Isten dicsőségére tegyetek!”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Pál első levele a korinthusiakhoz 10,31</a:t>
            </a:r>
            <a:endParaRPr kumimoji="0" lang="hu-HU" sz="20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29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" y="25495"/>
            <a:ext cx="2073275" cy="19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65" y="1335900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0" y="2323169"/>
            <a:ext cx="343693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Szép és Isten áldásaiban gazdag nyarat kívánunk neked!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18022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lang="hu-HU" sz="3600" dirty="0">
                <a:solidFill>
                  <a:schemeClr val="accent6"/>
                </a:solidFill>
              </a:rPr>
              <a:t>Te vagy az én erőm, rólad zeng énekem. Erős váram az Isten, az én hűséges </a:t>
            </a:r>
            <a:r>
              <a:rPr lang="hu-HU" sz="3600" dirty="0" smtClean="0">
                <a:solidFill>
                  <a:schemeClr val="accent6"/>
                </a:solidFill>
              </a:rPr>
              <a:t>Istenem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70AD47"/>
                </a:solidFill>
              </a:rPr>
              <a:t>Zsoltárok könyve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7502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368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75518" y="1177156"/>
            <a:ext cx="60688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B3880D"/>
                </a:solidFill>
              </a:rPr>
              <a:t>Akik egy király szolgálatában állnak, életük minden tettével neki szolgálnak. </a:t>
            </a:r>
          </a:p>
          <a:p>
            <a:pPr algn="ctr"/>
            <a:r>
              <a:rPr lang="hu-HU" sz="3600" dirty="0" smtClean="0">
                <a:solidFill>
                  <a:srgbClr val="B3880D"/>
                </a:solidFill>
              </a:rPr>
              <a:t>A király címerét hordják, őt védik, érte harcolnak, az ország jövőjét tartják szem előtt. </a:t>
            </a:r>
          </a:p>
          <a:p>
            <a:pPr algn="ctr"/>
            <a:r>
              <a:rPr lang="hu-HU" sz="3600" dirty="0" smtClean="0">
                <a:solidFill>
                  <a:srgbClr val="B3880D"/>
                </a:solidFill>
              </a:rPr>
              <a:t>Ők a király emberei. </a:t>
            </a:r>
            <a:endParaRPr lang="hu-HU" sz="3600" dirty="0">
              <a:solidFill>
                <a:srgbClr val="B3880D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" b="99314" l="17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3788" y="899410"/>
            <a:ext cx="2830858" cy="55227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847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551" y="222195"/>
            <a:ext cx="7971550" cy="6463418"/>
          </a:xfrm>
          <a:prstGeom prst="rect">
            <a:avLst/>
          </a:prstGeom>
        </p:spPr>
      </p:pic>
      <p:sp>
        <p:nvSpPr>
          <p:cNvPr id="4" name="Szamárfül 3"/>
          <p:cNvSpPr/>
          <p:nvPr/>
        </p:nvSpPr>
        <p:spPr>
          <a:xfrm>
            <a:off x="658925" y="2320263"/>
            <a:ext cx="3088616" cy="4155487"/>
          </a:xfrm>
          <a:prstGeom prst="foldedCorner">
            <a:avLst/>
          </a:prstGeom>
          <a:solidFill>
            <a:srgbClr val="FEF7D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rgbClr val="B3880D"/>
              </a:solidFill>
            </a:endParaRPr>
          </a:p>
          <a:p>
            <a:pPr algn="ctr"/>
            <a:r>
              <a:rPr lang="hu-HU" sz="2400" dirty="0" smtClean="0">
                <a:solidFill>
                  <a:srgbClr val="B3880D"/>
                </a:solidFill>
              </a:rPr>
              <a:t>Milyen királyt szeretnél egy ország élére?</a:t>
            </a:r>
          </a:p>
          <a:p>
            <a:pPr algn="ctr"/>
            <a:endParaRPr lang="hu-HU" sz="2400" dirty="0">
              <a:solidFill>
                <a:srgbClr val="B3880D"/>
              </a:solidFill>
            </a:endParaRPr>
          </a:p>
          <a:p>
            <a:pPr algn="ctr"/>
            <a:r>
              <a:rPr lang="hu-HU" sz="2400" dirty="0" err="1" smtClean="0">
                <a:solidFill>
                  <a:srgbClr val="B3880D"/>
                </a:solidFill>
              </a:rPr>
              <a:t>Fejtsd</a:t>
            </a:r>
            <a:r>
              <a:rPr lang="hu-HU" sz="2400" dirty="0" smtClean="0">
                <a:solidFill>
                  <a:srgbClr val="B3880D"/>
                </a:solidFill>
              </a:rPr>
              <a:t> meg a koronákban található szórejtvényeket!</a:t>
            </a:r>
          </a:p>
          <a:p>
            <a:pPr algn="ctr"/>
            <a:endParaRPr lang="hu-HU" sz="2400" dirty="0">
              <a:solidFill>
                <a:srgbClr val="B3880D"/>
              </a:solidFill>
            </a:endParaRPr>
          </a:p>
          <a:p>
            <a:pPr algn="ctr"/>
            <a:r>
              <a:rPr lang="hu-HU" sz="2400" dirty="0" smtClean="0">
                <a:solidFill>
                  <a:srgbClr val="B3880D"/>
                </a:solidFill>
              </a:rPr>
              <a:t>A megfejtéseket írd le a füzetbe!</a:t>
            </a:r>
            <a:endParaRPr lang="hu-HU" sz="2400" dirty="0">
              <a:solidFill>
                <a:srgbClr val="B3880D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978750" cy="19487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751" y="1"/>
            <a:ext cx="1963662" cy="19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6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5">
            <a:extLst>
              <a:ext uri="{FF2B5EF4-FFF2-40B4-BE49-F238E27FC236}">
                <a16:creationId xmlns:a16="http://schemas.microsoft.com/office/drawing/2014/main" id="{6F560126-A9B2-4977-8BF5-D44572F7575A}"/>
              </a:ext>
            </a:extLst>
          </p:cNvPr>
          <p:cNvGrpSpPr/>
          <p:nvPr/>
        </p:nvGrpSpPr>
        <p:grpSpPr>
          <a:xfrm>
            <a:off x="4284715" y="1031545"/>
            <a:ext cx="7912995" cy="1033073"/>
            <a:chOff x="1503909" y="795384"/>
            <a:chExt cx="5011674" cy="1033073"/>
          </a:xfrm>
        </p:grpSpPr>
        <p:sp>
          <p:nvSpPr>
            <p:cNvPr id="75" name="Rectangle 21">
              <a:extLst>
                <a:ext uri="{FF2B5EF4-FFF2-40B4-BE49-F238E27FC236}">
                  <a16:creationId xmlns:a16="http://schemas.microsoft.com/office/drawing/2014/main" id="{414DC981-5ADA-46E3-B7B4-128D159CC8B2}"/>
                </a:ext>
              </a:extLst>
            </p:cNvPr>
            <p:cNvSpPr/>
            <p:nvPr/>
          </p:nvSpPr>
          <p:spPr>
            <a:xfrm flipH="1">
              <a:off x="5669083" y="1041501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: Shape 15">
              <a:extLst>
                <a:ext uri="{FF2B5EF4-FFF2-40B4-BE49-F238E27FC236}">
                  <a16:creationId xmlns:a16="http://schemas.microsoft.com/office/drawing/2014/main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Rectangle 4">
              <a:extLst>
                <a:ext uri="{FF2B5EF4-FFF2-40B4-BE49-F238E27FC236}">
                  <a16:creationId xmlns:a16="http://schemas.microsoft.com/office/drawing/2014/main" id="{983CE46A-FB40-4624-9ABC-570D7F344598}"/>
                </a:ext>
              </a:extLst>
            </p:cNvPr>
            <p:cNvSpPr/>
            <p:nvPr/>
          </p:nvSpPr>
          <p:spPr>
            <a:xfrm>
              <a:off x="1503909" y="1113182"/>
              <a:ext cx="4380057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8" name="Group 1">
              <a:extLst>
                <a:ext uri="{FF2B5EF4-FFF2-40B4-BE49-F238E27FC236}">
                  <a16:creationId xmlns:a16="http://schemas.microsoft.com/office/drawing/2014/main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81" name="Oval 17">
                <a:extLst>
                  <a:ext uri="{FF2B5EF4-FFF2-40B4-BE49-F238E27FC236}">
                    <a16:creationId xmlns:a16="http://schemas.microsoft.com/office/drawing/2014/main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16">
                <a:extLst>
                  <a:ext uri="{FF2B5EF4-FFF2-40B4-BE49-F238E27FC236}">
                    <a16:creationId xmlns:a16="http://schemas.microsoft.com/office/drawing/2014/main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Freeform: Shape 18">
              <a:extLst>
                <a:ext uri="{FF2B5EF4-FFF2-40B4-BE49-F238E27FC236}">
                  <a16:creationId xmlns:a16="http://schemas.microsoft.com/office/drawing/2014/main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: Shape 20">
              <a:extLst>
                <a:ext uri="{FF2B5EF4-FFF2-40B4-BE49-F238E27FC236}">
                  <a16:creationId xmlns:a16="http://schemas.microsoft.com/office/drawing/2014/main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" name="TextBox 75">
            <a:extLst>
              <a:ext uri="{FF2B5EF4-FFF2-40B4-BE49-F238E27FC236}">
                <a16:creationId xmlns:a16="http://schemas.microsoft.com/office/drawing/2014/main" id="{237E3B90-C36F-422A-95AA-9B32C11065A9}"/>
              </a:ext>
            </a:extLst>
          </p:cNvPr>
          <p:cNvSpPr txBox="1"/>
          <p:nvPr/>
        </p:nvSpPr>
        <p:spPr>
          <a:xfrm>
            <a:off x="4340816" y="1445131"/>
            <a:ext cx="63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noProof="0" dirty="0" smtClean="0">
                <a:solidFill>
                  <a:prstClr val="white"/>
                </a:solidFill>
                <a:latin typeface="Arial" panose="020B0604020202020204"/>
              </a:rPr>
              <a:t> K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6" name="Group 5">
            <a:extLst>
              <a:ext uri="{FF2B5EF4-FFF2-40B4-BE49-F238E27FC236}">
                <a16:creationId xmlns:a16="http://schemas.microsoft.com/office/drawing/2014/main" id="{6F560126-A9B2-4977-8BF5-D44572F7575A}"/>
              </a:ext>
            </a:extLst>
          </p:cNvPr>
          <p:cNvGrpSpPr/>
          <p:nvPr/>
        </p:nvGrpSpPr>
        <p:grpSpPr>
          <a:xfrm>
            <a:off x="4292618" y="1932971"/>
            <a:ext cx="7912995" cy="1033073"/>
            <a:chOff x="1503909" y="795384"/>
            <a:chExt cx="5011674" cy="1033073"/>
          </a:xfrm>
        </p:grpSpPr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414DC981-5ADA-46E3-B7B4-128D159CC8B2}"/>
                </a:ext>
              </a:extLst>
            </p:cNvPr>
            <p:cNvSpPr/>
            <p:nvPr/>
          </p:nvSpPr>
          <p:spPr>
            <a:xfrm flipH="1">
              <a:off x="5669083" y="1041501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983CE46A-FB40-4624-9ABC-570D7F344598}"/>
                </a:ext>
              </a:extLst>
            </p:cNvPr>
            <p:cNvSpPr/>
            <p:nvPr/>
          </p:nvSpPr>
          <p:spPr>
            <a:xfrm>
              <a:off x="1503909" y="1113182"/>
              <a:ext cx="4380057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0" name="Group 1">
              <a:extLst>
                <a:ext uri="{FF2B5EF4-FFF2-40B4-BE49-F238E27FC236}">
                  <a16:creationId xmlns:a16="http://schemas.microsoft.com/office/drawing/2014/main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34" name="Oval 17">
                <a:extLst>
                  <a:ext uri="{FF2B5EF4-FFF2-40B4-BE49-F238E27FC236}">
                    <a16:creationId xmlns:a16="http://schemas.microsoft.com/office/drawing/2014/main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6">
                <a:extLst>
                  <a:ext uri="{FF2B5EF4-FFF2-40B4-BE49-F238E27FC236}">
                    <a16:creationId xmlns:a16="http://schemas.microsoft.com/office/drawing/2014/main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6F560126-A9B2-4977-8BF5-D44572F7575A}"/>
              </a:ext>
            </a:extLst>
          </p:cNvPr>
          <p:cNvGrpSpPr/>
          <p:nvPr/>
        </p:nvGrpSpPr>
        <p:grpSpPr>
          <a:xfrm>
            <a:off x="4275273" y="2803616"/>
            <a:ext cx="7912995" cy="1033073"/>
            <a:chOff x="1503909" y="795384"/>
            <a:chExt cx="5011674" cy="1033073"/>
          </a:xfrm>
        </p:grpSpPr>
        <p:sp>
          <p:nvSpPr>
            <p:cNvPr id="38" name="Rectangle 21">
              <a:extLst>
                <a:ext uri="{FF2B5EF4-FFF2-40B4-BE49-F238E27FC236}">
                  <a16:creationId xmlns:a16="http://schemas.microsoft.com/office/drawing/2014/main" id="{414DC981-5ADA-46E3-B7B4-128D159CC8B2}"/>
                </a:ext>
              </a:extLst>
            </p:cNvPr>
            <p:cNvSpPr/>
            <p:nvPr/>
          </p:nvSpPr>
          <p:spPr>
            <a:xfrm flipH="1">
              <a:off x="5669083" y="1041501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: Shape 15">
              <a:extLst>
                <a:ext uri="{FF2B5EF4-FFF2-40B4-BE49-F238E27FC236}">
                  <a16:creationId xmlns:a16="http://schemas.microsoft.com/office/drawing/2014/main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983CE46A-FB40-4624-9ABC-570D7F344598}"/>
                </a:ext>
              </a:extLst>
            </p:cNvPr>
            <p:cNvSpPr/>
            <p:nvPr/>
          </p:nvSpPr>
          <p:spPr>
            <a:xfrm>
              <a:off x="1503909" y="1113182"/>
              <a:ext cx="4380057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1" name="Group 1">
              <a:extLst>
                <a:ext uri="{FF2B5EF4-FFF2-40B4-BE49-F238E27FC236}">
                  <a16:creationId xmlns:a16="http://schemas.microsoft.com/office/drawing/2014/main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44" name="Oval 17">
                <a:extLst>
                  <a:ext uri="{FF2B5EF4-FFF2-40B4-BE49-F238E27FC236}">
                    <a16:creationId xmlns:a16="http://schemas.microsoft.com/office/drawing/2014/main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16">
                <a:extLst>
                  <a:ext uri="{FF2B5EF4-FFF2-40B4-BE49-F238E27FC236}">
                    <a16:creationId xmlns:a16="http://schemas.microsoft.com/office/drawing/2014/main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Freeform: Shape 18">
              <a:extLst>
                <a:ext uri="{FF2B5EF4-FFF2-40B4-BE49-F238E27FC236}">
                  <a16:creationId xmlns:a16="http://schemas.microsoft.com/office/drawing/2014/main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: Shape 20">
              <a:extLst>
                <a:ext uri="{FF2B5EF4-FFF2-40B4-BE49-F238E27FC236}">
                  <a16:creationId xmlns:a16="http://schemas.microsoft.com/office/drawing/2014/main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6" name="Group 5">
            <a:extLst>
              <a:ext uri="{FF2B5EF4-FFF2-40B4-BE49-F238E27FC236}">
                <a16:creationId xmlns:a16="http://schemas.microsoft.com/office/drawing/2014/main" id="{6F560126-A9B2-4977-8BF5-D44572F7575A}"/>
              </a:ext>
            </a:extLst>
          </p:cNvPr>
          <p:cNvGrpSpPr/>
          <p:nvPr/>
        </p:nvGrpSpPr>
        <p:grpSpPr>
          <a:xfrm>
            <a:off x="4275273" y="3709428"/>
            <a:ext cx="7912995" cy="1033073"/>
            <a:chOff x="1503909" y="795384"/>
            <a:chExt cx="5011674" cy="1033073"/>
          </a:xfrm>
        </p:grpSpPr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414DC981-5ADA-46E3-B7B4-128D159CC8B2}"/>
                </a:ext>
              </a:extLst>
            </p:cNvPr>
            <p:cNvSpPr/>
            <p:nvPr/>
          </p:nvSpPr>
          <p:spPr>
            <a:xfrm flipH="1">
              <a:off x="5669083" y="1041501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: Shape 15">
              <a:extLst>
                <a:ext uri="{FF2B5EF4-FFF2-40B4-BE49-F238E27FC236}">
                  <a16:creationId xmlns:a16="http://schemas.microsoft.com/office/drawing/2014/main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Rectangle 4">
              <a:extLst>
                <a:ext uri="{FF2B5EF4-FFF2-40B4-BE49-F238E27FC236}">
                  <a16:creationId xmlns:a16="http://schemas.microsoft.com/office/drawing/2014/main" id="{983CE46A-FB40-4624-9ABC-570D7F344598}"/>
                </a:ext>
              </a:extLst>
            </p:cNvPr>
            <p:cNvSpPr/>
            <p:nvPr/>
          </p:nvSpPr>
          <p:spPr>
            <a:xfrm>
              <a:off x="1503909" y="1113182"/>
              <a:ext cx="4380057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0" name="Group 1">
              <a:extLst>
                <a:ext uri="{FF2B5EF4-FFF2-40B4-BE49-F238E27FC236}">
                  <a16:creationId xmlns:a16="http://schemas.microsoft.com/office/drawing/2014/main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53" name="Oval 17">
                <a:extLst>
                  <a:ext uri="{FF2B5EF4-FFF2-40B4-BE49-F238E27FC236}">
                    <a16:creationId xmlns:a16="http://schemas.microsoft.com/office/drawing/2014/main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16">
                <a:extLst>
                  <a:ext uri="{FF2B5EF4-FFF2-40B4-BE49-F238E27FC236}">
                    <a16:creationId xmlns:a16="http://schemas.microsoft.com/office/drawing/2014/main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Freeform: Shape 18">
              <a:extLst>
                <a:ext uri="{FF2B5EF4-FFF2-40B4-BE49-F238E27FC236}">
                  <a16:creationId xmlns:a16="http://schemas.microsoft.com/office/drawing/2014/main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Freeform: Shape 20">
              <a:extLst>
                <a:ext uri="{FF2B5EF4-FFF2-40B4-BE49-F238E27FC236}">
                  <a16:creationId xmlns:a16="http://schemas.microsoft.com/office/drawing/2014/main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5" name="Group 5">
            <a:extLst>
              <a:ext uri="{FF2B5EF4-FFF2-40B4-BE49-F238E27FC236}">
                <a16:creationId xmlns:a16="http://schemas.microsoft.com/office/drawing/2014/main" id="{6F560126-A9B2-4977-8BF5-D44572F7575A}"/>
              </a:ext>
            </a:extLst>
          </p:cNvPr>
          <p:cNvGrpSpPr/>
          <p:nvPr/>
        </p:nvGrpSpPr>
        <p:grpSpPr>
          <a:xfrm>
            <a:off x="4275273" y="4594871"/>
            <a:ext cx="7912995" cy="1033073"/>
            <a:chOff x="1503909" y="795384"/>
            <a:chExt cx="5011674" cy="1033073"/>
          </a:xfrm>
        </p:grpSpPr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id="{414DC981-5ADA-46E3-B7B4-128D159CC8B2}"/>
                </a:ext>
              </a:extLst>
            </p:cNvPr>
            <p:cNvSpPr/>
            <p:nvPr/>
          </p:nvSpPr>
          <p:spPr>
            <a:xfrm flipH="1">
              <a:off x="5669083" y="1041501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Freeform: Shape 15">
              <a:extLst>
                <a:ext uri="{FF2B5EF4-FFF2-40B4-BE49-F238E27FC236}">
                  <a16:creationId xmlns:a16="http://schemas.microsoft.com/office/drawing/2014/main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Rectangle 4">
              <a:extLst>
                <a:ext uri="{FF2B5EF4-FFF2-40B4-BE49-F238E27FC236}">
                  <a16:creationId xmlns:a16="http://schemas.microsoft.com/office/drawing/2014/main" id="{983CE46A-FB40-4624-9ABC-570D7F344598}"/>
                </a:ext>
              </a:extLst>
            </p:cNvPr>
            <p:cNvSpPr/>
            <p:nvPr/>
          </p:nvSpPr>
          <p:spPr>
            <a:xfrm>
              <a:off x="1503909" y="1113182"/>
              <a:ext cx="4380057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9" name="Group 1">
              <a:extLst>
                <a:ext uri="{FF2B5EF4-FFF2-40B4-BE49-F238E27FC236}">
                  <a16:creationId xmlns:a16="http://schemas.microsoft.com/office/drawing/2014/main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71" name="Oval 17">
                <a:extLst>
                  <a:ext uri="{FF2B5EF4-FFF2-40B4-BE49-F238E27FC236}">
                    <a16:creationId xmlns:a16="http://schemas.microsoft.com/office/drawing/2014/main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16">
                <a:extLst>
                  <a:ext uri="{FF2B5EF4-FFF2-40B4-BE49-F238E27FC236}">
                    <a16:creationId xmlns:a16="http://schemas.microsoft.com/office/drawing/2014/main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Freeform: Shape 18">
              <a:extLst>
                <a:ext uri="{FF2B5EF4-FFF2-40B4-BE49-F238E27FC236}">
                  <a16:creationId xmlns:a16="http://schemas.microsoft.com/office/drawing/2014/main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Freeform: Shape 20">
              <a:extLst>
                <a:ext uri="{FF2B5EF4-FFF2-40B4-BE49-F238E27FC236}">
                  <a16:creationId xmlns:a16="http://schemas.microsoft.com/office/drawing/2014/main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4" name="Group 5">
            <a:extLst>
              <a:ext uri="{FF2B5EF4-FFF2-40B4-BE49-F238E27FC236}">
                <a16:creationId xmlns:a16="http://schemas.microsoft.com/office/drawing/2014/main" id="{6F560126-A9B2-4977-8BF5-D44572F7575A}"/>
              </a:ext>
            </a:extLst>
          </p:cNvPr>
          <p:cNvGrpSpPr/>
          <p:nvPr/>
        </p:nvGrpSpPr>
        <p:grpSpPr>
          <a:xfrm>
            <a:off x="4275273" y="5537499"/>
            <a:ext cx="7912995" cy="1033073"/>
            <a:chOff x="1503909" y="795384"/>
            <a:chExt cx="5011674" cy="1033073"/>
          </a:xfrm>
        </p:grpSpPr>
        <p:sp>
          <p:nvSpPr>
            <p:cNvPr id="85" name="Rectangle 21">
              <a:extLst>
                <a:ext uri="{FF2B5EF4-FFF2-40B4-BE49-F238E27FC236}">
                  <a16:creationId xmlns:a16="http://schemas.microsoft.com/office/drawing/2014/main" id="{414DC981-5ADA-46E3-B7B4-128D159CC8B2}"/>
                </a:ext>
              </a:extLst>
            </p:cNvPr>
            <p:cNvSpPr/>
            <p:nvPr/>
          </p:nvSpPr>
          <p:spPr>
            <a:xfrm flipH="1">
              <a:off x="5669083" y="1041501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Freeform: Shape 15">
              <a:extLst>
                <a:ext uri="{FF2B5EF4-FFF2-40B4-BE49-F238E27FC236}">
                  <a16:creationId xmlns:a16="http://schemas.microsoft.com/office/drawing/2014/main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Rectangle 4">
              <a:extLst>
                <a:ext uri="{FF2B5EF4-FFF2-40B4-BE49-F238E27FC236}">
                  <a16:creationId xmlns:a16="http://schemas.microsoft.com/office/drawing/2014/main" id="{983CE46A-FB40-4624-9ABC-570D7F344598}"/>
                </a:ext>
              </a:extLst>
            </p:cNvPr>
            <p:cNvSpPr/>
            <p:nvPr/>
          </p:nvSpPr>
          <p:spPr>
            <a:xfrm>
              <a:off x="1503909" y="1113182"/>
              <a:ext cx="4380057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88" name="Group 1">
              <a:extLst>
                <a:ext uri="{FF2B5EF4-FFF2-40B4-BE49-F238E27FC236}">
                  <a16:creationId xmlns:a16="http://schemas.microsoft.com/office/drawing/2014/main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91" name="Oval 17">
                <a:extLst>
                  <a:ext uri="{FF2B5EF4-FFF2-40B4-BE49-F238E27FC236}">
                    <a16:creationId xmlns:a16="http://schemas.microsoft.com/office/drawing/2014/main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16">
                <a:extLst>
                  <a:ext uri="{FF2B5EF4-FFF2-40B4-BE49-F238E27FC236}">
                    <a16:creationId xmlns:a16="http://schemas.microsoft.com/office/drawing/2014/main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9" name="Freeform: Shape 18">
              <a:extLst>
                <a:ext uri="{FF2B5EF4-FFF2-40B4-BE49-F238E27FC236}">
                  <a16:creationId xmlns:a16="http://schemas.microsoft.com/office/drawing/2014/main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Freeform: Shape 20">
              <a:extLst>
                <a:ext uri="{FF2B5EF4-FFF2-40B4-BE49-F238E27FC236}">
                  <a16:creationId xmlns:a16="http://schemas.microsoft.com/office/drawing/2014/main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3" name="TextBox 75">
            <a:extLst>
              <a:ext uri="{FF2B5EF4-FFF2-40B4-BE49-F238E27FC236}">
                <a16:creationId xmlns:a16="http://schemas.microsoft.com/office/drawing/2014/main" id="{237E3B90-C36F-422A-95AA-9B32C11065A9}"/>
              </a:ext>
            </a:extLst>
          </p:cNvPr>
          <p:cNvSpPr txBox="1"/>
          <p:nvPr/>
        </p:nvSpPr>
        <p:spPr>
          <a:xfrm>
            <a:off x="4412022" y="2335472"/>
            <a:ext cx="63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noProof="0" dirty="0" smtClean="0">
                <a:solidFill>
                  <a:prstClr val="white"/>
                </a:solidFill>
                <a:latin typeface="Arial" panose="020B0604020202020204"/>
              </a:rPr>
              <a:t> I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TextBox 75">
            <a:extLst>
              <a:ext uri="{FF2B5EF4-FFF2-40B4-BE49-F238E27FC236}">
                <a16:creationId xmlns:a16="http://schemas.microsoft.com/office/drawing/2014/main" id="{237E3B90-C36F-422A-95AA-9B32C11065A9}"/>
              </a:ext>
            </a:extLst>
          </p:cNvPr>
          <p:cNvSpPr txBox="1"/>
          <p:nvPr/>
        </p:nvSpPr>
        <p:spPr>
          <a:xfrm>
            <a:off x="4365289" y="3247763"/>
            <a:ext cx="63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noProof="0" dirty="0" smtClean="0">
                <a:solidFill>
                  <a:prstClr val="white"/>
                </a:solidFill>
                <a:latin typeface="Arial" panose="020B0604020202020204"/>
              </a:rPr>
              <a:t> R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TextBox 75">
            <a:extLst>
              <a:ext uri="{FF2B5EF4-FFF2-40B4-BE49-F238E27FC236}">
                <a16:creationId xmlns:a16="http://schemas.microsoft.com/office/drawing/2014/main" id="{237E3B90-C36F-422A-95AA-9B32C11065A9}"/>
              </a:ext>
            </a:extLst>
          </p:cNvPr>
          <p:cNvSpPr txBox="1"/>
          <p:nvPr/>
        </p:nvSpPr>
        <p:spPr>
          <a:xfrm>
            <a:off x="4386155" y="4128328"/>
            <a:ext cx="63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noProof="0" dirty="0" smtClean="0">
                <a:solidFill>
                  <a:prstClr val="white"/>
                </a:solidFill>
                <a:latin typeface="Arial" panose="020B0604020202020204"/>
              </a:rPr>
              <a:t> Á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6" name="TextBox 75">
            <a:extLst>
              <a:ext uri="{FF2B5EF4-FFF2-40B4-BE49-F238E27FC236}">
                <a16:creationId xmlns:a16="http://schemas.microsoft.com/office/drawing/2014/main" id="{237E3B90-C36F-422A-95AA-9B32C11065A9}"/>
              </a:ext>
            </a:extLst>
          </p:cNvPr>
          <p:cNvSpPr txBox="1"/>
          <p:nvPr/>
        </p:nvSpPr>
        <p:spPr>
          <a:xfrm>
            <a:off x="4420814" y="5014442"/>
            <a:ext cx="63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noProof="0" dirty="0" smtClean="0">
                <a:solidFill>
                  <a:prstClr val="white"/>
                </a:solidFill>
                <a:latin typeface="Arial" panose="020B0604020202020204"/>
              </a:rPr>
              <a:t> L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75">
            <a:extLst>
              <a:ext uri="{FF2B5EF4-FFF2-40B4-BE49-F238E27FC236}">
                <a16:creationId xmlns:a16="http://schemas.microsoft.com/office/drawing/2014/main" id="{237E3B90-C36F-422A-95AA-9B32C11065A9}"/>
              </a:ext>
            </a:extLst>
          </p:cNvPr>
          <p:cNvSpPr txBox="1"/>
          <p:nvPr/>
        </p:nvSpPr>
        <p:spPr>
          <a:xfrm>
            <a:off x="4428592" y="5937134"/>
            <a:ext cx="63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noProof="0" dirty="0" smtClean="0">
                <a:solidFill>
                  <a:prstClr val="white"/>
                </a:solidFill>
                <a:latin typeface="Arial" panose="020B0604020202020204"/>
              </a:rPr>
              <a:t> Y (J)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8" name="Kép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378"/>
            <a:ext cx="1782432" cy="1755382"/>
          </a:xfrm>
          <a:prstGeom prst="rect">
            <a:avLst/>
          </a:prstGeom>
        </p:spPr>
      </p:pic>
      <p:pic>
        <p:nvPicPr>
          <p:cNvPr id="99" name="Kép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582" y="-5377"/>
            <a:ext cx="1766116" cy="1755382"/>
          </a:xfrm>
          <a:prstGeom prst="rect">
            <a:avLst/>
          </a:prstGeom>
        </p:spPr>
      </p:pic>
      <p:sp>
        <p:nvSpPr>
          <p:cNvPr id="3" name="Szamárfül 2"/>
          <p:cNvSpPr/>
          <p:nvPr/>
        </p:nvSpPr>
        <p:spPr>
          <a:xfrm>
            <a:off x="389745" y="2179088"/>
            <a:ext cx="3359016" cy="4391484"/>
          </a:xfrm>
          <a:prstGeom prst="foldedCorner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/>
          </a:p>
          <a:p>
            <a:pPr algn="ctr"/>
            <a:r>
              <a:rPr lang="hu-HU" sz="2800" dirty="0" smtClean="0"/>
              <a:t>Jézus különleges király.</a:t>
            </a:r>
          </a:p>
          <a:p>
            <a:pPr algn="ctr"/>
            <a:endParaRPr lang="hu-HU" sz="2800" dirty="0"/>
          </a:p>
          <a:p>
            <a:pPr algn="ctr"/>
            <a:r>
              <a:rPr lang="hu-HU" sz="2800" dirty="0" smtClean="0"/>
              <a:t>Írj egy-egy jellemző szót, vagy mondatot Róla az alábbi kezdőbetűkkel, a tanult történetek alapján!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603329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93" grpId="0"/>
      <p:bldP spid="94" grpId="0"/>
      <p:bldP spid="95" grpId="0"/>
      <p:bldP spid="96" grpId="0"/>
      <p:bldP spid="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3000">
              <a:srgbClr val="F1DCA5"/>
            </a:gs>
            <a:gs pos="100000">
              <a:srgbClr val="F1DC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elhő 3"/>
          <p:cNvSpPr/>
          <p:nvPr/>
        </p:nvSpPr>
        <p:spPr>
          <a:xfrm>
            <a:off x="3613879" y="2488367"/>
            <a:ext cx="4931764" cy="25633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dirty="0" smtClean="0">
                <a:solidFill>
                  <a:srgbClr val="B3880D"/>
                </a:solidFill>
              </a:rPr>
              <a:t>ISTEN ORSZÁGA</a:t>
            </a:r>
            <a:endParaRPr lang="hu-HU" sz="4400" dirty="0">
              <a:solidFill>
                <a:srgbClr val="B3880D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93495" y="119921"/>
            <a:ext cx="9653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B3880D"/>
                </a:solidFill>
              </a:rPr>
              <a:t>Jézus gyakran beszélt példázatokban Isten országáról. Idézd fel ezeket a történeteket, képeket és </a:t>
            </a:r>
            <a:r>
              <a:rPr lang="hu-HU" sz="2400" dirty="0" err="1" smtClean="0">
                <a:solidFill>
                  <a:srgbClr val="B3880D"/>
                </a:solidFill>
              </a:rPr>
              <a:t>gyűjts</a:t>
            </a:r>
            <a:r>
              <a:rPr lang="hu-HU" sz="2400" dirty="0" smtClean="0">
                <a:solidFill>
                  <a:srgbClr val="B3880D"/>
                </a:solidFill>
              </a:rPr>
              <a:t> szavakat Isten országáról!</a:t>
            </a:r>
            <a:endParaRPr lang="hu-HU" sz="2400" dirty="0">
              <a:solidFill>
                <a:srgbClr val="B3880D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572000" y="1274164"/>
            <a:ext cx="3207895" cy="59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426971" y="1888761"/>
            <a:ext cx="3207895" cy="59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8739266" y="3365291"/>
            <a:ext cx="3207895" cy="59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292059" y="5111167"/>
            <a:ext cx="3207895" cy="59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4572000" y="5689725"/>
            <a:ext cx="3207895" cy="59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851941" y="5090119"/>
            <a:ext cx="3207895" cy="59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212361" y="3665094"/>
            <a:ext cx="3207895" cy="59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689547" y="2121109"/>
            <a:ext cx="3207895" cy="599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5"/>
            <a:ext cx="1766116" cy="17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1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2" b="98818" l="1357" r="984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2076" y="2238159"/>
            <a:ext cx="3683246" cy="2349944"/>
          </a:xfrm>
          <a:prstGeom prst="rect">
            <a:avLst/>
          </a:prstGeom>
          <a:solidFill>
            <a:srgbClr val="BDD7EE"/>
          </a:solidFill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8" b="98997" l="0" r="99825">
                        <a14:backgroundMark x1="6655" y1="89632" x2="6655" y2="89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1587" y="213735"/>
            <a:ext cx="3846956" cy="201443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8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3799" y="4687822"/>
            <a:ext cx="3762531" cy="205476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8" b="99080" l="1364" r="90000">
                        <a14:foregroundMark x1="32273" y1="48773" x2="37727" y2="85583"/>
                        <a14:foregroundMark x1="66515" y1="34356" x2="59848" y2="72086"/>
                        <a14:foregroundMark x1="8788" y1="51534" x2="8788" y2="51534"/>
                        <a14:foregroundMark x1="8636" y1="65031" x2="8636" y2="65031"/>
                        <a14:backgroundMark x1="71818" y1="68405" x2="71818" y2="68405"/>
                        <a14:backgroundMark x1="27576" y1="69939" x2="27576" y2="69939"/>
                        <a14:backgroundMark x1="78333" y1="80675" x2="78333" y2="80675"/>
                        <a14:backgroundMark x1="34091" y1="76687" x2="34091" y2="76687"/>
                        <a14:backgroundMark x1="63636" y1="62577" x2="63636" y2="62577"/>
                        <a14:backgroundMark x1="67273" y1="42331" x2="67273" y2="42331"/>
                        <a14:backgroundMark x1="61970" y1="66564" x2="61970" y2="66564"/>
                      </a14:backgroundRemoval>
                    </a14:imgEffect>
                  </a14:imgLayer>
                </a14:imgProps>
              </a:ext>
            </a:extLst>
          </a:blip>
          <a:srcRect l="9452" r="10925"/>
          <a:stretch/>
        </p:blipFill>
        <p:spPr>
          <a:xfrm>
            <a:off x="8432963" y="0"/>
            <a:ext cx="3286298" cy="20386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10">
            <a:extLst/>
          </a:blip>
          <a:srcRect l="51652" t="30288" r="4143" b="1159"/>
          <a:stretch/>
        </p:blipFill>
        <p:spPr>
          <a:xfrm>
            <a:off x="9024079" y="2353456"/>
            <a:ext cx="2133359" cy="230922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82" b="97509" l="2823" r="97379">
                        <a14:foregroundMark x1="28629" y1="24911" x2="28629" y2="24911"/>
                        <a14:foregroundMark x1="23790" y1="27402" x2="23790" y2="27402"/>
                        <a14:foregroundMark x1="17540" y1="39502" x2="17540" y2="39502"/>
                        <a14:foregroundMark x1="16532" y1="82206" x2="16532" y2="82206"/>
                        <a14:foregroundMark x1="22782" y1="77224" x2="22782" y2="77224"/>
                        <a14:foregroundMark x1="40726" y1="58719" x2="40726" y2="58719"/>
                        <a14:foregroundMark x1="52621" y1="31673" x2="52621" y2="31673"/>
                        <a14:foregroundMark x1="28024" y1="87900" x2="28024" y2="87900"/>
                        <a14:foregroundMark x1="16331" y1="89324" x2="16331" y2="89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648" y="4638547"/>
            <a:ext cx="3749197" cy="21240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-5378"/>
            <a:ext cx="1782432" cy="1755382"/>
          </a:xfrm>
          <a:prstGeom prst="rect">
            <a:avLst/>
          </a:prstGeom>
        </p:spPr>
      </p:pic>
      <p:sp>
        <p:nvSpPr>
          <p:cNvPr id="9" name="Szamárfül 8"/>
          <p:cNvSpPr/>
          <p:nvPr/>
        </p:nvSpPr>
        <p:spPr>
          <a:xfrm>
            <a:off x="530754" y="2427498"/>
            <a:ext cx="2503357" cy="3972394"/>
          </a:xfrm>
          <a:prstGeom prst="foldedCorner">
            <a:avLst/>
          </a:prstGeom>
          <a:solidFill>
            <a:srgbClr val="F2DEA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rgbClr val="B3880D"/>
              </a:solidFill>
            </a:endParaRPr>
          </a:p>
          <a:p>
            <a:pPr algn="ctr"/>
            <a:r>
              <a:rPr lang="hu-HU" sz="2800" dirty="0" smtClean="0">
                <a:solidFill>
                  <a:srgbClr val="B3880D"/>
                </a:solidFill>
              </a:rPr>
              <a:t>Idézd fel az alábbi képek segítségével a tanult bibliai történeteket, és azok tanulságait!</a:t>
            </a:r>
            <a:endParaRPr lang="hu-HU" sz="2800" dirty="0">
              <a:solidFill>
                <a:srgbClr val="B388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4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2" b="97509" l="2823" r="97379">
                        <a14:foregroundMark x1="28629" y1="24911" x2="28629" y2="24911"/>
                        <a14:foregroundMark x1="23790" y1="27402" x2="23790" y2="27402"/>
                        <a14:foregroundMark x1="17540" y1="39502" x2="17540" y2="39502"/>
                        <a14:foregroundMark x1="16532" y1="82206" x2="16532" y2="82206"/>
                        <a14:foregroundMark x1="22782" y1="77224" x2="22782" y2="77224"/>
                        <a14:foregroundMark x1="40726" y1="58719" x2="40726" y2="58719"/>
                        <a14:foregroundMark x1="52621" y1="31673" x2="52621" y2="31673"/>
                        <a14:foregroundMark x1="28024" y1="87900" x2="28024" y2="87900"/>
                        <a14:foregroundMark x1="16331" y1="89324" x2="16331" y2="89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34" y="2136219"/>
            <a:ext cx="8334532" cy="4721781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3732551" y="704537"/>
            <a:ext cx="7570033" cy="15289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B3880D"/>
                </a:solidFill>
              </a:rPr>
              <a:t>Gondolj a </a:t>
            </a:r>
            <a:r>
              <a:rPr lang="hu-HU" sz="2800" dirty="0" err="1" smtClean="0">
                <a:solidFill>
                  <a:srgbClr val="B3880D"/>
                </a:solidFill>
              </a:rPr>
              <a:t>kapernaumi</a:t>
            </a:r>
            <a:r>
              <a:rPr lang="hu-HU" sz="2800" dirty="0" smtClean="0">
                <a:solidFill>
                  <a:srgbClr val="B3880D"/>
                </a:solidFill>
              </a:rPr>
              <a:t> százados szolgájának meggyógyítására és </a:t>
            </a:r>
            <a:r>
              <a:rPr lang="hu-HU" sz="2800" dirty="0" smtClean="0">
                <a:solidFill>
                  <a:srgbClr val="B3880D"/>
                </a:solidFill>
                <a:hlinkClick r:id="rId4"/>
              </a:rPr>
              <a:t>ide kattintva</a:t>
            </a:r>
            <a:r>
              <a:rPr lang="hu-HU" sz="2800" dirty="0" smtClean="0">
                <a:solidFill>
                  <a:srgbClr val="B3880D"/>
                </a:solidFill>
              </a:rPr>
              <a:t> húzd alá a helyes válaszokat!</a:t>
            </a:r>
            <a:endParaRPr lang="hu-HU" sz="2800" dirty="0">
              <a:solidFill>
                <a:srgbClr val="B3880D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976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2" b="97509" l="2823" r="97379">
                        <a14:foregroundMark x1="28629" y1="24911" x2="28629" y2="24911"/>
                        <a14:foregroundMark x1="23790" y1="27402" x2="23790" y2="27402"/>
                        <a14:foregroundMark x1="17540" y1="39502" x2="17540" y2="39502"/>
                        <a14:foregroundMark x1="16532" y1="82206" x2="16532" y2="82206"/>
                        <a14:foregroundMark x1="22782" y1="77224" x2="22782" y2="77224"/>
                        <a14:foregroundMark x1="40726" y1="58719" x2="40726" y2="58719"/>
                        <a14:foregroundMark x1="52621" y1="31673" x2="52621" y2="31673"/>
                        <a14:foregroundMark x1="28024" y1="87900" x2="28024" y2="87900"/>
                        <a14:foregroundMark x1="16331" y1="89324" x2="16331" y2="89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3633" y="0"/>
            <a:ext cx="10108367" cy="572671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97635" cy="21600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689548" y="4962217"/>
            <a:ext cx="8154649" cy="15289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Találd meg a </a:t>
            </a:r>
            <a:r>
              <a:rPr lang="hu-HU" sz="2800" dirty="0" smtClean="0">
                <a:hlinkClick r:id="rId5"/>
              </a:rPr>
              <a:t>szókeresőben</a:t>
            </a:r>
            <a:r>
              <a:rPr lang="hu-HU" sz="2800" dirty="0" smtClean="0"/>
              <a:t>, hogy ki mindenki, és mi minden kellett a százados szolgájának gyógyulásához! Írd mellé a rejtőzködő 10 szót!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5672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urbulenci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4309</TotalTime>
  <Words>446</Words>
  <Application>Microsoft Office PowerPoint</Application>
  <PresentationFormat>Szélesvásznú</PresentationFormat>
  <Paragraphs>68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Comic Sans MS</vt:lpstr>
      <vt:lpstr>Times New Roman</vt:lpstr>
      <vt:lpstr>Wingdings 3</vt:lpstr>
      <vt:lpstr>1_Office-téma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287</cp:revision>
  <dcterms:created xsi:type="dcterms:W3CDTF">2020-05-13T08:47:20Z</dcterms:created>
  <dcterms:modified xsi:type="dcterms:W3CDTF">2020-06-04T00:35:00Z</dcterms:modified>
</cp:coreProperties>
</file>