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3" r:id="rId2"/>
    <p:sldId id="310" r:id="rId3"/>
    <p:sldId id="319" r:id="rId4"/>
    <p:sldId id="320" r:id="rId5"/>
    <p:sldId id="307" r:id="rId6"/>
    <p:sldId id="321" r:id="rId7"/>
    <p:sldId id="323" r:id="rId8"/>
    <p:sldId id="324" r:id="rId9"/>
    <p:sldId id="322" r:id="rId10"/>
    <p:sldId id="325" r:id="rId11"/>
    <p:sldId id="326" r:id="rId12"/>
    <p:sldId id="327" r:id="rId13"/>
    <p:sldId id="279" r:id="rId14"/>
    <p:sldId id="29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F4EBCE"/>
    <a:srgbClr val="F6DD88"/>
    <a:srgbClr val="E1DD2C"/>
    <a:srgbClr val="FFFF5E"/>
    <a:srgbClr val="ABD133"/>
    <a:srgbClr val="F6DF8B"/>
    <a:srgbClr val="C7B8A5"/>
    <a:srgbClr val="AEA377"/>
    <a:srgbClr val="77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7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56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55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22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03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1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6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7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1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5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15444"/>
            <a:ext cx="12192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noProof="0" dirty="0" smtClean="0">
                <a:solidFill>
                  <a:schemeClr val="bg1"/>
                </a:solidFill>
                <a:latin typeface="+mj-lt"/>
              </a:rPr>
              <a:t>JÉZUS PERE; INDULATAINK ÉS SZAVAINK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36978" y="2150209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998087" y="1788260"/>
            <a:ext cx="7845757" cy="4031873"/>
          </a:xfrm>
          <a:prstGeom prst="rect">
            <a:avLst/>
          </a:prstGeom>
          <a:noFill/>
          <a:ln w="47625">
            <a:gradFill flip="none" rotWithShape="1">
              <a:gsLst>
                <a:gs pos="83824">
                  <a:srgbClr val="AE2E51"/>
                </a:gs>
                <a:gs pos="0">
                  <a:schemeClr val="accent5">
                    <a:lumMod val="8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Kérjük, hogy ha szükséges,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digitális hittanórán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lesz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az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alábbiakra: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noProof="0" dirty="0" smtClean="0">
                <a:latin typeface="+mj-lt"/>
                <a:cs typeface="Times New Roman" panose="02020603050405020304" pitchFamily="18" charset="0"/>
              </a:rPr>
              <a:t>íróeszközköz,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üres</a:t>
            </a:r>
            <a:r>
              <a:rPr lang="hu-HU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+mj-lt"/>
                <a:cs typeface="Times New Roman" panose="02020603050405020304" pitchFamily="18" charset="0"/>
              </a:rPr>
              <a:t>lap</a:t>
            </a:r>
            <a:endParaRPr kumimoji="0" lang="hu-H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Kérem, hogy indítsák el a diavetítést! </a:t>
            </a:r>
          </a:p>
        </p:txBody>
      </p:sp>
    </p:spTree>
    <p:extLst>
      <p:ext uri="{BB962C8B-B14F-4D97-AF65-F5344CB8AC3E}">
        <p14:creationId xmlns:p14="http://schemas.microsoft.com/office/powerpoint/2010/main" val="3643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630360" y="115631"/>
            <a:ext cx="10561640" cy="1692771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Válaszd ki, hogy az alábbiak közül, kire igaz az állítás! Jézusra vagy az egyik vádlójára? Írd le a lapra.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Az első sorba írd a </a:t>
            </a:r>
            <a:r>
              <a:rPr lang="hu-HU" sz="2400" dirty="0" err="1" smtClean="0">
                <a:solidFill>
                  <a:schemeClr val="bg1"/>
                </a:solidFill>
              </a:rPr>
              <a:t>JÉZUSra</a:t>
            </a:r>
            <a:r>
              <a:rPr lang="hu-HU" sz="2400" dirty="0" smtClean="0">
                <a:solidFill>
                  <a:schemeClr val="bg1"/>
                </a:solidFill>
              </a:rPr>
              <a:t> vonatkozó állítások számát!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 második sorba írd a </a:t>
            </a:r>
            <a:r>
              <a:rPr lang="hu-HU" sz="2400" dirty="0" err="1" smtClean="0">
                <a:solidFill>
                  <a:schemeClr val="bg1"/>
                </a:solidFill>
              </a:rPr>
              <a:t>VÁDLÓra</a:t>
            </a:r>
            <a:r>
              <a:rPr lang="hu-HU" sz="2400" dirty="0" smtClean="0">
                <a:solidFill>
                  <a:schemeClr val="bg1"/>
                </a:solidFill>
              </a:rPr>
              <a:t> vonatkozó állítások számát!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0561" y="1842580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Engedelmesen cselekedett.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0559" y="4469486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Féltékenység jellemezte.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0853" y="1839268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1.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0560" y="3120857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Haragjában ártatlan ember ellen fordult.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69569" y="1920328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Nem fordult azok ellen, akik bántották.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69570" y="3223295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Nem fékezte az indulatait.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169569" y="4529238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Tettei indulatainak megfelelők voltak.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20561" y="5821421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Szavai nem tükröztek gyűlöletet.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164311" y="5785231"/>
            <a:ext cx="5160579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Akire haragudott, azt megütötte.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10852" y="3109610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2</a:t>
            </a:r>
            <a:r>
              <a:rPr lang="hu-HU" sz="4400" dirty="0" smtClean="0">
                <a:solidFill>
                  <a:schemeClr val="bg1"/>
                </a:solidFill>
              </a:rPr>
              <a:t>.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10851" y="4457535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3.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79317" y="5821421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4</a:t>
            </a:r>
            <a:r>
              <a:rPr lang="hu-HU" sz="4400" dirty="0" smtClean="0">
                <a:solidFill>
                  <a:schemeClr val="bg1"/>
                </a:solidFill>
              </a:rPr>
              <a:t>.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457853" y="1927627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5</a:t>
            </a:r>
            <a:r>
              <a:rPr lang="hu-HU" sz="4400" dirty="0" smtClean="0">
                <a:solidFill>
                  <a:schemeClr val="bg1"/>
                </a:solidFill>
              </a:rPr>
              <a:t>.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457852" y="3199386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6.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457851" y="4520029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7.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485376" y="5785231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8</a:t>
            </a:r>
            <a:r>
              <a:rPr lang="hu-HU" sz="4400" dirty="0" smtClean="0">
                <a:solidFill>
                  <a:schemeClr val="bg1"/>
                </a:solidFill>
              </a:rPr>
              <a:t>.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54"/>
            <a:ext cx="1612121" cy="16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D88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Kép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2" b="100000" l="0" r="100000">
                        <a14:backgroundMark x1="51099" y1="91361" x2="51099" y2="91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52524" y="1994303"/>
            <a:ext cx="1828047" cy="2680126"/>
          </a:xfrm>
          <a:prstGeom prst="rect">
            <a:avLst/>
          </a:prstGeom>
          <a:solidFill>
            <a:srgbClr val="F4EBCE"/>
          </a:solidFill>
        </p:spPr>
      </p:pic>
      <p:sp>
        <p:nvSpPr>
          <p:cNvPr id="6" name="Szövegdoboz 5"/>
          <p:cNvSpPr txBox="1"/>
          <p:nvPr/>
        </p:nvSpPr>
        <p:spPr>
          <a:xfrm>
            <a:off x="2063709" y="801874"/>
            <a:ext cx="8398980" cy="1077218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Leírtad a számokat? A 7. állítást kihez írtad? Vádlókra vagy Jézusra igaz?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41711" y="4422486"/>
            <a:ext cx="9375884" cy="2062103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Ez az állítás igaz Jézusra is és a vádlóira is.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A vádlók engedtek a haragnak, a féltékenységnek és így cselekedtek. Jézus engedett a szeretetnek, az Istenben való bizalomnak.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2649710" y="3040657"/>
            <a:ext cx="5827983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Tettei indulatainak megfelelők voltak.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3194389" y="3040657"/>
            <a:ext cx="729215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7.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" b="67982" l="10117" r="89981">
                        <a14:backgroundMark x1="61673" y1="66447" x2="61089" y2="98904"/>
                        <a14:backgroundMark x1="61089" y1="98904" x2="87938" y2="99561"/>
                      </a14:backgroundRemoval>
                    </a14:imgEffect>
                  </a14:imgLayer>
                </a14:imgProps>
              </a:ext>
            </a:extLst>
          </a:blip>
          <a:srcRect l="8135" t="227" r="42613" b="35777"/>
          <a:stretch/>
        </p:blipFill>
        <p:spPr>
          <a:xfrm flipH="1">
            <a:off x="8146831" y="2328495"/>
            <a:ext cx="3435566" cy="1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95070" y="983560"/>
            <a:ext cx="2748854" cy="1395743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noAutofit/>
          </a:bodyPr>
          <a:lstStyle/>
          <a:p>
            <a:pPr marL="268288" algn="ctr"/>
            <a:r>
              <a:rPr lang="hu-HU" sz="2800" dirty="0" smtClean="0">
                <a:solidFill>
                  <a:srgbClr val="0070C0"/>
                </a:solidFill>
              </a:rPr>
              <a:t>Nem mindegy, hogy mit </a:t>
            </a:r>
            <a:r>
              <a:rPr lang="hu-HU" sz="2800" b="1" dirty="0" smtClean="0">
                <a:solidFill>
                  <a:srgbClr val="0070C0"/>
                </a:solidFill>
              </a:rPr>
              <a:t>cselekszünk</a:t>
            </a:r>
            <a:r>
              <a:rPr lang="hu-HU" sz="2800" dirty="0" smtClean="0">
                <a:solidFill>
                  <a:srgbClr val="0070C0"/>
                </a:solidFill>
              </a:rPr>
              <a:t>.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62552" y="983559"/>
            <a:ext cx="4099034" cy="1395743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noAutofit/>
          </a:bodyPr>
          <a:lstStyle/>
          <a:p>
            <a:pPr marL="268288" algn="ctr"/>
            <a:r>
              <a:rPr lang="hu-HU" sz="2800" dirty="0" smtClean="0">
                <a:solidFill>
                  <a:srgbClr val="0070C0"/>
                </a:solidFill>
              </a:rPr>
              <a:t>Nem mindegy, hogy milyen </a:t>
            </a:r>
            <a:r>
              <a:rPr lang="hu-HU" sz="2800" b="1" dirty="0" smtClean="0">
                <a:solidFill>
                  <a:srgbClr val="0070C0"/>
                </a:solidFill>
              </a:rPr>
              <a:t>indulat</a:t>
            </a:r>
            <a:r>
              <a:rPr lang="hu-HU" sz="2800" dirty="0" smtClean="0">
                <a:solidFill>
                  <a:srgbClr val="0070C0"/>
                </a:solidFill>
              </a:rPr>
              <a:t> van bennünk.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483325" y="958040"/>
            <a:ext cx="3250743" cy="1395743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noAutofit/>
          </a:bodyPr>
          <a:lstStyle/>
          <a:p>
            <a:pPr marL="268288" algn="ctr"/>
            <a:r>
              <a:rPr lang="hu-HU" sz="2800" dirty="0" smtClean="0">
                <a:solidFill>
                  <a:srgbClr val="0070C0"/>
                </a:solidFill>
              </a:rPr>
              <a:t>Nem mindegy, hogy mit </a:t>
            </a:r>
            <a:r>
              <a:rPr lang="hu-HU" sz="2800" b="1" dirty="0" smtClean="0">
                <a:solidFill>
                  <a:srgbClr val="0070C0"/>
                </a:solidFill>
              </a:rPr>
              <a:t>mondunk</a:t>
            </a:r>
            <a:r>
              <a:rPr lang="hu-HU" sz="2800" dirty="0" smtClean="0">
                <a:solidFill>
                  <a:srgbClr val="0070C0"/>
                </a:solidFill>
              </a:rPr>
              <a:t>.</a:t>
            </a:r>
            <a:endParaRPr lang="hu-HU" sz="2800" dirty="0">
              <a:solidFill>
                <a:srgbClr val="0070C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1911015" y="2389048"/>
            <a:ext cx="1699288" cy="1315849"/>
          </a:xfrm>
          <a:prstGeom prst="straightConnector1">
            <a:avLst/>
          </a:prstGeom>
          <a:ln w="635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888416" y="2358975"/>
            <a:ext cx="23653" cy="1163495"/>
          </a:xfrm>
          <a:prstGeom prst="straightConnector1">
            <a:avLst/>
          </a:prstGeom>
          <a:ln w="635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8734097" y="2389048"/>
            <a:ext cx="1625545" cy="1143167"/>
          </a:xfrm>
          <a:prstGeom prst="straightConnector1">
            <a:avLst/>
          </a:prstGeom>
          <a:ln w="635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546942" y="3532215"/>
            <a:ext cx="6730253" cy="306751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68288" algn="ctr"/>
            <a:r>
              <a:rPr lang="hu-HU" sz="3200" dirty="0" smtClean="0">
                <a:solidFill>
                  <a:srgbClr val="AE2E51"/>
                </a:solidFill>
              </a:rPr>
              <a:t>Mi is kérhetünk segítséget </a:t>
            </a:r>
            <a:r>
              <a:rPr lang="hu-HU" sz="4000" b="1" dirty="0" smtClean="0">
                <a:solidFill>
                  <a:srgbClr val="AE2E51"/>
                </a:solidFill>
              </a:rPr>
              <a:t>ISTENTŐL</a:t>
            </a:r>
            <a:r>
              <a:rPr lang="hu-HU" sz="3200" dirty="0" smtClean="0">
                <a:solidFill>
                  <a:srgbClr val="AE2E51"/>
                </a:solidFill>
              </a:rPr>
              <a:t>, mint </a:t>
            </a:r>
            <a:r>
              <a:rPr lang="hu-HU" sz="4400" b="1" dirty="0" smtClean="0">
                <a:solidFill>
                  <a:srgbClr val="AE2E51"/>
                </a:solidFill>
              </a:rPr>
              <a:t>Jézus</a:t>
            </a:r>
            <a:r>
              <a:rPr lang="hu-HU" sz="4400" dirty="0" smtClean="0">
                <a:solidFill>
                  <a:srgbClr val="AE2E51"/>
                </a:solidFill>
              </a:rPr>
              <a:t>, </a:t>
            </a:r>
          </a:p>
          <a:p>
            <a:pPr marL="268288" algn="ctr"/>
            <a:r>
              <a:rPr lang="hu-HU" sz="3200" dirty="0" smtClean="0">
                <a:solidFill>
                  <a:srgbClr val="AE2E51"/>
                </a:solidFill>
              </a:rPr>
              <a:t>hogy a </a:t>
            </a:r>
            <a:r>
              <a:rPr lang="hu-HU" sz="4800" b="1" dirty="0" smtClean="0">
                <a:solidFill>
                  <a:srgbClr val="AE2E51"/>
                </a:solidFill>
              </a:rPr>
              <a:t>szeretet</a:t>
            </a:r>
            <a:r>
              <a:rPr lang="hu-HU" sz="3200" dirty="0" smtClean="0">
                <a:solidFill>
                  <a:srgbClr val="AE2E51"/>
                </a:solidFill>
              </a:rPr>
              <a:t> indulata határozza meg a tetteinket és a szavainkat.</a:t>
            </a:r>
          </a:p>
          <a:p>
            <a:pPr marL="268288" algn="ctr"/>
            <a:endParaRPr lang="hu-HU" sz="3200" dirty="0">
              <a:solidFill>
                <a:srgbClr val="AE2E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94470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003266" y="1353487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29600" y="2470008"/>
            <a:ext cx="319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10" name="Téglalap 9"/>
          <p:cNvSpPr/>
          <p:nvPr/>
        </p:nvSpPr>
        <p:spPr>
          <a:xfrm>
            <a:off x="6463815" y="5612597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05480" y="2913329"/>
            <a:ext cx="683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„Áldjon </a:t>
            </a:r>
            <a:r>
              <a:rPr lang="hu-HU" sz="3200" dirty="0"/>
              <a:t>meg téged a </a:t>
            </a:r>
            <a:r>
              <a:rPr lang="hu-HU" sz="3200" dirty="0" err="1"/>
              <a:t>Sionról</a:t>
            </a:r>
            <a:r>
              <a:rPr lang="hu-HU" sz="3200" dirty="0"/>
              <a:t> az Úr, aki az eget és a földet alkotta</a:t>
            </a:r>
            <a:r>
              <a:rPr lang="hu-HU" sz="3200" dirty="0" smtClean="0"/>
              <a:t>!”</a:t>
            </a:r>
          </a:p>
          <a:p>
            <a:pPr algn="ctr"/>
            <a:r>
              <a:rPr lang="hu-HU" sz="3200" dirty="0" smtClean="0"/>
              <a:t>Zsoltárok könyve 134,3 </a:t>
            </a:r>
            <a:endParaRPr lang="hu-HU" sz="3200" dirty="0"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927358" y="166364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94549" y="2554076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9" y="63136"/>
            <a:ext cx="2122491" cy="19458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94274" y="2790890"/>
            <a:ext cx="50236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873630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325821" y="3136666"/>
            <a:ext cx="11619186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Szerinted Jézus kérhetett volna az Atyától akár angyali sereget is, hogy megmeneküljön a letartóztatástól?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315677"/>
            <a:ext cx="12191999" cy="1200329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spAutoFit/>
          </a:bodyPr>
          <a:lstStyle/>
          <a:p>
            <a:pPr marL="2160588" defTabSz="828675"/>
            <a:r>
              <a:rPr lang="hu-HU" sz="2400" b="1" dirty="0" smtClean="0">
                <a:solidFill>
                  <a:schemeClr val="bg1"/>
                </a:solidFill>
              </a:rPr>
              <a:t>Feladat: </a:t>
            </a:r>
            <a:r>
              <a:rPr lang="hu-HU" sz="2400" dirty="0" smtClean="0">
                <a:solidFill>
                  <a:schemeClr val="bg1"/>
                </a:solidFill>
              </a:rPr>
              <a:t>Vedd elő a lapot és a ceruzát! Olvasd el sorban a kérdéseket!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Ha a kérdésre </a:t>
            </a:r>
            <a:r>
              <a:rPr lang="hu-HU" sz="2400" b="1" dirty="0" smtClean="0">
                <a:solidFill>
                  <a:schemeClr val="bg1"/>
                </a:solidFill>
              </a:rPr>
              <a:t>igen</a:t>
            </a:r>
            <a:r>
              <a:rPr lang="hu-HU" sz="2400" dirty="0" smtClean="0">
                <a:solidFill>
                  <a:schemeClr val="bg1"/>
                </a:solidFill>
              </a:rPr>
              <a:t> a válaszod, akkor írj a lapra egy plusz jelet, ha </a:t>
            </a:r>
            <a:r>
              <a:rPr lang="hu-HU" sz="2400" b="1" dirty="0" smtClean="0">
                <a:solidFill>
                  <a:schemeClr val="bg1"/>
                </a:solidFill>
              </a:rPr>
              <a:t>nem</a:t>
            </a:r>
            <a:r>
              <a:rPr lang="hu-HU" sz="2400" dirty="0" smtClean="0">
                <a:solidFill>
                  <a:schemeClr val="bg1"/>
                </a:solidFill>
              </a:rPr>
              <a:t> a válaszod, akkor írj egy mínusz jelet.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1077" y="1975266"/>
            <a:ext cx="11619186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Szerinted Jézus el tudott volna bújni azok elől a katonák elől, akik letartóztatták?</a:t>
            </a:r>
            <a:endParaRPr lang="hu-HU" sz="2800" dirty="0">
              <a:solidFill>
                <a:srgbClr val="AE2E51"/>
              </a:solidFill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6097" cy="16448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12217" y="1975266"/>
            <a:ext cx="726199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1. 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5821" y="4313841"/>
            <a:ext cx="11619186" cy="961696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noAutofit/>
          </a:bodyPr>
          <a:lstStyle/>
          <a:p>
            <a:pPr marL="1435100"/>
            <a:r>
              <a:rPr lang="hu-HU" sz="2800" dirty="0" smtClean="0">
                <a:solidFill>
                  <a:srgbClr val="AE2E51"/>
                </a:solidFill>
              </a:rPr>
              <a:t>Szerinted Jézus ki tudott volna szabadulni a kezére csomózott kötelekből, ha akart volna?</a:t>
            </a:r>
            <a:endParaRPr lang="hu-HU" sz="2800" dirty="0">
              <a:solidFill>
                <a:srgbClr val="AE2E5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1191" y="3136666"/>
            <a:ext cx="726199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2</a:t>
            </a:r>
            <a:r>
              <a:rPr lang="hu-HU" sz="4400" dirty="0" smtClean="0">
                <a:solidFill>
                  <a:schemeClr val="bg1"/>
                </a:solidFill>
              </a:rPr>
              <a:t>. 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1199" y="4318023"/>
            <a:ext cx="726199" cy="961696"/>
          </a:xfrm>
          <a:prstGeom prst="rect">
            <a:avLst/>
          </a:prstGeom>
          <a:solidFill>
            <a:srgbClr val="AE2E51"/>
          </a:solidFill>
        </p:spPr>
        <p:txBody>
          <a:bodyPr wrap="square" rtlCol="0">
            <a:no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3</a:t>
            </a:r>
            <a:r>
              <a:rPr lang="hu-HU" sz="4400" dirty="0" smtClean="0">
                <a:solidFill>
                  <a:schemeClr val="bg1"/>
                </a:solidFill>
              </a:rPr>
              <a:t>. 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6006688"/>
            <a:ext cx="12191999" cy="646360"/>
          </a:xfrm>
          <a:prstGeom prst="rect">
            <a:avLst/>
          </a:prstGeom>
          <a:solidFill>
            <a:srgbClr val="AE2E51"/>
          </a:solidFill>
        </p:spPr>
        <p:txBody>
          <a:bodyPr wrap="square" numCol="1" rtlCol="0">
            <a:noAutofit/>
          </a:bodyPr>
          <a:lstStyle/>
          <a:p>
            <a:pPr marL="441325" algn="ctr"/>
            <a:r>
              <a:rPr lang="hu-HU" sz="2400" dirty="0" smtClean="0">
                <a:solidFill>
                  <a:schemeClr val="bg1"/>
                </a:solidFill>
              </a:rPr>
              <a:t>Számold össze, hogy mennyi </a:t>
            </a:r>
            <a:r>
              <a:rPr lang="hu-HU" sz="2400" b="1" dirty="0" smtClean="0">
                <a:solidFill>
                  <a:schemeClr val="bg1"/>
                </a:solidFill>
              </a:rPr>
              <a:t>igen </a:t>
            </a:r>
            <a:r>
              <a:rPr lang="hu-HU" sz="2400" dirty="0" smtClean="0">
                <a:solidFill>
                  <a:schemeClr val="bg1"/>
                </a:solidFill>
              </a:rPr>
              <a:t>és mennyi </a:t>
            </a:r>
            <a:r>
              <a:rPr lang="hu-HU" sz="2400" b="1" dirty="0" smtClean="0">
                <a:solidFill>
                  <a:schemeClr val="bg1"/>
                </a:solidFill>
              </a:rPr>
              <a:t> nem </a:t>
            </a:r>
            <a:r>
              <a:rPr lang="hu-HU" sz="2400" dirty="0" smtClean="0">
                <a:solidFill>
                  <a:schemeClr val="bg1"/>
                </a:solidFill>
              </a:rPr>
              <a:t>válaszod van, és írd le a lapra!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600122" y="305173"/>
            <a:ext cx="5414798" cy="1203061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noAutofit/>
          </a:bodyPr>
          <a:lstStyle/>
          <a:p>
            <a:pPr marL="441325"/>
            <a:r>
              <a:rPr lang="hu-HU" sz="3200" dirty="0" smtClean="0">
                <a:solidFill>
                  <a:srgbClr val="F1B051"/>
                </a:solidFill>
              </a:rPr>
              <a:t>Ha 3 </a:t>
            </a:r>
            <a:r>
              <a:rPr lang="hu-HU" sz="3200" b="1" dirty="0" smtClean="0">
                <a:solidFill>
                  <a:srgbClr val="F1B051"/>
                </a:solidFill>
              </a:rPr>
              <a:t>igen</a:t>
            </a:r>
            <a:r>
              <a:rPr lang="hu-HU" sz="3200" dirty="0" smtClean="0">
                <a:solidFill>
                  <a:srgbClr val="F1B051"/>
                </a:solidFill>
              </a:rPr>
              <a:t> választ adtál, </a:t>
            </a:r>
          </a:p>
          <a:p>
            <a:pPr marL="441325"/>
            <a:r>
              <a:rPr lang="hu-HU" sz="3200" dirty="0" smtClean="0">
                <a:solidFill>
                  <a:srgbClr val="F1B051"/>
                </a:solidFill>
              </a:rPr>
              <a:t>akkor jól feleltél, mert: </a:t>
            </a:r>
            <a:endParaRPr lang="hu-HU" sz="3200" dirty="0">
              <a:solidFill>
                <a:srgbClr val="F1B05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58462" y="1828471"/>
            <a:ext cx="9475076" cy="2084333"/>
          </a:xfrm>
          <a:prstGeom prst="rect">
            <a:avLst/>
          </a:prstGeom>
          <a:noFill/>
          <a:ln w="111125">
            <a:solidFill>
              <a:srgbClr val="F1B051"/>
            </a:solidFill>
          </a:ln>
        </p:spPr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2617075"/>
            <a:ext cx="12192000" cy="678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spc="600" dirty="0" smtClean="0">
                <a:solidFill>
                  <a:srgbClr val="F1B051"/>
                </a:solidFill>
              </a:rPr>
              <a:t>JÉZUS KRISZTUS </a:t>
            </a:r>
            <a:r>
              <a:rPr lang="hu-HU" sz="3200" b="1" spc="600" dirty="0" smtClean="0">
                <a:solidFill>
                  <a:srgbClr val="F1B051"/>
                </a:solidFill>
              </a:rPr>
              <a:t>BÁRMIT</a:t>
            </a:r>
            <a:r>
              <a:rPr lang="hu-HU" sz="2800" spc="600" dirty="0" smtClean="0">
                <a:solidFill>
                  <a:srgbClr val="F1B051"/>
                </a:solidFill>
              </a:rPr>
              <a:t> MEGTEHETETT VOLNA,</a:t>
            </a:r>
          </a:p>
          <a:p>
            <a:pPr algn="ctr"/>
            <a:endParaRPr lang="hu-HU" sz="2800" dirty="0" smtClean="0">
              <a:solidFill>
                <a:srgbClr val="F1B05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895600" y="4529958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1B051"/>
                </a:solidFill>
              </a:rPr>
              <a:t>de nem tett, mert így tudta elvégezni a küldetését.</a:t>
            </a:r>
          </a:p>
          <a:p>
            <a:pPr algn="ctr"/>
            <a:r>
              <a:rPr lang="hu-HU" sz="3200" dirty="0">
                <a:solidFill>
                  <a:srgbClr val="F1B051"/>
                </a:solidFill>
              </a:rPr>
              <a:t>Küldetése volt: a halál és a bűn erejének a legyőzése.</a:t>
            </a:r>
          </a:p>
        </p:txBody>
      </p:sp>
    </p:spTree>
    <p:extLst>
      <p:ext uri="{BB962C8B-B14F-4D97-AF65-F5344CB8AC3E}">
        <p14:creationId xmlns:p14="http://schemas.microsoft.com/office/powerpoint/2010/main" val="36807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67982" l="10117" r="89981">
                        <a14:backgroundMark x1="61673" y1="66447" x2="61089" y2="98904"/>
                        <a14:backgroundMark x1="61089" y1="98904" x2="87938" y2="99561"/>
                      </a14:backgroundRemoval>
                    </a14:imgEffect>
                  </a14:imgLayer>
                </a14:imgProps>
              </a:ext>
            </a:extLst>
          </a:blip>
          <a:srcRect l="8135" t="227" r="42613" b="35777"/>
          <a:stretch/>
        </p:blipFill>
        <p:spPr>
          <a:xfrm>
            <a:off x="1131832" y="698954"/>
            <a:ext cx="9836927" cy="56697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31075" y="175734"/>
            <a:ext cx="11451021" cy="584775"/>
          </a:xfrm>
          <a:prstGeom prst="rect">
            <a:avLst/>
          </a:prstGeom>
          <a:solidFill>
            <a:srgbClr val="F9C5A5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rajzon a </a:t>
            </a:r>
            <a:r>
              <a:rPr lang="hu-HU" sz="3200" b="1" dirty="0"/>
              <a:t>N</a:t>
            </a:r>
            <a:r>
              <a:rPr lang="hu-HU" sz="3200" b="1" dirty="0" smtClean="0"/>
              <a:t>agytanács</a:t>
            </a:r>
            <a:r>
              <a:rPr lang="hu-HU" sz="2800" dirty="0" smtClean="0"/>
              <a:t> tagjait látod. </a:t>
            </a:r>
            <a:r>
              <a:rPr lang="hu-HU" sz="2800" dirty="0"/>
              <a:t>Ő</a:t>
            </a:r>
            <a:r>
              <a:rPr lang="hu-HU" sz="2800" dirty="0" smtClean="0"/>
              <a:t>k hallgatták ki először Jézust.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449780" y="6114747"/>
            <a:ext cx="10389476" cy="507831"/>
          </a:xfrm>
          <a:prstGeom prst="rect">
            <a:avLst/>
          </a:prstGeom>
          <a:solidFill>
            <a:srgbClr val="F9C5A5"/>
          </a:solidFill>
        </p:spPr>
        <p:txBody>
          <a:bodyPr wrap="square" rtlCol="0">
            <a:spAutoFit/>
          </a:bodyPr>
          <a:lstStyle/>
          <a:p>
            <a:r>
              <a:rPr lang="hu-HU" sz="2700" dirty="0"/>
              <a:t>Figyeld meg az arcokat! </a:t>
            </a:r>
            <a:r>
              <a:rPr lang="hu-HU" sz="2700" dirty="0" smtClean="0"/>
              <a:t>Milyen </a:t>
            </a:r>
            <a:r>
              <a:rPr lang="hu-HU" sz="2700" dirty="0"/>
              <a:t>érzések tükröződnek rajtuk? </a:t>
            </a:r>
            <a:r>
              <a:rPr lang="hu-HU" sz="2700" dirty="0" smtClean="0"/>
              <a:t>Írd </a:t>
            </a:r>
            <a:r>
              <a:rPr lang="hu-HU" sz="2700" dirty="0"/>
              <a:t>le!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" y="5392023"/>
            <a:ext cx="1407838" cy="139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67982" l="10117" r="89981">
                        <a14:backgroundMark x1="61673" y1="66447" x2="61089" y2="98904"/>
                        <a14:backgroundMark x1="61089" y1="98904" x2="87938" y2="99561"/>
                      </a14:backgroundRemoval>
                    </a14:imgEffect>
                  </a14:imgLayer>
                </a14:imgProps>
              </a:ext>
            </a:extLst>
          </a:blip>
          <a:srcRect l="8135" t="227" r="57075" b="35777"/>
          <a:stretch/>
        </p:blipFill>
        <p:spPr>
          <a:xfrm>
            <a:off x="303776" y="1281895"/>
            <a:ext cx="2934725" cy="23946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llipszis buborék 5"/>
          <p:cNvSpPr/>
          <p:nvPr/>
        </p:nvSpPr>
        <p:spPr>
          <a:xfrm>
            <a:off x="4205453" y="1281896"/>
            <a:ext cx="7754296" cy="3118654"/>
          </a:xfrm>
          <a:prstGeom prst="wedgeEllipseCallout">
            <a:avLst>
              <a:gd name="adj1" fmla="val -58459"/>
              <a:gd name="adj2" fmla="val 355"/>
            </a:avLst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-  Képes vagy vakokat meggyógyítani?!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</a:rPr>
              <a:t>Halottakat feltámasztani?!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</a:rPr>
              <a:t>Kenyeret szaporítani?!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</a:rPr>
              <a:t>Ördögi erő, sátáni varázslat!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chemeClr val="tx1"/>
                </a:solidFill>
              </a:rPr>
              <a:t>Azt mondod, új törvényt hozol a népnek</a:t>
            </a:r>
            <a:r>
              <a:rPr lang="hu-HU" sz="2400" dirty="0" smtClean="0">
                <a:solidFill>
                  <a:schemeClr val="tx1"/>
                </a:solidFill>
              </a:rPr>
              <a:t>?!</a:t>
            </a:r>
          </a:p>
          <a:p>
            <a:pPr marL="285750" indent="-285750">
              <a:buFontTx/>
              <a:buChar char="-"/>
            </a:pP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7437384" y="4400549"/>
            <a:ext cx="4522365" cy="2418997"/>
          </a:xfrm>
          <a:prstGeom prst="wedgeEllipseCallout">
            <a:avLst>
              <a:gd name="adj1" fmla="val -72421"/>
              <a:gd name="adj2" fmla="val -20996"/>
            </a:avLst>
          </a:prstGeom>
          <a:solidFill>
            <a:srgbClr val="FFF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tx1"/>
                </a:solidFill>
              </a:rPr>
              <a:t>- Az élő Istenre kényszerítelek, áruld el, </a:t>
            </a:r>
            <a:r>
              <a:rPr lang="hu-HU" sz="2400" b="1" dirty="0" smtClean="0">
                <a:solidFill>
                  <a:schemeClr val="tx1"/>
                </a:solidFill>
              </a:rPr>
              <a:t>Te vagy a Krisztus, az Isten Fia?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303776" y="3531385"/>
            <a:ext cx="5068324" cy="3128517"/>
          </a:xfrm>
          <a:prstGeom prst="wedgeEllipseCallout">
            <a:avLst>
              <a:gd name="adj1" fmla="val -15695"/>
              <a:gd name="adj2" fmla="val -70250"/>
            </a:avLst>
          </a:prstGeom>
          <a:solidFill>
            <a:srgbClr val="FFF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hu-HU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</a:rPr>
              <a:t>Te </a:t>
            </a:r>
            <a:r>
              <a:rPr lang="hu-HU" sz="2400" dirty="0">
                <a:solidFill>
                  <a:schemeClr val="tx1"/>
                </a:solidFill>
              </a:rPr>
              <a:t>vagy a zsidók királya</a:t>
            </a:r>
            <a:r>
              <a:rPr lang="hu-HU" sz="2400" dirty="0" smtClean="0">
                <a:solidFill>
                  <a:schemeClr val="tx1"/>
                </a:solidFill>
              </a:rPr>
              <a:t>?!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chemeClr val="tx1"/>
                </a:solidFill>
              </a:rPr>
              <a:t>A megígért Szabadító, a Messiás?</a:t>
            </a:r>
          </a:p>
          <a:p>
            <a:pPr marL="285750" indent="-285750">
              <a:buFontTx/>
              <a:buChar char="-"/>
              <a:tabLst>
                <a:tab pos="441325" algn="l"/>
              </a:tabLst>
            </a:pPr>
            <a:r>
              <a:rPr lang="hu-HU" sz="2400" dirty="0">
                <a:solidFill>
                  <a:schemeClr val="tx1"/>
                </a:solidFill>
              </a:rPr>
              <a:t>Hát neked semmi sem szent?</a:t>
            </a:r>
          </a:p>
          <a:p>
            <a:pPr marL="285750" indent="-285750">
              <a:buFontTx/>
              <a:buChar char="-"/>
            </a:pP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80892"/>
            <a:ext cx="10893971" cy="954107"/>
          </a:xfrm>
          <a:prstGeom prst="rect">
            <a:avLst/>
          </a:prstGeom>
          <a:solidFill>
            <a:srgbClr val="F9C5A5"/>
          </a:solidFill>
        </p:spPr>
        <p:txBody>
          <a:bodyPr wrap="square" rtlCol="0">
            <a:spAutoFit/>
          </a:bodyPr>
          <a:lstStyle/>
          <a:p>
            <a:pPr marL="173038"/>
            <a:r>
              <a:rPr lang="hu-HU" sz="2800" dirty="0" smtClean="0"/>
              <a:t>Olvasd el a nagytanács tagjainak szavait! Vajon milyen érzések uralkodnak el rajtuk? Írd le a lapra!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67982" l="10117" r="89981">
                        <a14:backgroundMark x1="61673" y1="66447" x2="61089" y2="98904"/>
                        <a14:backgroundMark x1="61089" y1="98904" x2="87938" y2="99561"/>
                      </a14:backgroundRemoval>
                    </a14:imgEffect>
                  </a14:imgLayer>
                </a14:imgProps>
              </a:ext>
            </a:extLst>
          </a:blip>
          <a:srcRect l="43363" t="227" r="42613" b="35777"/>
          <a:stretch/>
        </p:blipFill>
        <p:spPr>
          <a:xfrm>
            <a:off x="5622192" y="4362095"/>
            <a:ext cx="1224092" cy="245745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972" y="0"/>
            <a:ext cx="1298028" cy="12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lumMod val="95000"/>
              </a:schemeClr>
            </a:gs>
            <a:gs pos="60000">
              <a:schemeClr val="bg1">
                <a:lumMod val="75000"/>
              </a:schemeClr>
            </a:gs>
            <a:gs pos="93382">
              <a:schemeClr val="bg2">
                <a:lumMod val="50000"/>
              </a:schemeClr>
            </a:gs>
            <a:gs pos="86000">
              <a:schemeClr val="bg1">
                <a:lumMod val="50000"/>
              </a:schemeClr>
            </a:gs>
            <a:gs pos="21000">
              <a:schemeClr val="bg1"/>
            </a:gs>
            <a:gs pos="72000">
              <a:schemeClr val="bg1">
                <a:lumMod val="6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2" b="100000" l="0" r="100000">
                        <a14:backgroundMark x1="51099" y1="91361" x2="51099" y2="91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1076" y="2321014"/>
            <a:ext cx="3263463" cy="4389639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 flipH="1">
            <a:off x="4966126" y="778193"/>
            <a:ext cx="6873772" cy="3085641"/>
          </a:xfrm>
          <a:prstGeom prst="wedgeEllipseCallout">
            <a:avLst>
              <a:gd name="adj1" fmla="val 95180"/>
              <a:gd name="adj2" fmla="val 311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hu-HU" sz="2800" dirty="0" smtClean="0">
                <a:solidFill>
                  <a:schemeClr val="tx1"/>
                </a:solidFill>
              </a:rPr>
              <a:t>Te mondtad. </a:t>
            </a:r>
          </a:p>
          <a:p>
            <a:pPr marL="285750" indent="-285750" algn="ctr">
              <a:buFontTx/>
              <a:buChar char="-"/>
            </a:pPr>
            <a:r>
              <a:rPr lang="hu-HU" sz="2800" dirty="0" smtClean="0">
                <a:solidFill>
                  <a:schemeClr val="tx1"/>
                </a:solidFill>
              </a:rPr>
              <a:t>Mostantól fogva meglátjátok az Emberfiát, amint a Hatalmas jobbján ül, és eljön az ég felhőin.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43350" y="3863834"/>
            <a:ext cx="7896547" cy="284681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rtlCol="0">
            <a:noAutofit/>
          </a:bodyPr>
          <a:lstStyle/>
          <a:p>
            <a:r>
              <a:rPr lang="hu-HU" sz="2600" b="1" dirty="0" smtClean="0"/>
              <a:t>Tudtad? </a:t>
            </a:r>
            <a:r>
              <a:rPr lang="hu-HU" sz="2600" dirty="0" smtClean="0"/>
              <a:t>Kajafás, a főpap és a Nagytanács tagjai tomboltak dühükben és felháborodásukban. Bár szerették volna, ha Jézus halálbüntetést kap, ezt az ítéletet törvényesen csak a </a:t>
            </a:r>
            <a:r>
              <a:rPr lang="hu-HU" sz="2600" dirty="0" smtClean="0">
                <a:solidFill>
                  <a:srgbClr val="0070C0"/>
                </a:solidFill>
              </a:rPr>
              <a:t>római helytartó </a:t>
            </a:r>
            <a:r>
              <a:rPr lang="hu-HU" sz="2600" dirty="0" smtClean="0"/>
              <a:t>hozatta meg. Ezért </a:t>
            </a:r>
            <a:r>
              <a:rPr lang="hu-HU" sz="2600" dirty="0"/>
              <a:t> </a:t>
            </a:r>
            <a:r>
              <a:rPr lang="hu-HU" sz="2600" dirty="0" smtClean="0"/>
              <a:t>úgy határoztak</a:t>
            </a:r>
            <a:r>
              <a:rPr lang="hu-HU" sz="2600" dirty="0"/>
              <a:t> másnap, nagypéntek reggelén</a:t>
            </a:r>
            <a:r>
              <a:rPr lang="hu-HU" sz="2600" dirty="0" smtClean="0"/>
              <a:t>, hogy ítéletre viszik Jézust </a:t>
            </a:r>
            <a:r>
              <a:rPr lang="hu-HU" sz="2600" dirty="0" smtClean="0">
                <a:solidFill>
                  <a:srgbClr val="0070C0"/>
                </a:solidFill>
              </a:rPr>
              <a:t>Pilátus</a:t>
            </a:r>
            <a:r>
              <a:rPr lang="hu-HU" sz="2600" dirty="0" smtClean="0"/>
              <a:t> elé.</a:t>
            </a:r>
            <a:endParaRPr lang="hu-HU" sz="2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130566" y="225036"/>
            <a:ext cx="650787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Az utolsó kérdésre Jézus így válaszolt: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81503" cy="17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bg1">
                <a:lumMod val="75000"/>
              </a:schemeClr>
            </a:gs>
            <a:gs pos="63000">
              <a:schemeClr val="bg1">
                <a:lumMod val="95000"/>
              </a:schemeClr>
            </a:gs>
            <a:gs pos="45000">
              <a:schemeClr val="bg1">
                <a:lumMod val="95000"/>
              </a:schemeClr>
            </a:gs>
            <a:gs pos="90000">
              <a:schemeClr val="bg1"/>
            </a:gs>
            <a:gs pos="83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buborék 2"/>
          <p:cNvSpPr/>
          <p:nvPr/>
        </p:nvSpPr>
        <p:spPr>
          <a:xfrm flipH="1">
            <a:off x="2657036" y="3109684"/>
            <a:ext cx="3090048" cy="2538248"/>
          </a:xfrm>
          <a:prstGeom prst="wedgeEllipseCallout">
            <a:avLst>
              <a:gd name="adj1" fmla="val 84270"/>
              <a:gd name="adj2" fmla="val -2876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- Semmit sem hozol fel a védelmedre?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2" b="100000" l="0" r="100000">
                        <a14:backgroundMark x1="51099" y1="91361" x2="51099" y2="91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9073" y="1576488"/>
            <a:ext cx="2435487" cy="3541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Ellipszis buborék 4"/>
          <p:cNvSpPr/>
          <p:nvPr/>
        </p:nvSpPr>
        <p:spPr>
          <a:xfrm flipH="1">
            <a:off x="5636982" y="1882523"/>
            <a:ext cx="3105808" cy="1907628"/>
          </a:xfrm>
          <a:prstGeom prst="wedgeEllipseCallout">
            <a:avLst>
              <a:gd name="adj1" fmla="val -74965"/>
              <a:gd name="adj2" fmla="val 5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</a:rPr>
              <a:t>Te mondod.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 flipH="1">
            <a:off x="2657318" y="752772"/>
            <a:ext cx="2672534" cy="2033752"/>
          </a:xfrm>
          <a:prstGeom prst="wedgeEllipseCallout">
            <a:avLst>
              <a:gd name="adj1" fmla="val 90042"/>
              <a:gd name="adj2" fmla="val 685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</a:rPr>
              <a:t>Te vagy a zsidók királya?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2830" y="1342528"/>
            <a:ext cx="160808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PILÁTUS</a:t>
            </a:r>
            <a:endParaRPr lang="hu-HU" sz="2400" dirty="0"/>
          </a:p>
        </p:txBody>
      </p:sp>
      <p:sp>
        <p:nvSpPr>
          <p:cNvPr id="8" name="Ellipszis buborék 7"/>
          <p:cNvSpPr/>
          <p:nvPr/>
        </p:nvSpPr>
        <p:spPr>
          <a:xfrm flipH="1">
            <a:off x="5975136" y="4062184"/>
            <a:ext cx="2767654" cy="1690916"/>
          </a:xfrm>
          <a:prstGeom prst="wedgeEllipseCallout">
            <a:avLst>
              <a:gd name="adj1" fmla="val -72491"/>
              <a:gd name="adj2" fmla="val -5967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499931" y="237089"/>
            <a:ext cx="8685693" cy="584775"/>
          </a:xfrm>
          <a:prstGeom prst="rect">
            <a:avLst/>
          </a:prstGeom>
          <a:solidFill>
            <a:srgbClr val="EEFAE6"/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Másnap reggel Pilátus kihallgatásán ez történt:</a:t>
            </a:r>
            <a:endParaRPr lang="hu-HU" sz="3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6" b="93591" l="0" r="899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297" y="1745999"/>
            <a:ext cx="1409634" cy="3629568"/>
          </a:xfrm>
          <a:prstGeom prst="rect">
            <a:avLst/>
          </a:prstGeom>
        </p:spPr>
      </p:pic>
      <p:sp>
        <p:nvSpPr>
          <p:cNvPr id="11" name="Folyamatábra: Bekötés 10"/>
          <p:cNvSpPr/>
          <p:nvPr/>
        </p:nvSpPr>
        <p:spPr>
          <a:xfrm>
            <a:off x="2416338" y="1110527"/>
            <a:ext cx="590661" cy="5542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12" name="Folyamatábra: Bekötés 11"/>
          <p:cNvSpPr/>
          <p:nvPr/>
        </p:nvSpPr>
        <p:spPr>
          <a:xfrm>
            <a:off x="7054514" y="1664746"/>
            <a:ext cx="590661" cy="5542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Folyamatábra: Bekötés 12"/>
          <p:cNvSpPr/>
          <p:nvPr/>
        </p:nvSpPr>
        <p:spPr>
          <a:xfrm>
            <a:off x="3006999" y="3070271"/>
            <a:ext cx="590661" cy="5542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3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4" name="Folyamatábra: Bekötés 13"/>
          <p:cNvSpPr/>
          <p:nvPr/>
        </p:nvSpPr>
        <p:spPr>
          <a:xfrm>
            <a:off x="6330615" y="4001310"/>
            <a:ext cx="590661" cy="5542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5765848"/>
            <a:ext cx="12197126" cy="954107"/>
          </a:xfrm>
          <a:prstGeom prst="rect">
            <a:avLst/>
          </a:prstGeom>
          <a:solidFill>
            <a:srgbClr val="EEFAE6"/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Jézus hallgatott, nem szólt semmit, mikor a nagytanács vezetői a helytartó előtt is hangosan vádolták. Jézust nem engedték szabadon.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132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04631" y="270072"/>
            <a:ext cx="1016284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Emlékszel még, hogy hogyan készült Jézus az elfogatására, a szenvedéseire? Figyeld meg a képen, hogy Jézus merre néz!</a:t>
            </a:r>
          </a:p>
        </p:txBody>
      </p:sp>
      <p:sp>
        <p:nvSpPr>
          <p:cNvPr id="5" name="Ellipszis buborék 4"/>
          <p:cNvSpPr/>
          <p:nvPr/>
        </p:nvSpPr>
        <p:spPr>
          <a:xfrm>
            <a:off x="4163350" y="1925928"/>
            <a:ext cx="4466299" cy="2109571"/>
          </a:xfrm>
          <a:prstGeom prst="wedgeEllipseCallout">
            <a:avLst>
              <a:gd name="adj1" fmla="val -63463"/>
              <a:gd name="adj2" fmla="val 206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i="1" dirty="0" smtClean="0">
                <a:solidFill>
                  <a:srgbClr val="FF0000"/>
                </a:solidFill>
              </a:rPr>
              <a:t>„Legyen meg a te akaratod.”</a:t>
            </a:r>
            <a:endParaRPr lang="hu-HU" sz="3600" i="1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363" t="1839" r="6879" b="16827"/>
          <a:stretch/>
        </p:blipFill>
        <p:spPr>
          <a:xfrm>
            <a:off x="-73439" y="2834077"/>
            <a:ext cx="5870823" cy="386940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797384" y="4480783"/>
            <a:ext cx="617009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2800" dirty="0" smtClean="0"/>
              <a:t>Jézus imádsággal készült. Felfelé néz, mert Istenre bízta magát. Így vállalta a halált, hogy győzzön felette, és így szabadítsa meg az embereket.</a:t>
            </a:r>
          </a:p>
        </p:txBody>
      </p:sp>
      <p:pic>
        <p:nvPicPr>
          <p:cNvPr id="8" name="Kép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81505" cy="15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1496</TotalTime>
  <Words>773</Words>
  <Application>Microsoft Office PowerPoint</Application>
  <PresentationFormat>Szélesvásznú</PresentationFormat>
  <Paragraphs>95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Comic Sans MS</vt:lpstr>
      <vt:lpstr>Times New Roman</vt:lpstr>
      <vt:lpstr>Wingdings 3</vt:lpstr>
      <vt:lpstr>Fazetta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187</cp:revision>
  <dcterms:created xsi:type="dcterms:W3CDTF">2020-03-16T06:58:02Z</dcterms:created>
  <dcterms:modified xsi:type="dcterms:W3CDTF">2020-03-26T09:37:20Z</dcterms:modified>
</cp:coreProperties>
</file>