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8" r:id="rId7"/>
    <p:sldId id="259" r:id="rId8"/>
    <p:sldId id="271" r:id="rId9"/>
    <p:sldId id="273" r:id="rId10"/>
    <p:sldId id="269" r:id="rId11"/>
    <p:sldId id="270" r:id="rId12"/>
    <p:sldId id="272" r:id="rId13"/>
    <p:sldId id="277" r:id="rId14"/>
    <p:sldId id="265" r:id="rId15"/>
    <p:sldId id="278" r:id="rId16"/>
    <p:sldId id="266" r:id="rId17"/>
    <p:sldId id="279" r:id="rId18"/>
    <p:sldId id="274" r:id="rId19"/>
    <p:sldId id="260" r:id="rId20"/>
    <p:sldId id="261" r:id="rId21"/>
    <p:sldId id="262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401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00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967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86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418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15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285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34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851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46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5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2232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356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66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346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783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20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07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438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97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014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0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3334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1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35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883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47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112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344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39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64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302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9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5331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36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463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460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512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7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433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422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845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6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58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9946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33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9505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459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767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761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022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751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733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369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4478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834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410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176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8454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754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066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6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85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37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789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7F4A4-E89C-4CE7-84B9-B7A33F251278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094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31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0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61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22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4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://rpi-feladatbank.reformatus.hu/yDJIBj6M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XbyeogH5T8A&amp;feature=youtu.be&amp;fbclid=IwAR0lrvuYMk3V9Vh9D2nEJHpn-3ZRSeFt3oz3YC1Cd0maYo5LPnzjfK46uTQ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knOapUJAAc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://rpi-feladatbank.reformatus.hu/tWHLgmE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noProof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vagy toll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262694"/>
            <a:ext cx="12192000" cy="7699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Mennybemenetel ünnepe</a:t>
            </a: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WPS Office letöltések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 ). Az alkalmazás elérhető Windows-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os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és 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Android-os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34501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1512" b="15496"/>
          <a:stretch/>
        </p:blipFill>
        <p:spPr>
          <a:xfrm>
            <a:off x="0" y="0"/>
            <a:ext cx="12192000" cy="68350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" y="203200"/>
            <a:ext cx="1732424" cy="1712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zamárfül 2"/>
          <p:cNvSpPr/>
          <p:nvPr/>
        </p:nvSpPr>
        <p:spPr>
          <a:xfrm>
            <a:off x="2627086" y="1262743"/>
            <a:ext cx="7779658" cy="4180114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hu-H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hu-H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Tudod-e?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Jézus a feltámadása utáni 40. napon visszatért </a:t>
            </a:r>
            <a:r>
              <a:rPr lang="hu-HU" sz="2400" dirty="0" err="1" smtClean="0">
                <a:solidFill>
                  <a:schemeClr val="bg2">
                    <a:lumMod val="50000"/>
                  </a:schemeClr>
                </a:solidFill>
              </a:rPr>
              <a:t>Atyjához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, a mennyek országába. </a:t>
            </a:r>
            <a:endParaRPr lang="hu-H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M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ennybemenetelére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áldozócsütörtökön emlékezünk. </a:t>
            </a:r>
            <a:endParaRPr lang="hu-H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Jézus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Krisztus, a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mi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mennyei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királyunk, aki </a:t>
            </a:r>
            <a:r>
              <a:rPr lang="hu-HU" sz="2400" dirty="0" err="1" smtClean="0">
                <a:solidFill>
                  <a:schemeClr val="bg2">
                    <a:lumMod val="50000"/>
                  </a:schemeClr>
                </a:solidFill>
              </a:rPr>
              <a:t>Szentlelkével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van jelen köztünk és bennünk. </a:t>
            </a:r>
            <a:endParaRPr lang="hu-H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Imádságban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kérhetjük, hogy Lelkével vezessen, vigasztaljon, bátorítson, tanítson bennünket is. </a:t>
            </a:r>
            <a:endParaRPr lang="hu-H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Egyszer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vissza fog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jönni, hogy magához vegye az övéit. Addig pedig várhatjuk Őt!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09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99" y="3062514"/>
            <a:ext cx="2647337" cy="265948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/>
          </a:blip>
          <a:srcRect t="40991" r="37772"/>
          <a:stretch/>
        </p:blipFill>
        <p:spPr>
          <a:xfrm>
            <a:off x="2249714" y="3744377"/>
            <a:ext cx="4252685" cy="311362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/>
          </a:blip>
          <a:srcRect l="50354" t="44571" b="1951"/>
          <a:stretch/>
        </p:blipFill>
        <p:spPr>
          <a:xfrm>
            <a:off x="5665679" y="3888436"/>
            <a:ext cx="3570514" cy="2969564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1989032" y="1523692"/>
            <a:ext cx="2206172" cy="986971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Felhő 7"/>
          <p:cNvSpPr/>
          <p:nvPr/>
        </p:nvSpPr>
        <p:spPr>
          <a:xfrm>
            <a:off x="3045849" y="116115"/>
            <a:ext cx="3229429" cy="1219200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elhő 6"/>
          <p:cNvSpPr/>
          <p:nvPr/>
        </p:nvSpPr>
        <p:spPr>
          <a:xfrm>
            <a:off x="4294078" y="466251"/>
            <a:ext cx="6328228" cy="2582844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Ellenőrizd le tudásod a mennybemenetel ünnepével kapcsolatban!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hlinkClick r:id="rId5"/>
              </a:rPr>
              <a:t> </a:t>
            </a:r>
            <a:r>
              <a:rPr lang="hu-HU" sz="2400" dirty="0">
                <a:hlinkClick r:id="rId5"/>
              </a:rPr>
              <a:t>Kattints </a:t>
            </a:r>
            <a:r>
              <a:rPr lang="hu-HU" sz="2400" dirty="0" smtClean="0">
                <a:hlinkClick r:id="rId5"/>
              </a:rPr>
              <a:t>ide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az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igaz-hamis játékhoz!</a:t>
            </a:r>
          </a:p>
          <a:p>
            <a:pPr algn="ctr"/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Felhő 5"/>
          <p:cNvSpPr/>
          <p:nvPr/>
        </p:nvSpPr>
        <p:spPr>
          <a:xfrm>
            <a:off x="9601198" y="159656"/>
            <a:ext cx="2206172" cy="986971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890159" cy="18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0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22" r="97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0317" y="3262528"/>
            <a:ext cx="1127866" cy="242643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87" b="100000" l="1628" r="55814">
                        <a14:foregroundMark x1="7093" y1="88404" x2="7093" y2="88404"/>
                        <a14:foregroundMark x1="11395" y1="93976" x2="11395" y2="93976"/>
                        <a14:foregroundMark x1="16628" y1="94578" x2="16628" y2="94578"/>
                        <a14:foregroundMark x1="18721" y1="94729" x2="18721" y2="94729"/>
                        <a14:foregroundMark x1="21977" y1="86145" x2="21977" y2="86145"/>
                        <a14:foregroundMark x1="40698" y1="62651" x2="40698" y2="62651"/>
                        <a14:foregroundMark x1="39767" y1="61145" x2="39767" y2="61145"/>
                        <a14:foregroundMark x1="39186" y1="63855" x2="39186" y2="63855"/>
                        <a14:foregroundMark x1="18488" y1="92319" x2="18488" y2="92319"/>
                        <a14:foregroundMark x1="45233" y1="68825" x2="45233" y2="68825"/>
                      </a14:backgroundRemoval>
                    </a14:imgEffect>
                  </a14:imgLayer>
                </a14:imgProps>
              </a:ext>
            </a:extLst>
          </a:blip>
          <a:srcRect t="40991" r="37772"/>
          <a:stretch/>
        </p:blipFill>
        <p:spPr>
          <a:xfrm>
            <a:off x="2241513" y="3744377"/>
            <a:ext cx="4252685" cy="311362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81" b="97741" l="50349" r="98837">
                        <a14:foregroundMark x1="95116" y1="50753" x2="95116" y2="50753"/>
                        <a14:foregroundMark x1="78256" y1="51657" x2="78256" y2="51657"/>
                        <a14:foregroundMark x1="86977" y1="62952" x2="86977" y2="62952"/>
                        <a14:foregroundMark x1="86047" y1="66265" x2="86047" y2="66265"/>
                        <a14:backgroundMark x1="82791" y1="56928" x2="82791" y2="56928"/>
                        <a14:backgroundMark x1="85349" y1="65060" x2="85349" y2="65060"/>
                        <a14:backgroundMark x1="83721" y1="51054" x2="83721" y2="51054"/>
                        <a14:backgroundMark x1="82093" y1="49398" x2="82093" y2="49398"/>
                        <a14:backgroundMark x1="83721" y1="53163" x2="83721" y2="53163"/>
                        <a14:backgroundMark x1="54070" y1="54970" x2="54070" y2="54970"/>
                        <a14:backgroundMark x1="65116" y1="63253" x2="65116" y2="63253"/>
                        <a14:backgroundMark x1="67674" y1="57380" x2="67674" y2="57380"/>
                        <a14:backgroundMark x1="60233" y1="63705" x2="60233" y2="63705"/>
                        <a14:backgroundMark x1="60116" y1="68825" x2="60116" y2="68825"/>
                        <a14:backgroundMark x1="54767" y1="75301" x2="54767" y2="75301"/>
                      </a14:backgroundRemoval>
                    </a14:imgEffect>
                  </a14:imgLayer>
                </a14:imgProps>
              </a:ext>
            </a:extLst>
          </a:blip>
          <a:srcRect l="50354" t="44571" b="1951"/>
          <a:stretch/>
        </p:blipFill>
        <p:spPr>
          <a:xfrm>
            <a:off x="5665679" y="3888436"/>
            <a:ext cx="3570514" cy="2969564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046514" y="333829"/>
            <a:ext cx="2206172" cy="986971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elhő 5"/>
          <p:cNvSpPr/>
          <p:nvPr/>
        </p:nvSpPr>
        <p:spPr>
          <a:xfrm>
            <a:off x="9801498" y="75474"/>
            <a:ext cx="2206172" cy="986971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elhő 6"/>
          <p:cNvSpPr/>
          <p:nvPr/>
        </p:nvSpPr>
        <p:spPr>
          <a:xfrm>
            <a:off x="732971" y="108858"/>
            <a:ext cx="2206172" cy="986971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elhő 7"/>
          <p:cNvSpPr/>
          <p:nvPr/>
        </p:nvSpPr>
        <p:spPr>
          <a:xfrm>
            <a:off x="4448627" y="1"/>
            <a:ext cx="3229429" cy="121920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23897" y="75474"/>
            <a:ext cx="1224592" cy="422987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554480" cy="1545033"/>
          </a:xfrm>
          <a:prstGeom prst="rect">
            <a:avLst/>
          </a:prstGeom>
        </p:spPr>
      </p:pic>
      <p:sp>
        <p:nvSpPr>
          <p:cNvPr id="18" name="Felhő 17"/>
          <p:cNvSpPr/>
          <p:nvPr/>
        </p:nvSpPr>
        <p:spPr>
          <a:xfrm>
            <a:off x="4581380" y="247472"/>
            <a:ext cx="6792985" cy="3165566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accent5">
                    <a:lumMod val="75000"/>
                  </a:schemeClr>
                </a:solidFill>
              </a:rPr>
              <a:t>Képzeld el, hogy te is Jézus egyik tanítványa vagy, aki ott áll a többi tanítvánnyal és épp búcsúzik Tőle.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hu-HU" sz="2200" dirty="0" smtClean="0">
                <a:solidFill>
                  <a:schemeClr val="accent5">
                    <a:lumMod val="75000"/>
                  </a:schemeClr>
                </a:solidFill>
              </a:rPr>
              <a:t>Milyennek látod Őt? 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hu-HU" sz="2200" dirty="0" smtClean="0">
                <a:solidFill>
                  <a:schemeClr val="accent5">
                    <a:lumMod val="75000"/>
                  </a:schemeClr>
                </a:solidFill>
              </a:rPr>
              <a:t>Mit mondanál neki? 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hu-HU" sz="2200" dirty="0" smtClean="0">
                <a:solidFill>
                  <a:schemeClr val="accent5">
                    <a:lumMod val="75000"/>
                  </a:schemeClr>
                </a:solidFill>
              </a:rPr>
              <a:t>Mit kérdeznél Tőle utoljára?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hu-HU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2" y="5329968"/>
            <a:ext cx="1551578" cy="1528032"/>
          </a:xfrm>
          <a:prstGeom prst="rect">
            <a:avLst/>
          </a:prstGeom>
          <a:effectLst/>
        </p:spPr>
      </p:pic>
      <p:sp>
        <p:nvSpPr>
          <p:cNvPr id="24" name="Felhő 23"/>
          <p:cNvSpPr/>
          <p:nvPr/>
        </p:nvSpPr>
        <p:spPr>
          <a:xfrm>
            <a:off x="1127491" y="1700028"/>
            <a:ext cx="2820584" cy="1041472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accent5">
                    <a:lumMod val="75000"/>
                  </a:schemeClr>
                </a:solidFill>
              </a:rPr>
              <a:t>Írd le a hittan füzetedbe!</a:t>
            </a:r>
            <a:endParaRPr lang="hu-HU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6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59" y="1404740"/>
            <a:ext cx="8447314" cy="52561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62"/>
            <a:ext cx="1958268" cy="19413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05828"/>
            <a:ext cx="1953615" cy="195217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17714" y="2832464"/>
            <a:ext cx="1959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400" dirty="0" smtClean="0">
                <a:hlinkClick r:id="rId5"/>
              </a:rPr>
              <a:t>Itt meg is hallgathatod az éneket!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2075543" y="181508"/>
            <a:ext cx="9884228" cy="11103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Ez az ének is arról szól, hogy Jézus vissza fog jönni. </a:t>
            </a:r>
          </a:p>
          <a:p>
            <a:pPr algn="ctr"/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És mi </a:t>
            </a:r>
            <a:r>
              <a:rPr lang="hu-HU" sz="2400" smtClean="0">
                <a:solidFill>
                  <a:schemeClr val="accent5">
                    <a:lumMod val="75000"/>
                  </a:schemeClr>
                </a:solidFill>
              </a:rPr>
              <a:t>várhatjuk Őt! 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Próbáld meg elénekelni, vidáman, örömmel! </a:t>
            </a:r>
          </a:p>
          <a:p>
            <a:pPr algn="ctr"/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679544" y="6342743"/>
            <a:ext cx="256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 smtClean="0"/>
              <a:t>Jertek, énekeljünk - 254. ének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94745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4" name="Hétágú csillag 3"/>
          <p:cNvSpPr/>
          <p:nvPr/>
        </p:nvSpPr>
        <p:spPr>
          <a:xfrm>
            <a:off x="4033838" y="173181"/>
            <a:ext cx="8158162" cy="6384925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„Úgy jön el, ahogyan láttátok őt felmenni a mennybe.”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(Apostolok cselekedetei 1,11)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27643"/>
            <a:ext cx="24876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540820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832636" y="1624890"/>
            <a:ext cx="3807792" cy="380779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18463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300" y="5611813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4795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8769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lang="hu-HU" sz="2800" dirty="0">
                <a:solidFill>
                  <a:schemeClr val="accent6"/>
                </a:solidFill>
              </a:rPr>
              <a:t>Sem magasság, sem mélység, sem semmiféle más teremtmény nem választhat el minket az Isten szeretetétől, amely megjelent Jézus Krisztusban, a mi Urunkban</a:t>
            </a:r>
            <a:r>
              <a:rPr lang="hu-HU" sz="2800" dirty="0" smtClean="0">
                <a:solidFill>
                  <a:schemeClr val="accent6"/>
                </a:solidFill>
              </a:rPr>
              <a:t>.”</a:t>
            </a:r>
          </a:p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endParaRPr lang="hu-HU" sz="2800" dirty="0">
              <a:solidFill>
                <a:schemeClr val="accent6"/>
              </a:solidFill>
            </a:endParaRPr>
          </a:p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r>
              <a:rPr lang="hu-HU" sz="2400" dirty="0" smtClean="0"/>
              <a:t> </a:t>
            </a:r>
            <a:r>
              <a:rPr lang="hu-HU" sz="2400" dirty="0">
                <a:solidFill>
                  <a:schemeClr val="accent6"/>
                </a:solidFill>
              </a:rPr>
              <a:t>(</a:t>
            </a:r>
            <a:r>
              <a:rPr lang="hu-HU" sz="2400" dirty="0" smtClean="0">
                <a:solidFill>
                  <a:schemeClr val="accent6"/>
                </a:solidFill>
              </a:rPr>
              <a:t>Római levél 8,39)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972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69492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2" b="100000" l="57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9218" y="527215"/>
            <a:ext cx="4454716" cy="183127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8" b="99178" l="0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1" y="3084651"/>
            <a:ext cx="3623989" cy="32945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4" b="98986" l="0" r="995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3153" y="3489411"/>
            <a:ext cx="3517581" cy="267206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940048" y="965799"/>
            <a:ext cx="5021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002060"/>
                </a:solidFill>
              </a:rPr>
              <a:t>Jézus feltámadása után még negyven napot töltött a földön.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423906" y="3117282"/>
            <a:ext cx="33541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Többször megjelent a tanítványoknak, hogy vigasztalja, bátorítsa őket. </a:t>
            </a:r>
            <a:r>
              <a:rPr lang="hu-HU" sz="2400" dirty="0">
                <a:solidFill>
                  <a:srgbClr val="002060"/>
                </a:solidFill>
              </a:rPr>
              <a:t>V</a:t>
            </a:r>
            <a:r>
              <a:rPr lang="hu-HU" sz="2400" dirty="0" smtClean="0">
                <a:solidFill>
                  <a:srgbClr val="002060"/>
                </a:solidFill>
              </a:rPr>
              <a:t>agy egészen egyszerűen azért, hogy meggyőzze a kételkedőket arról, hogy Ő valóban él és legyőzte a halált. 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18477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4" b="100000" l="0" r="99208">
                        <a14:backgroundMark x1="42693" y1="2867" x2="42693" y2="2867"/>
                        <a14:backgroundMark x1="58099" y1="2867" x2="58099" y2="2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7977" y="3091544"/>
            <a:ext cx="8454334" cy="339634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29"/>
            <a:ext cx="2184776" cy="2160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975429" y="1077371"/>
            <a:ext cx="7649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</a:rPr>
              <a:t>Akik találkoztak Vele, újra reménykedni kezdtek, hogy Jézus végre megalapítja királyságát, és átveszi a hatalmat itt és most.</a:t>
            </a:r>
            <a:endParaRPr lang="hu-H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8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22" r="97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0317" y="3262528"/>
            <a:ext cx="1127866" cy="242643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87" b="100000" l="1628" r="55814">
                        <a14:foregroundMark x1="7093" y1="88404" x2="7093" y2="88404"/>
                        <a14:foregroundMark x1="11395" y1="93976" x2="11395" y2="93976"/>
                        <a14:foregroundMark x1="16628" y1="94578" x2="16628" y2="94578"/>
                        <a14:foregroundMark x1="18721" y1="94729" x2="18721" y2="94729"/>
                        <a14:foregroundMark x1="21977" y1="86145" x2="21977" y2="86145"/>
                        <a14:foregroundMark x1="40698" y1="62651" x2="40698" y2="62651"/>
                        <a14:foregroundMark x1="39767" y1="61145" x2="39767" y2="61145"/>
                        <a14:foregroundMark x1="39186" y1="63855" x2="39186" y2="63855"/>
                        <a14:foregroundMark x1="18488" y1="92319" x2="18488" y2="92319"/>
                        <a14:foregroundMark x1="45233" y1="68825" x2="45233" y2="68825"/>
                      </a14:backgroundRemoval>
                    </a14:imgEffect>
                  </a14:imgLayer>
                </a14:imgProps>
              </a:ext>
            </a:extLst>
          </a:blip>
          <a:srcRect t="40991" r="37772"/>
          <a:stretch/>
        </p:blipFill>
        <p:spPr>
          <a:xfrm>
            <a:off x="2241513" y="3744377"/>
            <a:ext cx="4252685" cy="311362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81" b="97741" l="50349" r="98837">
                        <a14:foregroundMark x1="95116" y1="50753" x2="95116" y2="50753"/>
                        <a14:foregroundMark x1="78256" y1="51657" x2="78256" y2="51657"/>
                        <a14:foregroundMark x1="86977" y1="62952" x2="86977" y2="62952"/>
                        <a14:foregroundMark x1="86047" y1="66265" x2="86047" y2="66265"/>
                        <a14:backgroundMark x1="82791" y1="56928" x2="82791" y2="56928"/>
                        <a14:backgroundMark x1="85349" y1="65060" x2="85349" y2="65060"/>
                        <a14:backgroundMark x1="83721" y1="51054" x2="83721" y2="51054"/>
                        <a14:backgroundMark x1="82093" y1="49398" x2="82093" y2="49398"/>
                        <a14:backgroundMark x1="83721" y1="53163" x2="83721" y2="53163"/>
                        <a14:backgroundMark x1="54070" y1="54970" x2="54070" y2="54970"/>
                        <a14:backgroundMark x1="65116" y1="63253" x2="65116" y2="63253"/>
                        <a14:backgroundMark x1="67674" y1="57380" x2="67674" y2="57380"/>
                        <a14:backgroundMark x1="60233" y1="63705" x2="60233" y2="63705"/>
                        <a14:backgroundMark x1="60116" y1="68825" x2="60116" y2="68825"/>
                        <a14:backgroundMark x1="54767" y1="75301" x2="54767" y2="75301"/>
                      </a14:backgroundRemoval>
                    </a14:imgEffect>
                  </a14:imgLayer>
                </a14:imgProps>
              </a:ext>
            </a:extLst>
          </a:blip>
          <a:srcRect l="50354" t="44571" b="1951"/>
          <a:stretch/>
        </p:blipFill>
        <p:spPr>
          <a:xfrm>
            <a:off x="5665679" y="3888436"/>
            <a:ext cx="3570514" cy="2969564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046514" y="333829"/>
            <a:ext cx="2206172" cy="986971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elhő 5"/>
          <p:cNvSpPr/>
          <p:nvPr/>
        </p:nvSpPr>
        <p:spPr>
          <a:xfrm>
            <a:off x="9801498" y="75474"/>
            <a:ext cx="2206172" cy="986971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elhő 6"/>
          <p:cNvSpPr/>
          <p:nvPr/>
        </p:nvSpPr>
        <p:spPr>
          <a:xfrm>
            <a:off x="732971" y="108858"/>
            <a:ext cx="2206172" cy="986971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elhő 7"/>
          <p:cNvSpPr/>
          <p:nvPr/>
        </p:nvSpPr>
        <p:spPr>
          <a:xfrm>
            <a:off x="4448627" y="1"/>
            <a:ext cx="3229429" cy="121920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23897" y="75474"/>
            <a:ext cx="1224592" cy="422987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zis buborék 3"/>
          <p:cNvSpPr/>
          <p:nvPr/>
        </p:nvSpPr>
        <p:spPr>
          <a:xfrm>
            <a:off x="0" y="2138659"/>
            <a:ext cx="3012307" cy="1488404"/>
          </a:xfrm>
          <a:prstGeom prst="wedgeEllipseCallout">
            <a:avLst>
              <a:gd name="adj1" fmla="val 107527"/>
              <a:gd name="adj2" fmla="val 10558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Mikor alapítod meg a királyságodat Mester?</a:t>
            </a:r>
            <a:endParaRPr lang="hu-HU" sz="2000" dirty="0"/>
          </a:p>
        </p:txBody>
      </p:sp>
      <p:sp>
        <p:nvSpPr>
          <p:cNvPr id="11" name="Ellipszis buborék 10"/>
          <p:cNvSpPr/>
          <p:nvPr/>
        </p:nvSpPr>
        <p:spPr>
          <a:xfrm>
            <a:off x="10112349" y="5197652"/>
            <a:ext cx="1851184" cy="1423793"/>
          </a:xfrm>
          <a:prstGeom prst="wedgeEllipseCallout">
            <a:avLst>
              <a:gd name="adj1" fmla="val -158043"/>
              <a:gd name="adj2" fmla="val -7512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Most alapítod meg?</a:t>
            </a:r>
            <a:endParaRPr lang="hu-HU" sz="2400" dirty="0"/>
          </a:p>
        </p:txBody>
      </p:sp>
      <p:sp>
        <p:nvSpPr>
          <p:cNvPr id="12" name="Ellipszis buborék 11"/>
          <p:cNvSpPr/>
          <p:nvPr/>
        </p:nvSpPr>
        <p:spPr>
          <a:xfrm>
            <a:off x="0" y="4542974"/>
            <a:ext cx="2570977" cy="1366575"/>
          </a:xfrm>
          <a:prstGeom prst="wedgeEllipseCallout">
            <a:avLst>
              <a:gd name="adj1" fmla="val 120370"/>
              <a:gd name="adj2" fmla="val -3734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Mikor veszed át az uralmat?</a:t>
            </a:r>
            <a:endParaRPr lang="hu-HU" sz="2400" dirty="0"/>
          </a:p>
        </p:txBody>
      </p:sp>
      <p:sp>
        <p:nvSpPr>
          <p:cNvPr id="13" name="Ellipszis buborék 12"/>
          <p:cNvSpPr/>
          <p:nvPr/>
        </p:nvSpPr>
        <p:spPr>
          <a:xfrm>
            <a:off x="9782884" y="3888436"/>
            <a:ext cx="2224785" cy="1133507"/>
          </a:xfrm>
          <a:prstGeom prst="wedgeEllipseCallout">
            <a:avLst>
              <a:gd name="adj1" fmla="val -102035"/>
              <a:gd name="adj2" fmla="val -505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Most teszed meg?</a:t>
            </a:r>
            <a:endParaRPr lang="hu-HU" sz="2400" dirty="0"/>
          </a:p>
        </p:txBody>
      </p:sp>
      <p:sp>
        <p:nvSpPr>
          <p:cNvPr id="14" name="Ellipszis buborék 13"/>
          <p:cNvSpPr/>
          <p:nvPr/>
        </p:nvSpPr>
        <p:spPr>
          <a:xfrm>
            <a:off x="2124279" y="780370"/>
            <a:ext cx="5246196" cy="1921178"/>
          </a:xfrm>
          <a:prstGeom prst="wedgeEllipseCallout">
            <a:avLst>
              <a:gd name="adj1" fmla="val 23095"/>
              <a:gd name="adj2" fmla="val 7898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Azt, hogy mikor jön el az én királyságom ideje, nem mondhatom el nektek! Csak annyit mondhatok, most búcsúznunk kell, én visszamegyek az Atyához.</a:t>
            </a:r>
            <a:endParaRPr lang="hu-HU" dirty="0"/>
          </a:p>
        </p:txBody>
      </p:sp>
      <p:sp>
        <p:nvSpPr>
          <p:cNvPr id="15" name="Ellipszis buborék 14"/>
          <p:cNvSpPr/>
          <p:nvPr/>
        </p:nvSpPr>
        <p:spPr>
          <a:xfrm>
            <a:off x="6821714" y="498462"/>
            <a:ext cx="5370286" cy="2354208"/>
          </a:xfrm>
          <a:prstGeom prst="wedgeEllipseCallout">
            <a:avLst>
              <a:gd name="adj1" fmla="val -57048"/>
              <a:gd name="adj2" fmla="val 696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De ne búsuljatok, mert elküldöm magam helyett a Szentlelket, azt a mennyei erőt, akit Atyám ígért nektek! Ő mindig veletek lesz, és erőt ad nektek ahhoz, hogy elvigyétek az örömhírt az egész világba. </a:t>
            </a:r>
            <a:endParaRPr lang="hu-HU" dirty="0"/>
          </a:p>
        </p:txBody>
      </p:sp>
      <p:sp>
        <p:nvSpPr>
          <p:cNvPr id="16" name="Ellipszis buborék 15"/>
          <p:cNvSpPr/>
          <p:nvPr/>
        </p:nvSpPr>
        <p:spPr>
          <a:xfrm>
            <a:off x="8201839" y="2852669"/>
            <a:ext cx="3821019" cy="1059234"/>
          </a:xfrm>
          <a:prstGeom prst="wedgeEllipseCallout">
            <a:avLst>
              <a:gd name="adj1" fmla="val -94295"/>
              <a:gd name="adj2" fmla="val 1780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Most pedig menjetek vissza Jeruzsálembe és várjatok Rá türelmesen!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1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599" y="3035620"/>
            <a:ext cx="2647337" cy="265948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64" b="100000" l="1279" r="60349">
                        <a14:foregroundMark x1="10349" y1="92620" x2="10349" y2="92620"/>
                        <a14:foregroundMark x1="16512" y1="94277" x2="16512" y2="94277"/>
                        <a14:foregroundMark x1="18256" y1="94880" x2="18256" y2="94880"/>
                        <a14:foregroundMark x1="20581" y1="91717" x2="20581" y2="91717"/>
                        <a14:foregroundMark x1="17791" y1="91416" x2="17791" y2="91416"/>
                        <a14:foregroundMark x1="40581" y1="62952" x2="40581" y2="62952"/>
                        <a14:foregroundMark x1="40116" y1="60090" x2="40116" y2="60090"/>
                        <a14:foregroundMark x1="45349" y1="68524" x2="45349" y2="68524"/>
                        <a14:backgroundMark x1="56047" y1="75904" x2="56047" y2="75904"/>
                        <a14:backgroundMark x1="56163" y1="73343" x2="56163" y2="73343"/>
                        <a14:backgroundMark x1="56163" y1="82380" x2="56163" y2="82380"/>
                        <a14:backgroundMark x1="57674" y1="92470" x2="57674" y2="92470"/>
                        <a14:backgroundMark x1="56512" y1="84639" x2="56512" y2="84639"/>
                        <a14:backgroundMark x1="54767" y1="85090" x2="54767" y2="85090"/>
                        <a14:backgroundMark x1="57093" y1="89608" x2="57093" y2="89608"/>
                        <a14:backgroundMark x1="54070" y1="89157" x2="54070" y2="89157"/>
                        <a14:backgroundMark x1="54419" y1="75904" x2="54419" y2="75904"/>
                        <a14:backgroundMark x1="54651" y1="92169" x2="54651" y2="92169"/>
                        <a14:backgroundMark x1="7326" y1="63554" x2="7326" y2="63554"/>
                        <a14:backgroundMark x1="50000" y1="29970" x2="50000" y2="29970"/>
                        <a14:backgroundMark x1="43488" y1="40813" x2="43488" y2="40813"/>
                        <a14:backgroundMark x1="15930" y1="35542" x2="15930" y2="35542"/>
                        <a14:backgroundMark x1="23605" y1="41416" x2="23605" y2="41416"/>
                        <a14:backgroundMark x1="22674" y1="56175" x2="22674" y2="56175"/>
                        <a14:backgroundMark x1="34419" y1="58886" x2="34419" y2="58886"/>
                        <a14:backgroundMark x1="32791" y1="55723" x2="32791" y2="55723"/>
                      </a14:backgroundRemoval>
                    </a14:imgEffect>
                  </a14:imgLayer>
                </a14:imgProps>
              </a:ext>
            </a:extLst>
          </a:blip>
          <a:srcRect t="40991" r="37772"/>
          <a:stretch/>
        </p:blipFill>
        <p:spPr>
          <a:xfrm>
            <a:off x="2249714" y="3810075"/>
            <a:ext cx="4252685" cy="311362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880" b="98946" l="51977" r="98256">
                        <a14:backgroundMark x1="56860" y1="55723" x2="56860" y2="55723"/>
                        <a14:backgroundMark x1="63488" y1="60693" x2="63488" y2="60693"/>
                        <a14:backgroundMark x1="67209" y1="60090" x2="67209" y2="60090"/>
                        <a14:backgroundMark x1="61163" y1="57681" x2="61163" y2="57681"/>
                        <a14:backgroundMark x1="60814" y1="62801" x2="60814" y2="62801"/>
                        <a14:backgroundMark x1="59535" y1="65813" x2="59535" y2="65813"/>
                        <a14:backgroundMark x1="60581" y1="69428" x2="60581" y2="69428"/>
                        <a14:backgroundMark x1="54419" y1="75602" x2="54419" y2="75602"/>
                        <a14:backgroundMark x1="83837" y1="64608" x2="83837" y2="64608"/>
                      </a14:backgroundRemoval>
                    </a14:imgEffect>
                  </a14:imgLayer>
                </a14:imgProps>
              </a:ext>
            </a:extLst>
          </a:blip>
          <a:srcRect l="50354" t="44571" b="1951"/>
          <a:stretch/>
        </p:blipFill>
        <p:spPr>
          <a:xfrm>
            <a:off x="5675086" y="3888436"/>
            <a:ext cx="3570514" cy="2969564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046514" y="333829"/>
            <a:ext cx="2206172" cy="986971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elhő 5"/>
          <p:cNvSpPr/>
          <p:nvPr/>
        </p:nvSpPr>
        <p:spPr>
          <a:xfrm>
            <a:off x="9775372" y="108858"/>
            <a:ext cx="2206172" cy="986971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elhő 6"/>
          <p:cNvSpPr/>
          <p:nvPr/>
        </p:nvSpPr>
        <p:spPr>
          <a:xfrm>
            <a:off x="732933" y="105515"/>
            <a:ext cx="2206172" cy="986971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elhő 7"/>
          <p:cNvSpPr/>
          <p:nvPr/>
        </p:nvSpPr>
        <p:spPr>
          <a:xfrm>
            <a:off x="4463181" y="0"/>
            <a:ext cx="3229429" cy="121920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zengj-hallelujat-av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1944" y="1016000"/>
            <a:ext cx="609600" cy="609600"/>
          </a:xfrm>
          <a:prstGeom prst="rect">
            <a:avLst/>
          </a:prstGeom>
        </p:spPr>
      </p:pic>
      <p:sp>
        <p:nvSpPr>
          <p:cNvPr id="10" name="Felhő 9"/>
          <p:cNvSpPr/>
          <p:nvPr/>
        </p:nvSpPr>
        <p:spPr>
          <a:xfrm>
            <a:off x="8708609" y="108858"/>
            <a:ext cx="1632781" cy="58054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elhő 10"/>
          <p:cNvSpPr/>
          <p:nvPr/>
        </p:nvSpPr>
        <p:spPr>
          <a:xfrm>
            <a:off x="0" y="722657"/>
            <a:ext cx="4601029" cy="1611085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Azzal Jézus felemelkedett az égbe…</a:t>
            </a:r>
          </a:p>
        </p:txBody>
      </p:sp>
      <p:sp>
        <p:nvSpPr>
          <p:cNvPr id="12" name="Felhő 11"/>
          <p:cNvSpPr/>
          <p:nvPr/>
        </p:nvSpPr>
        <p:spPr>
          <a:xfrm>
            <a:off x="9071429" y="751115"/>
            <a:ext cx="3120571" cy="1440542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…é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s eltűnt a felhők között.</a:t>
            </a:r>
          </a:p>
        </p:txBody>
      </p:sp>
      <p:sp>
        <p:nvSpPr>
          <p:cNvPr id="13" name="Felhő 12"/>
          <p:cNvSpPr/>
          <p:nvPr/>
        </p:nvSpPr>
        <p:spPr>
          <a:xfrm>
            <a:off x="0" y="1876543"/>
            <a:ext cx="4957045" cy="1611085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Még feszülten figyeltek a tanítványok, szemüket</a:t>
            </a: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az égre szegezve, amikor két angyal szólította meg őket: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Felhő 13"/>
          <p:cNvSpPr/>
          <p:nvPr/>
        </p:nvSpPr>
        <p:spPr>
          <a:xfrm>
            <a:off x="6962544" y="1785547"/>
            <a:ext cx="5229456" cy="1440542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Miért néztek az ég felé? Bizony, épp így fog visszajönni majd, királyként, felhőkön!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3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5 -3.33333E-6 " pathEditMode="relative" rAng="0" ptsTypes="AA">
                                      <p:cBhvr>
                                        <p:cTn id="8" dur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25 2.59259E-6 " pathEditMode="relative" rAng="0" ptsTypes="AA">
                                      <p:cBhvr>
                                        <p:cTn id="10" dur="5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4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7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7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7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7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Scale>
                                      <p:cBhvr>
                                        <p:cTn id="33" dur="59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9346" l="813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698" y="1039588"/>
            <a:ext cx="7242628" cy="5540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zengj-hallelujat-av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998.3125"/>
                  <p14:fade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9852" y="6102531"/>
            <a:ext cx="609600" cy="6096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78824" y="1883016"/>
            <a:ext cx="29376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 tanítványok reménykedő szívvel tértek vissza a városba</a:t>
            </a:r>
            <a:r>
              <a:rPr lang="hu-HU" sz="240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hu-HU" sz="2400" smtClean="0">
                <a:solidFill>
                  <a:schemeClr val="tx2">
                    <a:lumMod val="75000"/>
                  </a:schemeClr>
                </a:solidFill>
              </a:rPr>
              <a:t>és a 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szállásukon imádkozni kezdtek az asszonyokkal együtt, hogy a megígért vigasztaló, erőt adó Lélek megérkezzen hozzájuk!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129486" y="808505"/>
            <a:ext cx="2243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De ez már egy másik történet…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101944" y="2978080"/>
            <a:ext cx="1628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…Az </a:t>
            </a:r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első pünkösd csodája.</a:t>
            </a:r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32424" cy="171277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0697029" y="6430611"/>
            <a:ext cx="72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8"/>
              </a:rPr>
              <a:t>Zene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05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t="11512" b="15496"/>
          <a:stretch/>
        </p:blipFill>
        <p:spPr>
          <a:xfrm>
            <a:off x="0" y="0"/>
            <a:ext cx="12192000" cy="683506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090057" y="522515"/>
            <a:ext cx="9114972" cy="2235200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Amikor Jézus felemelkedett az égbe, a tanítványokat két angyal szólította meg. Nagyon fontos üzenetet hirdettek számukra. Ez az üzenet a mai aranymondásunk. Ha sorbarendezed az összekeveredett mondatot, elolvashatod te is az üzenetet. </a:t>
            </a:r>
            <a:r>
              <a:rPr lang="hu-HU" sz="2400" dirty="0">
                <a:hlinkClick r:id="rId4"/>
              </a:rPr>
              <a:t>Kattints ide</a:t>
            </a:r>
            <a:r>
              <a:rPr lang="hu-HU" sz="2400" dirty="0"/>
              <a:t>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és már kezdheted is a feladatot! </a:t>
            </a:r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03368" cy="167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88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11512" b="15496"/>
          <a:stretch/>
        </p:blipFill>
        <p:spPr>
          <a:xfrm>
            <a:off x="0" y="0"/>
            <a:ext cx="12192000" cy="68350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41417" cy="1518025"/>
          </a:xfrm>
          <a:prstGeom prst="rect">
            <a:avLst/>
          </a:prstGeom>
          <a:effectLst/>
        </p:spPr>
      </p:pic>
      <p:sp>
        <p:nvSpPr>
          <p:cNvPr id="6" name="Felhő 5"/>
          <p:cNvSpPr/>
          <p:nvPr/>
        </p:nvSpPr>
        <p:spPr>
          <a:xfrm>
            <a:off x="1541416" y="629750"/>
            <a:ext cx="3535677" cy="1776549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Te tudtad, hogy Jézus egyszer visszajön?</a:t>
            </a:r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Felhő 6"/>
          <p:cNvSpPr/>
          <p:nvPr/>
        </p:nvSpPr>
        <p:spPr>
          <a:xfrm>
            <a:off x="5329643" y="217713"/>
            <a:ext cx="3030583" cy="1776549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Várod Őt?</a:t>
            </a:r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Felhő 7"/>
          <p:cNvSpPr/>
          <p:nvPr/>
        </p:nvSpPr>
        <p:spPr>
          <a:xfrm>
            <a:off x="8612775" y="759012"/>
            <a:ext cx="3030583" cy="1776549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Hogyan várod Őt?</a:t>
            </a:r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6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672</Words>
  <Application>Microsoft Office PowerPoint</Application>
  <PresentationFormat>Szélesvásznú</PresentationFormat>
  <Paragraphs>81</Paragraphs>
  <Slides>16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6</vt:i4>
      </vt:variant>
      <vt:variant>
        <vt:lpstr>Diacímek</vt:lpstr>
      </vt:variant>
      <vt:variant>
        <vt:i4>16</vt:i4>
      </vt:variant>
    </vt:vector>
  </HeadingPairs>
  <TitlesOfParts>
    <vt:vector size="28" baseType="lpstr">
      <vt:lpstr>Arial</vt:lpstr>
      <vt:lpstr>Calibri</vt:lpstr>
      <vt:lpstr>Comic Sans MS</vt:lpstr>
      <vt:lpstr>Times New Roman</vt:lpstr>
      <vt:lpstr>Wingdings</vt:lpstr>
      <vt:lpstr>Wingdings 3</vt:lpstr>
      <vt:lpstr>Office-téma</vt:lpstr>
      <vt:lpstr>1_Office-téma</vt:lpstr>
      <vt:lpstr>2_Office-téma</vt:lpstr>
      <vt:lpstr>3_Office-téma</vt:lpstr>
      <vt:lpstr>4_Office-téma</vt:lpstr>
      <vt:lpstr>5_Office-téma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Szászi Andrea</cp:lastModifiedBy>
  <cp:revision>75</cp:revision>
  <dcterms:created xsi:type="dcterms:W3CDTF">2020-05-07T13:40:23Z</dcterms:created>
  <dcterms:modified xsi:type="dcterms:W3CDTF">2020-05-13T13:15:20Z</dcterms:modified>
</cp:coreProperties>
</file>