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60" r:id="rId3"/>
    <p:sldId id="262" r:id="rId4"/>
    <p:sldId id="258" r:id="rId5"/>
    <p:sldId id="263" r:id="rId6"/>
    <p:sldId id="264" r:id="rId7"/>
    <p:sldId id="269" r:id="rId8"/>
    <p:sldId id="261" r:id="rId9"/>
    <p:sldId id="259" r:id="rId10"/>
    <p:sldId id="265" r:id="rId11"/>
    <p:sldId id="267" r:id="rId12"/>
    <p:sldId id="268" r:id="rId13"/>
    <p:sldId id="25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4861043-55B5-4C84-8B63-CC3E888ECAA6}" type="datetimeFigureOut">
              <a:rPr lang="hu-HU" smtClean="0"/>
              <a:t>2023. 10. 16.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A39143D-86E5-4BCF-AD36-DB8FB724B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15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043-55B5-4C84-8B63-CC3E888ECAA6}" type="datetimeFigureOut">
              <a:rPr lang="hu-HU" smtClean="0"/>
              <a:t>2023. 10. 16.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143D-86E5-4BCF-AD36-DB8FB724B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29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043-55B5-4C84-8B63-CC3E888ECAA6}" type="datetimeFigureOut">
              <a:rPr lang="hu-HU" smtClean="0"/>
              <a:t>2023. 10. 16.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143D-86E5-4BCF-AD36-DB8FB724B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039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043-55B5-4C84-8B63-CC3E888ECAA6}" type="datetimeFigureOut">
              <a:rPr lang="hu-HU" smtClean="0"/>
              <a:t>2023. 10. 16.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143D-86E5-4BCF-AD36-DB8FB724B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909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043-55B5-4C84-8B63-CC3E888ECAA6}" type="datetimeFigureOut">
              <a:rPr lang="hu-HU" smtClean="0"/>
              <a:t>2023. 10. 16.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143D-86E5-4BCF-AD36-DB8FB724B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538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043-55B5-4C84-8B63-CC3E888ECAA6}" type="datetimeFigureOut">
              <a:rPr lang="hu-HU" smtClean="0"/>
              <a:t>2023. 10. 16.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143D-86E5-4BCF-AD36-DB8FB724B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395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043-55B5-4C84-8B63-CC3E888ECAA6}" type="datetimeFigureOut">
              <a:rPr lang="hu-HU" smtClean="0"/>
              <a:t>2023. 10. 16.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143D-86E5-4BCF-AD36-DB8FB724B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22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043-55B5-4C84-8B63-CC3E888ECAA6}" type="datetimeFigureOut">
              <a:rPr lang="hu-HU" smtClean="0"/>
              <a:t>2023. 10. 16.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143D-86E5-4BCF-AD36-DB8FB724B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44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043-55B5-4C84-8B63-CC3E888ECAA6}" type="datetimeFigureOut">
              <a:rPr lang="hu-HU" smtClean="0"/>
              <a:t>2023. 10. 16.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143D-86E5-4BCF-AD36-DB8FB724B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136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1043-55B5-4C84-8B63-CC3E888ECAA6}" type="datetimeFigureOut">
              <a:rPr lang="hu-HU" smtClean="0"/>
              <a:t>2023. 10. 16.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A39143D-86E5-4BCF-AD36-DB8FB724B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46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4861043-55B5-4C84-8B63-CC3E888ECAA6}" type="datetimeFigureOut">
              <a:rPr lang="hu-HU" smtClean="0"/>
              <a:t>2023. 10. 16.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A39143D-86E5-4BCF-AD36-DB8FB724B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0567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4861043-55B5-4C84-8B63-CC3E888ECAA6}" type="datetimeFigureOut">
              <a:rPr lang="hu-HU" smtClean="0"/>
              <a:t>2023. 10. 16.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A39143D-86E5-4BCF-AD36-DB8FB724BD1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969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goldaskozpont.com/onismeret/hatekony-idobeosztas/" TargetMode="External"/><Relationship Id="rId2" Type="http://schemas.openxmlformats.org/officeDocument/2006/relationships/hyperlink" Target="https://www.youtube.com/watch?v=qYWdKqFLuX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hu-h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qYWdKqFLuX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goldaskozpont.com/onismeret/hatekony-idobeoszta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EE4D8A-C5A8-4B33-9EDC-6D7BF3595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366343"/>
            <a:ext cx="10782300" cy="1210788"/>
          </a:xfrm>
        </p:spPr>
        <p:txBody>
          <a:bodyPr/>
          <a:lstStyle/>
          <a:p>
            <a:r>
              <a:rPr lang="hu-HU" dirty="0"/>
              <a:t>VII. Fiatalság, bolondság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7468D98-B2EB-4133-BEBF-A596EEA0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586" y="2088859"/>
            <a:ext cx="6602135" cy="44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7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tanít az időről a Prédikátor könyve?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6657" y="2427890"/>
            <a:ext cx="6270681" cy="362606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Isten az idő Ura.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A jó és rossz napokban is számos lehetőséget készített el Isten az ember számára.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3200" dirty="0"/>
              <a:t>Lehet élvezni a szép időket, amikkel Isten ajándékozza meg az embert.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338" y="2427890"/>
            <a:ext cx="4368496" cy="289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 érdekesség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6656" y="2011681"/>
            <a:ext cx="10753344" cy="4609836"/>
          </a:xfrm>
        </p:spPr>
        <p:txBody>
          <a:bodyPr>
            <a:noAutofit/>
          </a:bodyPr>
          <a:lstStyle/>
          <a:p>
            <a:r>
              <a:rPr lang="hu-HU" sz="3200" b="1" dirty="0"/>
              <a:t>Kronosz </a:t>
            </a:r>
            <a:r>
              <a:rPr lang="hu-HU" sz="3200" dirty="0"/>
              <a:t>és </a:t>
            </a:r>
            <a:r>
              <a:rPr lang="hu-HU" sz="3200" b="1" dirty="0" err="1"/>
              <a:t>khairosz</a:t>
            </a:r>
            <a:r>
              <a:rPr lang="hu-HU" sz="3200" dirty="0"/>
              <a:t>: kétféle időfogalom van a görög nyelvben. </a:t>
            </a:r>
          </a:p>
          <a:p>
            <a:r>
              <a:rPr lang="hu-HU" sz="3200" dirty="0"/>
              <a:t>A </a:t>
            </a:r>
            <a:r>
              <a:rPr lang="hu-HU" sz="3200" b="1" dirty="0" err="1"/>
              <a:t>kronosz</a:t>
            </a:r>
            <a:r>
              <a:rPr lang="hu-HU" sz="3200" dirty="0"/>
              <a:t> azt az időt jelöli, amit folyamatosan mérünk, a történelmi idő, amiben haladunk.  </a:t>
            </a:r>
          </a:p>
          <a:p>
            <a:r>
              <a:rPr lang="hu-HU" sz="3200" dirty="0"/>
              <a:t>A </a:t>
            </a:r>
            <a:r>
              <a:rPr lang="hu-HU" sz="3200" b="1" dirty="0" err="1"/>
              <a:t>khairosz</a:t>
            </a:r>
            <a:r>
              <a:rPr lang="hu-HU" sz="3200" dirty="0"/>
              <a:t> pedig azt a minősített időt jelenti, a történelmi időben, amit Isten készített el az ember számára, hogy azt átélje, vele találkozzon, áldásait megtapasztalja.</a:t>
            </a:r>
          </a:p>
          <a:p>
            <a:r>
              <a:rPr lang="hu-HU" sz="3200" dirty="0"/>
              <a:t>Erre egy frappáns kifejezés: </a:t>
            </a:r>
            <a:r>
              <a:rPr lang="hu-HU" sz="3200" i="1" dirty="0"/>
              <a:t>„áldott pillanat”</a:t>
            </a:r>
          </a:p>
          <a:p>
            <a:endParaRPr lang="hu-HU" sz="3200" i="1" dirty="0"/>
          </a:p>
          <a:p>
            <a:r>
              <a:rPr lang="hu-HU" sz="3200" dirty="0"/>
              <a:t>Mondjatok példákat </a:t>
            </a:r>
            <a:r>
              <a:rPr lang="hu-HU" sz="3200" i="1" dirty="0"/>
              <a:t>a minősített időre </a:t>
            </a:r>
            <a:r>
              <a:rPr lang="hu-HU" sz="3200" dirty="0"/>
              <a:t>a saját életetekből! </a:t>
            </a:r>
          </a:p>
          <a:p>
            <a:endParaRPr lang="hu-HU" sz="3200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6852746" y="1213565"/>
            <a:ext cx="4577254" cy="21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7977352" y="1207930"/>
            <a:ext cx="90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kronosz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9438288" y="189186"/>
            <a:ext cx="2" cy="104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9438289" y="363865"/>
            <a:ext cx="94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khairosz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209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224" y="283779"/>
            <a:ext cx="10772775" cy="1282261"/>
          </a:xfrm>
        </p:spPr>
        <p:txBody>
          <a:bodyPr>
            <a:normAutofit/>
          </a:bodyPr>
          <a:lstStyle/>
          <a:p>
            <a:r>
              <a:rPr lang="hu-HU" sz="4400" dirty="0"/>
              <a:t>Milyen az Isten szerinti hatékony időgazdálkodás?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1" y="1755226"/>
            <a:ext cx="7660234" cy="466659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/>
              <a:t>Az </a:t>
            </a:r>
            <a:r>
              <a:rPr lang="hu-HU" sz="2800" b="1" dirty="0"/>
              <a:t>idő</a:t>
            </a:r>
            <a:r>
              <a:rPr lang="hu-HU" sz="2800" dirty="0"/>
              <a:t>nek akkor tudunk igazán örülni, ha benne felfedezzük az adott pillanat örömét, azt az alkalmat (</a:t>
            </a:r>
            <a:r>
              <a:rPr lang="hu-HU" sz="2800" dirty="0" err="1"/>
              <a:t>khairoszt</a:t>
            </a:r>
            <a:r>
              <a:rPr lang="hu-HU" sz="2800" dirty="0"/>
              <a:t>), amit Isten belerejtett, amivel megajándékozott minket.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dirty="0"/>
              <a:t>Az a fontos, hogy Vele – aki az időt adta – lépést tartsunk, Vele tervezzünk, az Ő segítségével haladjunk életutunkon.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035" y="1755226"/>
            <a:ext cx="2939613" cy="440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932D92-9D29-4322-B40B-3FEA47F9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2"/>
            <a:ext cx="10772775" cy="1381819"/>
          </a:xfrm>
        </p:spPr>
        <p:txBody>
          <a:bodyPr>
            <a:normAutofit/>
          </a:bodyPr>
          <a:lstStyle/>
          <a:p>
            <a:r>
              <a:rPr lang="hu-HU" dirty="0"/>
              <a:t>Készíts tablót, rajzot az eddigi életedről!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6656" y="2270234"/>
            <a:ext cx="10753343" cy="3857297"/>
          </a:xfrm>
        </p:spPr>
        <p:txBody>
          <a:bodyPr>
            <a:normAutofit/>
          </a:bodyPr>
          <a:lstStyle/>
          <a:p>
            <a:r>
              <a:rPr lang="hu-HU" sz="2800" dirty="0"/>
              <a:t>Arra törekedj, hogy ne időrendben szerepeljenek az események, hanem egy-egy ábra, jelkép mérete mutassa meg a történések, pillanatok jelentőségét számodra! </a:t>
            </a:r>
          </a:p>
          <a:p>
            <a:endParaRPr lang="hu-HU" sz="2800" dirty="0"/>
          </a:p>
          <a:p>
            <a:r>
              <a:rPr lang="hu-HU" sz="2800" dirty="0"/>
              <a:t>Mi az, ami úgy érzed nagy jelentőségű?</a:t>
            </a:r>
          </a:p>
          <a:p>
            <a:r>
              <a:rPr lang="hu-HU" sz="2800" dirty="0"/>
              <a:t>Mi az, ami talán kevésbé fontos mozzanata eddigi életednek?</a:t>
            </a:r>
          </a:p>
          <a:p>
            <a:r>
              <a:rPr lang="hu-HU" sz="2800" dirty="0"/>
              <a:t>Meséld el, hogyan jelent meg ezekben a pillanatokban Isten? </a:t>
            </a:r>
          </a:p>
        </p:txBody>
      </p:sp>
    </p:spTree>
    <p:extLst>
      <p:ext uri="{BB962C8B-B14F-4D97-AF65-F5344CB8AC3E}">
        <p14:creationId xmlns:p14="http://schemas.microsoft.com/office/powerpoint/2010/main" val="382645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24467"/>
          </a:xfrm>
        </p:spPr>
        <p:txBody>
          <a:bodyPr/>
          <a:lstStyle/>
          <a:p>
            <a:r>
              <a:rPr lang="hu-HU" dirty="0"/>
              <a:t>Forrásmegjelölés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6656" y="2011681"/>
            <a:ext cx="10753725" cy="3695436"/>
          </a:xfrm>
        </p:spPr>
        <p:txBody>
          <a:bodyPr>
            <a:normAutofit/>
          </a:bodyPr>
          <a:lstStyle/>
          <a:p>
            <a:r>
              <a:rPr lang="hu-HU" dirty="0"/>
              <a:t>Az Isten tortája című kisvideó linkje: </a:t>
            </a:r>
            <a:r>
              <a:rPr lang="hu-HU" dirty="0">
                <a:hlinkClick r:id="rId2"/>
              </a:rPr>
              <a:t>https://www.youtube.com/watch?v=qYWdKqFLuXE</a:t>
            </a:r>
            <a:endParaRPr lang="hu-HU" dirty="0"/>
          </a:p>
          <a:p>
            <a:endParaRPr lang="hu-HU" dirty="0"/>
          </a:p>
          <a:p>
            <a:r>
              <a:rPr lang="hu-HU" dirty="0"/>
              <a:t>A cikk forrása:</a:t>
            </a:r>
          </a:p>
          <a:p>
            <a:r>
              <a:rPr lang="hu-HU" dirty="0">
                <a:hlinkClick r:id="rId3"/>
              </a:rPr>
              <a:t>https://megoldaskozpont.com/onismeret/hatekony-idobeosztas/</a:t>
            </a:r>
            <a:endParaRPr lang="hu-HU" dirty="0"/>
          </a:p>
          <a:p>
            <a:endParaRPr lang="hu-HU" dirty="0"/>
          </a:p>
          <a:p>
            <a:r>
              <a:rPr lang="hu-HU" dirty="0"/>
              <a:t>A PPT-</a:t>
            </a:r>
            <a:r>
              <a:rPr lang="hu-HU" dirty="0" err="1"/>
              <a:t>ben</a:t>
            </a:r>
            <a:r>
              <a:rPr lang="hu-HU" dirty="0"/>
              <a:t> szereplő képek a </a:t>
            </a:r>
            <a:r>
              <a:rPr lang="hu-HU" dirty="0">
                <a:hlinkClick r:id="rId4"/>
              </a:rPr>
              <a:t>https://www.pexels.com/hu-hu/</a:t>
            </a:r>
            <a:r>
              <a:rPr lang="hu-HU" dirty="0"/>
              <a:t> internetes oldalon találhatók. 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096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F09D70-2A3A-4514-9007-B79EA036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94375"/>
          </a:xfrm>
        </p:spPr>
        <p:txBody>
          <a:bodyPr>
            <a:normAutofit fontScale="90000"/>
          </a:bodyPr>
          <a:lstStyle/>
          <a:p>
            <a:r>
              <a:rPr lang="hu-HU" dirty="0"/>
              <a:t>Mi jut eszetekbe ezekről a szavakról?</a:t>
            </a:r>
            <a:br>
              <a:rPr lang="hu-HU" dirty="0"/>
            </a:br>
            <a:r>
              <a:rPr lang="hu-HU" dirty="0"/>
              <a:t>Határozzátok meg együtt a kifejezéseket!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FD4302F-C155-44F3-B944-1FC930B44595}"/>
              </a:ext>
            </a:extLst>
          </p:cNvPr>
          <p:cNvSpPr txBox="1"/>
          <p:nvPr/>
        </p:nvSpPr>
        <p:spPr>
          <a:xfrm rot="21020513">
            <a:off x="1173206" y="2256297"/>
            <a:ext cx="3298082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hu-HU" sz="4000" dirty="0"/>
              <a:t>időgazdálkodás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C79765B-98DC-4D1F-8C25-DD26773F446D}"/>
              </a:ext>
            </a:extLst>
          </p:cNvPr>
          <p:cNvSpPr txBox="1"/>
          <p:nvPr/>
        </p:nvSpPr>
        <p:spPr>
          <a:xfrm rot="591773">
            <a:off x="4544456" y="4056210"/>
            <a:ext cx="317561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000" dirty="0"/>
              <a:t>sürgős feladat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36DE336-83A8-44E7-8384-3EAF1FFE9CD4}"/>
              </a:ext>
            </a:extLst>
          </p:cNvPr>
          <p:cNvSpPr txBox="1"/>
          <p:nvPr/>
        </p:nvSpPr>
        <p:spPr>
          <a:xfrm rot="20193364">
            <a:off x="6667333" y="2534364"/>
            <a:ext cx="2826351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hu-HU" sz="4000" dirty="0"/>
              <a:t>jövőtervezés</a:t>
            </a:r>
            <a:r>
              <a:rPr lang="hu-HU" dirty="0"/>
              <a:t>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7BB74F6-9615-4D57-9534-F48F4E74BA96}"/>
              </a:ext>
            </a:extLst>
          </p:cNvPr>
          <p:cNvSpPr txBox="1"/>
          <p:nvPr/>
        </p:nvSpPr>
        <p:spPr>
          <a:xfrm rot="21172398">
            <a:off x="1092716" y="5076030"/>
            <a:ext cx="324832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4800" dirty="0"/>
              <a:t>hatékonyság</a:t>
            </a:r>
          </a:p>
        </p:txBody>
      </p:sp>
      <p:sp>
        <p:nvSpPr>
          <p:cNvPr id="3" name="Szövegdoboz 2"/>
          <p:cNvSpPr txBox="1"/>
          <p:nvPr/>
        </p:nvSpPr>
        <p:spPr>
          <a:xfrm rot="20958283">
            <a:off x="7447473" y="4890400"/>
            <a:ext cx="2857898" cy="76944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u-HU" sz="4400" dirty="0"/>
              <a:t>életvezetés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691691" y="3562017"/>
            <a:ext cx="2900089" cy="76944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hu-HU" sz="4400" dirty="0"/>
              <a:t>munkarend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37198" y="3626572"/>
            <a:ext cx="1859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/>
              <a:t>pillanat</a:t>
            </a:r>
          </a:p>
        </p:txBody>
      </p:sp>
    </p:spTree>
    <p:extLst>
      <p:ext uri="{BB962C8B-B14F-4D97-AF65-F5344CB8AC3E}">
        <p14:creationId xmlns:p14="http://schemas.microsoft.com/office/powerpoint/2010/main" val="3790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3" grpId="0" animBg="1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2F6312-6C5E-4BE4-9E47-20897DE6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68" y="131970"/>
            <a:ext cx="10240075" cy="73209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Mit gondolsz erről az idézetről? Mondd el! 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AECCCF5-411E-49C7-84A0-B31B33AF5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156" y="1028361"/>
            <a:ext cx="9356098" cy="54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0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813489-57E2-438E-8E56-C9D5BCAF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293614"/>
            <a:ext cx="10772775" cy="981513"/>
          </a:xfrm>
        </p:spPr>
        <p:txBody>
          <a:bodyPr>
            <a:normAutofit/>
          </a:bodyPr>
          <a:lstStyle/>
          <a:p>
            <a:r>
              <a:rPr lang="hu-HU" dirty="0"/>
              <a:t>Hogyan élsz az időddel?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CE7BE7-B89A-4C51-88D2-D9B44FC0C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1204545"/>
            <a:ext cx="11372193" cy="5480033"/>
          </a:xfrm>
        </p:spPr>
        <p:txBody>
          <a:bodyPr>
            <a:normAutofit fontScale="70000" lnSpcReduction="20000"/>
          </a:bodyPr>
          <a:lstStyle/>
          <a:p>
            <a:endParaRPr lang="hu-HU" dirty="0"/>
          </a:p>
          <a:p>
            <a:r>
              <a:rPr lang="hu-HU" sz="3300" b="1" dirty="0"/>
              <a:t>Bizonyára te is sóhajtottál már így: </a:t>
            </a:r>
          </a:p>
          <a:p>
            <a:r>
              <a:rPr lang="hu-HU" sz="3100" i="1" dirty="0"/>
              <a:t>„Ó, bárcsak több időm lenne!”</a:t>
            </a:r>
          </a:p>
          <a:p>
            <a:r>
              <a:rPr lang="hu-HU" sz="3100" i="1" dirty="0"/>
              <a:t>„Miért nincs 36 óra egy nap 24 helyett?”</a:t>
            </a:r>
          </a:p>
          <a:p>
            <a:r>
              <a:rPr lang="hu-HU" sz="3100" i="1" dirty="0"/>
              <a:t>„Sajnos, kicsúszott az idő a kezeim közül!”</a:t>
            </a:r>
          </a:p>
          <a:p>
            <a:r>
              <a:rPr lang="hu-HU" sz="3100" i="1" dirty="0"/>
              <a:t>„Sokszor annyira rohanok, hogy nincs időm gondolkodni, és odaérni,</a:t>
            </a:r>
          </a:p>
          <a:p>
            <a:r>
              <a:rPr lang="hu-HU" sz="3100" i="1" dirty="0"/>
              <a:t>ahová úgy gondoltam, hogy rohanni kellene."</a:t>
            </a:r>
          </a:p>
          <a:p>
            <a:pPr>
              <a:lnSpc>
                <a:spcPct val="120000"/>
              </a:lnSpc>
            </a:pPr>
            <a:r>
              <a:rPr lang="hu-HU" sz="3100" b="1" dirty="0"/>
              <a:t>Fogalmazz meg most saját gondolatokat az idővel kapcsolatban egy post it lapra!</a:t>
            </a:r>
          </a:p>
          <a:p>
            <a:pPr>
              <a:lnSpc>
                <a:spcPct val="120000"/>
              </a:lnSpc>
            </a:pPr>
            <a:r>
              <a:rPr lang="hu-HU" sz="3100" b="1" dirty="0"/>
              <a:t>Az összegyűjtött lapokat helyezzétek el a táblán, hogy mindenki láthassa!</a:t>
            </a:r>
          </a:p>
          <a:p>
            <a:pPr>
              <a:lnSpc>
                <a:spcPct val="120000"/>
              </a:lnSpc>
            </a:pPr>
            <a:endParaRPr lang="hu-HU" dirty="0"/>
          </a:p>
          <a:p>
            <a:pPr>
              <a:lnSpc>
                <a:spcPct val="120000"/>
              </a:lnSpc>
            </a:pPr>
            <a:r>
              <a:rPr lang="hu-HU" sz="4000" dirty="0"/>
              <a:t>Készíts egy heti táblázatot, mivel és mennyit foglalkozol, mire jut, illetve nem jut időd! A következő lapon találsz a feladathoz egy sablont.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177" y="609507"/>
            <a:ext cx="2293167" cy="228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889481"/>
              </p:ext>
            </p:extLst>
          </p:nvPr>
        </p:nvGraphicFramePr>
        <p:xfrm>
          <a:off x="281356" y="246184"/>
          <a:ext cx="11641013" cy="648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011">
                  <a:extLst>
                    <a:ext uri="{9D8B030D-6E8A-4147-A177-3AD203B41FA5}">
                      <a16:colId xmlns:a16="http://schemas.microsoft.com/office/drawing/2014/main" val="3687787210"/>
                    </a:ext>
                  </a:extLst>
                </a:gridCol>
                <a:gridCol w="2350056">
                  <a:extLst>
                    <a:ext uri="{9D8B030D-6E8A-4147-A177-3AD203B41FA5}">
                      <a16:colId xmlns:a16="http://schemas.microsoft.com/office/drawing/2014/main" val="1919399836"/>
                    </a:ext>
                  </a:extLst>
                </a:gridCol>
                <a:gridCol w="2426677">
                  <a:extLst>
                    <a:ext uri="{9D8B030D-6E8A-4147-A177-3AD203B41FA5}">
                      <a16:colId xmlns:a16="http://schemas.microsoft.com/office/drawing/2014/main" val="28147143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0443740"/>
                    </a:ext>
                  </a:extLst>
                </a:gridCol>
                <a:gridCol w="2778369">
                  <a:extLst>
                    <a:ext uri="{9D8B030D-6E8A-4147-A177-3AD203B41FA5}">
                      <a16:colId xmlns:a16="http://schemas.microsoft.com/office/drawing/2014/main" val="2741344884"/>
                    </a:ext>
                  </a:extLst>
                </a:gridCol>
              </a:tblGrid>
              <a:tr h="141081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/>
                        <a:t>Egyéni tanulás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/>
                        <a:t>Találkozás</a:t>
                      </a:r>
                      <a:r>
                        <a:rPr lang="hu-HU" sz="2800" baseline="0" dirty="0"/>
                        <a:t> barátokkal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/>
                        <a:t>Személyes kedvtelések</a:t>
                      </a:r>
                      <a:r>
                        <a:rPr lang="hu-HU" sz="2800" baseline="0" dirty="0"/>
                        <a:t> sport/hobby</a:t>
                      </a:r>
                      <a:endParaRPr lang="hu-H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/>
                        <a:t>Személyes</a:t>
                      </a:r>
                      <a:r>
                        <a:rPr lang="hu-HU" sz="2800" baseline="0" dirty="0"/>
                        <a:t> hitélet </a:t>
                      </a:r>
                    </a:p>
                    <a:p>
                      <a:pPr algn="ctr"/>
                      <a:r>
                        <a:rPr lang="hu-HU" sz="2800" dirty="0"/>
                        <a:t>Gyülekezeti</a:t>
                      </a:r>
                      <a:r>
                        <a:rPr lang="hu-HU" sz="2800" baseline="0" dirty="0"/>
                        <a:t> hitélet </a:t>
                      </a:r>
                      <a:endParaRPr lang="hu-H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891065"/>
                  </a:ext>
                </a:extLst>
              </a:tr>
              <a:tr h="866666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/>
                        <a:t>Hétfő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015385"/>
                  </a:ext>
                </a:extLst>
              </a:tr>
              <a:tr h="671930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/>
                        <a:t>Kedd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734939"/>
                  </a:ext>
                </a:extLst>
              </a:tr>
              <a:tr h="800363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/>
                        <a:t>Szerda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41868"/>
                  </a:ext>
                </a:extLst>
              </a:tr>
              <a:tr h="586555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/>
                        <a:t>Csütörtök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199310"/>
                  </a:ext>
                </a:extLst>
              </a:tr>
              <a:tr h="660559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/>
                        <a:t>Péntek </a:t>
                      </a:r>
                    </a:p>
                    <a:p>
                      <a:pPr algn="ctr"/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55961"/>
                  </a:ext>
                </a:extLst>
              </a:tr>
              <a:tr h="660559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/>
                        <a:t>Szombat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473794"/>
                  </a:ext>
                </a:extLst>
              </a:tr>
              <a:tr h="660559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/>
                        <a:t>Vasárnap</a:t>
                      </a:r>
                      <a:r>
                        <a:rPr lang="hu-HU" sz="2400" b="1" baseline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158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47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091" y="177316"/>
            <a:ext cx="10772775" cy="1658198"/>
          </a:xfrm>
        </p:spPr>
        <p:txBody>
          <a:bodyPr/>
          <a:lstStyle/>
          <a:p>
            <a:r>
              <a:rPr lang="hu-HU" dirty="0"/>
              <a:t>Isten tortája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2315" y="1902372"/>
            <a:ext cx="7119940" cy="46929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200" dirty="0"/>
              <a:t>Nézzétek meg ezt a kisvideót, majd elemezzétek a látottakat! </a:t>
            </a:r>
          </a:p>
          <a:p>
            <a:pPr marL="0" indent="0">
              <a:buNone/>
            </a:pPr>
            <a:r>
              <a:rPr lang="hu-HU" sz="3200" dirty="0"/>
              <a:t>Beszéljétek meg azt, hogy mi lehet a tanulság számotokra az időbeosztással kapcsolatban!</a:t>
            </a:r>
          </a:p>
          <a:p>
            <a:pPr marL="0" indent="0">
              <a:buNone/>
            </a:pPr>
            <a:r>
              <a:rPr lang="hu-HU" sz="3200" dirty="0"/>
              <a:t> </a:t>
            </a:r>
          </a:p>
          <a:p>
            <a:r>
              <a:rPr lang="hu-HU" dirty="0">
                <a:hlinkClick r:id="rId2"/>
              </a:rPr>
              <a:t>A kisfilm forrása</a:t>
            </a:r>
          </a:p>
          <a:p>
            <a:endParaRPr lang="hu-HU" dirty="0">
              <a:hlinkClick r:id="rId2"/>
            </a:endParaRPr>
          </a:p>
          <a:p>
            <a:r>
              <a:rPr lang="hu-HU" dirty="0"/>
              <a:t>Megjegyzés:</a:t>
            </a:r>
          </a:p>
          <a:p>
            <a:r>
              <a:rPr lang="hu-HU" dirty="0"/>
              <a:t>Ha nem nyílik meg a videó kattintásra, akkor az utolsó dián található linket másold a böngésző címsorába!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81446" y="1751869"/>
            <a:ext cx="57150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8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7606" y="294289"/>
            <a:ext cx="10772775" cy="1884462"/>
          </a:xfrm>
        </p:spPr>
        <p:txBody>
          <a:bodyPr>
            <a:normAutofit/>
          </a:bodyPr>
          <a:lstStyle/>
          <a:p>
            <a:r>
              <a:rPr lang="hu-HU" dirty="0"/>
              <a:t>Készítsetek egy </a:t>
            </a:r>
            <a:r>
              <a:rPr lang="hu-HU" dirty="0" err="1"/>
              <a:t>osztálytermi</a:t>
            </a:r>
            <a:r>
              <a:rPr lang="hu-HU" dirty="0"/>
              <a:t> </a:t>
            </a:r>
            <a:r>
              <a:rPr lang="hu-HU" dirty="0" err="1"/>
              <a:t>Podcast-ot</a:t>
            </a:r>
            <a:r>
              <a:rPr lang="hu-HU" dirty="0"/>
              <a:t>!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6656" y="1608083"/>
            <a:ext cx="10753725" cy="4897820"/>
          </a:xfrm>
        </p:spPr>
        <p:txBody>
          <a:bodyPr>
            <a:normAutofit/>
          </a:bodyPr>
          <a:lstStyle/>
          <a:p>
            <a:pPr algn="just"/>
            <a:r>
              <a:rPr lang="hu-HU" sz="3600" b="1" dirty="0"/>
              <a:t>Tegyetek fel kérdéseket egymásnak! 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hu-HU" dirty="0"/>
              <a:t>Határozzátok meg, hogy ki lesz a kérdező, és kik válaszolnak majd a kérdésekre! Lehetőség szerint legalább 3-4 fő adjon választ a kérdésekre.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hu-HU" dirty="0"/>
              <a:t>(Egy-egy körben a riporter is válaszolhat.)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hu-HU" dirty="0"/>
              <a:t>Az interjú után vitassátok meg a tapasztalatokat!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u-HU" dirty="0"/>
              <a:t> Milyen előnyei vannak a fiatalságnak?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u-HU" dirty="0"/>
              <a:t> Hogyan használhatja ki egy kamasz jól az időt?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hu-HU" dirty="0"/>
              <a:t> Létezik-e megfelelő arány az időgazdálkodás és a hitélet gyakorlása között?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571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3439B9-BF97-4E5F-917A-FF4B9181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59" y="147674"/>
            <a:ext cx="5707117" cy="1975416"/>
          </a:xfrm>
        </p:spPr>
        <p:txBody>
          <a:bodyPr>
            <a:normAutofit/>
          </a:bodyPr>
          <a:lstStyle/>
          <a:p>
            <a:r>
              <a:rPr lang="hu-HU" sz="4000" dirty="0"/>
              <a:t>Hogyan </a:t>
            </a:r>
            <a:r>
              <a:rPr lang="hu-HU" sz="4000" dirty="0" err="1"/>
              <a:t>osszam</a:t>
            </a:r>
            <a:r>
              <a:rPr lang="hu-HU" sz="4000" dirty="0"/>
              <a:t> be hatékonyan az időmet?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C071EF5-01BB-4C94-904C-AF46429E6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019" y="499533"/>
            <a:ext cx="6701981" cy="536027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13B93D9B-8286-4C80-A5D3-C97C58153FF4}"/>
              </a:ext>
            </a:extLst>
          </p:cNvPr>
          <p:cNvSpPr/>
          <p:nvPr/>
        </p:nvSpPr>
        <p:spPr>
          <a:xfrm>
            <a:off x="8745274" y="6211669"/>
            <a:ext cx="2269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A cikk forrása</a:t>
            </a:r>
          </a:p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E3CD32C-524C-41A7-8A36-401D755BC6C1}"/>
              </a:ext>
            </a:extLst>
          </p:cNvPr>
          <p:cNvSpPr txBox="1"/>
          <p:nvPr/>
        </p:nvSpPr>
        <p:spPr>
          <a:xfrm>
            <a:off x="388883" y="2210215"/>
            <a:ext cx="52272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/>
          </a:p>
          <a:p>
            <a:r>
              <a:rPr lang="hu-HU" sz="2400" dirty="0"/>
              <a:t>Azt itt látható ábra segít átgondolni időtervezésünket és a feladatainkat.</a:t>
            </a:r>
          </a:p>
          <a:p>
            <a:endParaRPr lang="hu-HU" sz="2400" dirty="0"/>
          </a:p>
          <a:p>
            <a:r>
              <a:rPr lang="hu-HU" sz="2400" dirty="0"/>
              <a:t>Dolgozzátok fel a cikket a következő kérdések alapján:</a:t>
            </a:r>
          </a:p>
          <a:p>
            <a:endParaRPr lang="hu-HU" sz="2400" dirty="0"/>
          </a:p>
          <a:p>
            <a:pPr marL="457200" indent="-457200">
              <a:buAutoNum type="arabicPeriod"/>
            </a:pPr>
            <a:r>
              <a:rPr lang="hu-HU" sz="2400" b="1" dirty="0"/>
              <a:t>Milyen új és hasznos információkat tartalmazott számodra? </a:t>
            </a:r>
          </a:p>
          <a:p>
            <a:pPr marL="457200" indent="-457200">
              <a:buAutoNum type="arabicPeriod"/>
            </a:pPr>
            <a:r>
              <a:rPr lang="hu-HU" sz="2400" b="1" dirty="0"/>
              <a:t>Hogyan tudnád alkalmazni saját életedben a leírtakat?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612" y="357351"/>
            <a:ext cx="950561" cy="9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0308AE-E65E-4A1C-B803-035DC291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698" y="421156"/>
            <a:ext cx="4419873" cy="1129570"/>
          </a:xfrm>
        </p:spPr>
        <p:txBody>
          <a:bodyPr/>
          <a:lstStyle/>
          <a:p>
            <a:r>
              <a:rPr lang="hu-HU" dirty="0"/>
              <a:t>AZ IDŐ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575F15-B0CE-4BF8-B9C3-C8DECEEA8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79"/>
            <a:ext cx="6880282" cy="43467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Mindennapi tapasztalatunk az, hogy az idő nincs a kezünkben. Olykor nehézséget okoz az időbeosztás is.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Tapasztalatunk, hogy a mai ember állandóan időzavarban van.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Sokszor érezzük azt, hogy kevés időnk jut egymásra és a feladatainkra.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/>
              <a:t>A Prédikátor könyvében látunk válaszokat az idő értelmezésével kapcsolatban is.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E8F7937-A24B-4C6C-8D81-A2065DEAE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745" y="1328632"/>
            <a:ext cx="3180826" cy="47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25492"/>
      </p:ext>
    </p:extLst>
  </p:cSld>
  <p:clrMapOvr>
    <a:masterClrMapping/>
  </p:clrMapOvr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Nagyváros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Nagyvárosi</Template>
  <TotalTime>450</TotalTime>
  <Words>704</Words>
  <Application>Microsoft Office PowerPoint</Application>
  <PresentationFormat>Szélesvásznú</PresentationFormat>
  <Paragraphs>95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 Light</vt:lpstr>
      <vt:lpstr>Wingdings</vt:lpstr>
      <vt:lpstr>Nagyvárosi</vt:lpstr>
      <vt:lpstr>VII. Fiatalság, bolondság </vt:lpstr>
      <vt:lpstr>Mi jut eszetekbe ezekről a szavakról? Határozzátok meg együtt a kifejezéseket!</vt:lpstr>
      <vt:lpstr>Mit gondolsz erről az idézetről? Mondd el! </vt:lpstr>
      <vt:lpstr>Hogyan élsz az időddel?</vt:lpstr>
      <vt:lpstr>PowerPoint-bemutató</vt:lpstr>
      <vt:lpstr>Isten tortája </vt:lpstr>
      <vt:lpstr>Készítsetek egy osztálytermi Podcast-ot! </vt:lpstr>
      <vt:lpstr>Hogyan osszam be hatékonyan az időmet?</vt:lpstr>
      <vt:lpstr>AZ IDŐ </vt:lpstr>
      <vt:lpstr>Mit tanít az időről a Prédikátor könyve?</vt:lpstr>
      <vt:lpstr>Egy érdekesség </vt:lpstr>
      <vt:lpstr>Milyen az Isten szerinti hatékony időgazdálkodás?</vt:lpstr>
      <vt:lpstr>Készíts tablót, rajzot az eddigi életedről!</vt:lpstr>
      <vt:lpstr>Forrásmegjelölés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VII. Fiatalság, bolondság</dc:title>
  <dc:creator>Csőri-Czinkos Gergő Tamás</dc:creator>
  <cp:lastModifiedBy>Zimányi Noémi</cp:lastModifiedBy>
  <cp:revision>67</cp:revision>
  <dcterms:created xsi:type="dcterms:W3CDTF">2023-09-04T07:23:21Z</dcterms:created>
  <dcterms:modified xsi:type="dcterms:W3CDTF">2023-10-16T09:18:55Z</dcterms:modified>
</cp:coreProperties>
</file>