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5" r:id="rId3"/>
    <p:sldId id="257" r:id="rId4"/>
    <p:sldId id="259" r:id="rId5"/>
    <p:sldId id="262" r:id="rId6"/>
    <p:sldId id="261" r:id="rId7"/>
    <p:sldId id="266" r:id="rId8"/>
    <p:sldId id="263" r:id="rId9"/>
    <p:sldId id="260" r:id="rId10"/>
    <p:sldId id="258" r:id="rId11"/>
    <p:sldId id="267" r:id="rId12"/>
    <p:sldId id="264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1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4082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306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51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0058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5471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8099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7647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428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322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4003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hu-HU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13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6557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734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929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1220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75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495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77EF14E-F08A-460C-ACBF-179561ECDDC0}" type="datetimeFigureOut">
              <a:rPr lang="hu-HU" smtClean="0"/>
              <a:t>2023. 11. 08.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81E982C0-8775-4E6E-83E2-446AB9918AF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715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hu-hu/" TargetMode="External"/><Relationship Id="rId2" Type="http://schemas.openxmlformats.org/officeDocument/2006/relationships/hyperlink" Target="https://www.youtube.com/watch?v=ScDfJ9l777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FMr2DB68a8" TargetMode="External"/><Relationship Id="rId4" Type="http://schemas.openxmlformats.org/officeDocument/2006/relationships/hyperlink" Target="http://biblia.hu/az_oszovetseg_a_muveszetekben/jeremias_profeta_i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EFMr2DB68a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64355" y="1164413"/>
            <a:ext cx="9663289" cy="118445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VIII. Szabad-e sírni, ha fáj?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7141101" y="5304120"/>
            <a:ext cx="2777067" cy="778933"/>
          </a:xfrm>
        </p:spPr>
        <p:txBody>
          <a:bodyPr>
            <a:normAutofit/>
          </a:bodyPr>
          <a:lstStyle/>
          <a:p>
            <a:endParaRPr lang="hu-HU" dirty="0"/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Jeremiás siralmai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3125ADC-70E3-4DCE-99E8-3A5B91694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732" y="2509237"/>
            <a:ext cx="5153638" cy="350659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F259276A-5A1D-D6E2-2EAC-14B4F47A3F6C}"/>
              </a:ext>
            </a:extLst>
          </p:cNvPr>
          <p:cNvSpPr txBox="1"/>
          <p:nvPr/>
        </p:nvSpPr>
        <p:spPr>
          <a:xfrm>
            <a:off x="3304827" y="6015836"/>
            <a:ext cx="231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dirty="0" err="1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Sixtusi</a:t>
            </a:r>
            <a:r>
              <a:rPr lang="hu-HU" sz="1800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-kápolna</a:t>
            </a:r>
            <a:endParaRPr lang="hu-HU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81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Egyéni feladat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135" y="2686875"/>
            <a:ext cx="6890453" cy="3609966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Ma milyen égető témák szerepelhetnének egy hasonló panaszénekben?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Írj egy panaszéneket, valamilyen számodra fontos globális társadalmi helyzetről vagy egy személyes élményedről!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Megjegyzés: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leírásban arra törekedj, hogy „imádságos” formában fogalmazz, mintha Istennek mondanád el a panaszod!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(Kerüld a túlságosan szókimondó kifejezéseket, figyelj a szóhasználatra is!)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799" y="2392775"/>
            <a:ext cx="4248855" cy="283257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8590845" y="5373511"/>
            <a:ext cx="29125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panaszénekhez egy kifejező rajzot, illusztrációt </a:t>
            </a:r>
            <a:r>
              <a:rPr lang="hu-HU">
                <a:latin typeface="Arial" panose="020B0604020202020204" pitchFamily="34" charset="0"/>
                <a:cs typeface="Arial" panose="020B0604020202020204" pitchFamily="34" charset="0"/>
              </a:rPr>
              <a:t>is készíthetsz!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Összegzés és üzenet</a:t>
            </a: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19823" y="2525486"/>
            <a:ext cx="10366486" cy="3169920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Bármilyen helyzetben, körülményben is vagyunk, szabad kifejezni a bennünk lévő érzéseket gondolatokat, akár sírással kisérve.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Panaszkodni is lehet imádságos formában, ahogy arra láttunk, olvastunk példát az órán.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Meghallgathatjuk egymás baját, panaszát, és osztozhatunk a másik ember, vagy egy nép fájdalmában is.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Isten Igéje biztat és ad megoldást!</a:t>
            </a:r>
          </a:p>
          <a:p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„Minden gondotokat </a:t>
            </a:r>
            <a:r>
              <a:rPr lang="hu-HU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őreá</a:t>
            </a:r>
            <a:r>
              <a:rPr lang="hu-HU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vessétek, mert neki gondja van rátok.” 																			</a:t>
            </a:r>
            <a:r>
              <a:rPr lang="hu-HU" sz="2400" b="1" i="1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hu-HU" smtClean="0">
                <a:latin typeface="Arial" panose="020B0604020202020204" pitchFamily="34" charset="0"/>
                <a:cs typeface="Arial" panose="020B0604020202020204" pitchFamily="34" charset="0"/>
              </a:rPr>
              <a:t>1Pét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5,7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20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3A73E7-0EC5-4ED0-AA78-C12F4BA1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Forrásmegjelölés</a:t>
            </a:r>
            <a:r>
              <a:rPr lang="hu-HU" dirty="0"/>
              <a:t>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04F4D3E-9090-4697-BDEA-3494D16F0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10296018" cy="2952569"/>
          </a:xfrm>
        </p:spPr>
        <p:txBody>
          <a:bodyPr/>
          <a:lstStyle/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nyitó dián látható kép forrása: 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https://www.youtube.com/watch?v=ScDfJ9l777U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PPT-ben szereplő képek a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https://www.pexels.com/hu-hu/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internetes oldalon megtalálhatók és letölthetők.</a:t>
            </a: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festmény forrása: Michelangelo: Jeremiás próféta, 1508-1512. </a:t>
            </a:r>
            <a:r>
              <a:rPr lang="hu-HU" sz="2000" dirty="0" err="1">
                <a:latin typeface="Arial" panose="020B0604020202020204" pitchFamily="34" charset="0"/>
                <a:cs typeface="Arial" panose="020B0604020202020204" pitchFamily="34" charset="0"/>
              </a:rPr>
              <a:t>Sixtus</a:t>
            </a:r>
            <a:r>
              <a:rPr lang="hu-HU" sz="2000">
                <a:latin typeface="Arial" panose="020B0604020202020204" pitchFamily="34" charset="0"/>
                <a:cs typeface="Arial" panose="020B0604020202020204" pitchFamily="34" charset="0"/>
              </a:rPr>
              <a:t>-kápolna,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Róma: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http://biblia.hu/az_oszovetseg_a_muveszetekben/jeremias_profeta_i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Bibliaprojekt Siralmak című animációja elérhető itt: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https://www.youtube.com/watch?v=EFMr2DB68a8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6313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333A96-00AA-458C-A64F-B984F43CA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Egyetértesz?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9D3F3D2-B595-47C6-BF49-27B6BFF84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014" y="2270867"/>
            <a:ext cx="8825659" cy="1560904"/>
          </a:xfrm>
        </p:spPr>
        <p:txBody>
          <a:bodyPr/>
          <a:lstStyle/>
          <a:p>
            <a:pPr marL="0" indent="0">
              <a:buNone/>
            </a:pPr>
            <a:r>
              <a:rPr lang="hu-H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a közbeszédben gyakran elhangzó állítás szerint:</a:t>
            </a:r>
          </a:p>
          <a:p>
            <a:pPr marL="0" indent="0">
              <a:buNone/>
            </a:pPr>
            <a:endParaRPr lang="hu-HU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3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„A sírás a gyengeség jele.”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91EF972-950E-48AD-9503-0C2E56C86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5623" y="1854266"/>
            <a:ext cx="2924746" cy="195044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ABC67862-B5EC-4F79-8AB5-363EF782B769}"/>
              </a:ext>
            </a:extLst>
          </p:cNvPr>
          <p:cNvSpPr txBox="1"/>
          <p:nvPr/>
        </p:nvSpPr>
        <p:spPr>
          <a:xfrm>
            <a:off x="749014" y="3978339"/>
            <a:ext cx="9936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Feladat: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terem egyik oldalára álljanak, akik egyetértenek ezzel az állítással,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másik oldalra pedig azok, akik egyáltalán nem értenek egyet!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Akik nem tudják eldönteni, maradhatnak nyugodtan középen.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három csoportból egy-egy tanuló indokolja is véleményét!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Egymás tapintatos meghallgatása mellett beszéljétek meg a tapasztalatokat a kérdés alapján: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Vajon mi lehet az oka a véleménykülönbségnek? </a:t>
            </a:r>
          </a:p>
          <a:p>
            <a:r>
              <a:rPr lang="hu-H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(Például: Neveltetés, lelki alkati különbségek, minták stb.)</a:t>
            </a:r>
          </a:p>
        </p:txBody>
      </p:sp>
    </p:spTree>
    <p:extLst>
      <p:ext uri="{BB962C8B-B14F-4D97-AF65-F5344CB8AC3E}">
        <p14:creationId xmlns:p14="http://schemas.microsoft.com/office/powerpoint/2010/main" val="340212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Kérdések a további beszélgetéshez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4267" y="2507832"/>
            <a:ext cx="10515600" cy="158361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formáit ismered a belső feszültségek oldásának (a síráson kívül)? </a:t>
            </a:r>
          </a:p>
          <a:p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Kivel tudod megosztani a fájdalmaidat, nehézségeidet?</a:t>
            </a:r>
          </a:p>
          <a:p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Hová fordulsz segítségért, ha valami bánt?</a:t>
            </a:r>
          </a:p>
          <a:p>
            <a:r>
              <a:rPr lang="hu-H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panaszkodjunk? 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88" y="3711224"/>
            <a:ext cx="4670145" cy="287213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694267" y="4918650"/>
            <a:ext cx="5671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Fontos: A téma és a kérdések is érzékenyen érinthetik a tanulókat, ezért legyünk kellő köröltekintéssel, figyelemmel az órán. </a:t>
            </a:r>
          </a:p>
        </p:txBody>
      </p:sp>
    </p:spTree>
    <p:extLst>
      <p:ext uri="{BB962C8B-B14F-4D97-AF65-F5344CB8AC3E}">
        <p14:creationId xmlns:p14="http://schemas.microsoft.com/office/powerpoint/2010/main" val="416538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a panaszének?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28711"/>
            <a:ext cx="10515600" cy="415431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panaszének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egy ószövetségi irodalmi műfaj, amelyben az egyén, vagy közösség Istentől kéri a bajok, nyomorúságok elhárítását.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panaszénekeket általában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istentiszteleten adták elő.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Bibliában többnyire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Zsoltárok könyvében találkozunk panaszénekekkel. </a:t>
            </a: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Közös jellemzőjük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hogy az ember nem fojtja magába az érzéseket, hanem kibeszéli terheit, tehát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fájdalmakat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megosztja másokkal is.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panaszének sajátossága éppen az, hogy a bajban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emberi segítség mellett, Isten vigasztalásával is számol. Tőle kér vigaszt és megoldást.</a:t>
            </a:r>
          </a:p>
          <a:p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Egyéni és kollektív énekeket is ismerünk </a:t>
            </a: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attól függően, hogy az aktuális nehézség egy személyt, vagy egy teljes közösséget sújt.</a:t>
            </a:r>
          </a:p>
        </p:txBody>
      </p:sp>
    </p:spTree>
    <p:extLst>
      <p:ext uri="{BB962C8B-B14F-4D97-AF65-F5344CB8AC3E}">
        <p14:creationId xmlns:p14="http://schemas.microsoft.com/office/powerpoint/2010/main" val="161205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A5BB8-E6C1-488B-A685-3433161DB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631" y="766354"/>
            <a:ext cx="10410737" cy="1188281"/>
          </a:xfrm>
        </p:spPr>
        <p:txBody>
          <a:bodyPr/>
          <a:lstStyle/>
          <a:p>
            <a:pPr algn="ctr"/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Érdekességek 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Jeremiás siralmai című könyvről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00DD6F-99DE-4E92-AA2B-50373BBF0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85" y="2365695"/>
            <a:ext cx="7662532" cy="4379054"/>
          </a:xfrm>
        </p:spPr>
        <p:txBody>
          <a:bodyPr>
            <a:normAutofit fontScale="925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Jeremiás siralmai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egy különleges siratóének, (panaszének)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amit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a Jeruzsálem eleste miatt érzett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gyász és fájdalom ihletett.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Bár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kutatók szerint a szerző névtelen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Jeremiás neve olvasható a feliratban. 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Ebben a gyászos énekben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elsiratott maga Jeruzsálem városa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ugyanakkor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 panasz hangján megszólal Jeruzsálem és Júda népe is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szerző tolmácsolásában.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Érdekes kettősséget hordoz a mű, ami emlékeztet arra a megrendült érzésre, hogy bár él a szerző, a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lelke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mégis nehéz fájdalmakat hordoz.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Verselése is egészen egyedülálló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mondanivalója mellett.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Az 1–4.fejezet </a:t>
            </a:r>
            <a:r>
              <a:rPr lang="hu-HU" b="1" dirty="0" err="1">
                <a:latin typeface="Arial" panose="020B0604020202020204" pitchFamily="34" charset="0"/>
                <a:cs typeface="Arial" panose="020B0604020202020204" pitchFamily="34" charset="0"/>
              </a:rPr>
              <a:t>akrosztikonban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 íródott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, azaz a héber ábécé 22 betűjével kezdődnek az egyes versek. Az 1., 2. és 4. fejezet 22, a 3. pedig 66 verset tartalmaz, itt három versenként figyelhető meg az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akrosztikon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862D7283-C4FF-49F5-AB44-2DB7BAEB7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57" y="2499361"/>
            <a:ext cx="2580275" cy="3670422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9A408CC1-75D4-4E34-A7D5-F03DED1E6630}"/>
              </a:ext>
            </a:extLst>
          </p:cNvPr>
          <p:cNvSpPr/>
          <p:nvPr/>
        </p:nvSpPr>
        <p:spPr>
          <a:xfrm>
            <a:off x="8157517" y="6283084"/>
            <a:ext cx="3275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Michelangelo: Jeremiás próféta, </a:t>
            </a:r>
          </a:p>
          <a:p>
            <a:pPr algn="ctr"/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1508-1512. </a:t>
            </a:r>
            <a:r>
              <a:rPr lang="hu-HU" sz="1200" dirty="0" err="1">
                <a:latin typeface="Arial" panose="020B0604020202020204" pitchFamily="34" charset="0"/>
                <a:cs typeface="Arial" panose="020B0604020202020204" pitchFamily="34" charset="0"/>
              </a:rPr>
              <a:t>Sixtus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-kápolna, Róma</a:t>
            </a:r>
          </a:p>
        </p:txBody>
      </p:sp>
    </p:spTree>
    <p:extLst>
      <p:ext uri="{BB962C8B-B14F-4D97-AF65-F5344CB8AC3E}">
        <p14:creationId xmlns:p14="http://schemas.microsoft.com/office/powerpoint/2010/main" val="117267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45A7D8-BA82-4531-B61A-574E62FB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44434"/>
            <a:ext cx="8825659" cy="1271452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Háttérinformáció:</a:t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Mi ihlette tehát a szerzőt?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3CB799-E263-47BC-8E3D-4CF9268E0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743" y="2424418"/>
            <a:ext cx="9918514" cy="4035105"/>
          </a:xfrm>
        </p:spPr>
        <p:txBody>
          <a:bodyPr>
            <a:normAutofit lnSpcReduction="10000"/>
          </a:bodyPr>
          <a:lstStyle/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konkrét történelmi helyzet: Kr. e. 587-ben Isten választott népének addigi legnagyobb tragédiája következett be.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babiloni seregek ostroma sikerrel járt, Jeruzsálemet elfoglalták, ezt követően pedig lerombolták a templomot.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a jeruzsálemi szentély a zsidóság egyetlen temploma, lerombolása után nincs hol bemutatni az áldozatot.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Mivel sokan azt gondolták, hogy Isten nem engedi meg a templom pusztulását, ezek után az emberek teljesen kétségbe estek: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 van a mi Istenük?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Miért engedte meg a pusztulást? </a:t>
            </a:r>
          </a:p>
          <a:p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Végleg elfordult tőlük? –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a lelki helyzet ihlette a könyv szerzőjét műve megírására és válaszokat ad könyvében. </a:t>
            </a:r>
          </a:p>
        </p:txBody>
      </p:sp>
    </p:spTree>
    <p:extLst>
      <p:ext uri="{BB962C8B-B14F-4D97-AF65-F5344CB8AC3E}">
        <p14:creationId xmlns:p14="http://schemas.microsoft.com/office/powerpoint/2010/main" val="41977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6B06A9-C47D-4B74-997A-6BE7B64A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160" y="930126"/>
            <a:ext cx="10349068" cy="706964"/>
          </a:xfrm>
        </p:spPr>
        <p:txBody>
          <a:bodyPr/>
          <a:lstStyle/>
          <a:p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Nézzük meg együtt az alábbi animációt a témához 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FFED09-49B3-4713-BE16-2ED78055D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5173" y="6127519"/>
            <a:ext cx="4415336" cy="492794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kattints a videó elindításához!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  <a:hlinkClick r:id="rId2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26D0C8D-52DD-4611-9EFD-F745CE5107FD}"/>
              </a:ext>
            </a:extLst>
          </p:cNvPr>
          <p:cNvSpPr txBox="1"/>
          <p:nvPr/>
        </p:nvSpPr>
        <p:spPr>
          <a:xfrm>
            <a:off x="793599" y="2570929"/>
            <a:ext cx="476246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Szempontok az animáció közös feldolgozásához:</a:t>
            </a:r>
          </a:p>
          <a:p>
            <a:pPr>
              <a:lnSpc>
                <a:spcPct val="150000"/>
              </a:lnSpc>
            </a:pPr>
            <a:endParaRPr lang="hu-H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üzeneteket hallottál ki ebből a bemutatásból?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a szerző legfőbb mondanivalója? </a:t>
            </a:r>
          </a:p>
          <a:p>
            <a:pPr>
              <a:lnSpc>
                <a:spcPct val="150000"/>
              </a:lnSpc>
            </a:pPr>
            <a:endParaRPr lang="hu-HU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Együtt beszéljétek meg, hogy ki mit tartott fontosnak!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877" y="3254223"/>
            <a:ext cx="6214632" cy="273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2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C04F60B-C944-4EDD-A91A-8DE05E765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186" y="719333"/>
            <a:ext cx="8825659" cy="1194885"/>
          </a:xfrm>
        </p:spPr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Csoportos szövegelemzés és feldolgozás 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8A1C5B-5646-4568-9E4D-A754F5366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561" y="2315361"/>
            <a:ext cx="5760440" cy="4412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Kisebb (3–4 fős) csoportokban elemezzétek a bibliai szövegeket!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csoport: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1,4–7.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csoport: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2,8–11.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csoport: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3,25–31. 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csoport: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3,17–23.</a:t>
            </a:r>
          </a:p>
          <a:p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csoport: </a:t>
            </a:r>
            <a:r>
              <a:rPr lang="hu-HU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JSir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5,19–22.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u="sng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Szempontok, kérdések a szövegek elemzéséhez:</a:t>
            </a:r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Miről szól az adott szakasz?</a:t>
            </a:r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érzéseket keltett bennetek olvasás közben?</a:t>
            </a:r>
          </a:p>
          <a:p>
            <a:r>
              <a:rPr lang="hu-H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Adjatok egy találó címet az olvasott részeknek!</a:t>
            </a:r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F180BE78-0DC0-4D64-8E3B-B76AF478FC8D}"/>
              </a:ext>
            </a:extLst>
          </p:cNvPr>
          <p:cNvSpPr txBox="1"/>
          <p:nvPr/>
        </p:nvSpPr>
        <p:spPr>
          <a:xfrm>
            <a:off x="7063530" y="2776756"/>
            <a:ext cx="388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u="sng" dirty="0">
                <a:latin typeface="Arial" panose="020B0604020202020204" pitchFamily="34" charset="0"/>
                <a:cs typeface="Arial" panose="020B0604020202020204" pitchFamily="34" charset="0"/>
              </a:rPr>
              <a:t>3. Közös feldolgozás: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kis csoportos elemzés után beszéljétek meg együtt az eredményeket, tapasztalatokat!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A34E341-2D44-4645-A2CA-A8F97C7EAB0D}"/>
              </a:ext>
            </a:extLst>
          </p:cNvPr>
          <p:cNvSpPr txBox="1"/>
          <p:nvPr/>
        </p:nvSpPr>
        <p:spPr>
          <a:xfrm>
            <a:off x="8308368" y="5066848"/>
            <a:ext cx="3883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Ez a QR-kód a Jeremiás siralmai című bibliai könyvhöz navigál. Az online Bibliából könnyebben kikereshetitek a megadott részeket.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834" y="4627493"/>
            <a:ext cx="1916683" cy="19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D8D91F-7E9A-4609-AB06-EE7620FB5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Játsszuk el!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CAE5DC7-B69D-4478-B49D-5B1821F79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949" y="2455818"/>
            <a:ext cx="10479697" cy="4012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Képzeljétek el, hogy ti vagytok Jeruzsálem ostromának a krónikásai. Ott és akkor éltek. A város bevételét követően az utcákat járjátok és beszámolót készítetek az eseményekről és a helyzetről. Próbáljátok minél jobban beleélni magatokat az ott élők életébe.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kép fogad benneteket Jeruzsálemben? 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Milyen hangulat uralkodik most a városban?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 tesznek az emberek? 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Hogyan dolgozzák fel a sérelmeket és a fájdalmat a lakók?</a:t>
            </a:r>
          </a:p>
          <a:p>
            <a:r>
              <a:rPr lang="hu-HU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lehet a megoldás a problémára? </a:t>
            </a:r>
          </a:p>
          <a:p>
            <a:pPr marL="0" indent="0">
              <a:buNone/>
            </a:pP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Készítsetek villáminterjúkat egymással! /A beszélgetést rögzíthetitek is.</a:t>
            </a:r>
            <a:r>
              <a:rPr lang="hu-HU" dirty="0"/>
              <a:t>/  </a:t>
            </a:r>
          </a:p>
        </p:txBody>
      </p:sp>
    </p:spTree>
    <p:extLst>
      <p:ext uri="{BB962C8B-B14F-4D97-AF65-F5344CB8AC3E}">
        <p14:creationId xmlns:p14="http://schemas.microsoft.com/office/powerpoint/2010/main" val="22053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nácsterem">
  <a:themeElements>
    <a:clrScheme name="Tanácstere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Tanácstere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anácstere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</TotalTime>
  <Words>969</Words>
  <Application>Microsoft Office PowerPoint</Application>
  <PresentationFormat>Szélesvásznú</PresentationFormat>
  <Paragraphs>105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Tanácsterem</vt:lpstr>
      <vt:lpstr>VIII. Szabad-e sírni, ha fáj?</vt:lpstr>
      <vt:lpstr>Egyetértesz? </vt:lpstr>
      <vt:lpstr>Kérdések a további beszélgetéshez</vt:lpstr>
      <vt:lpstr>Mi a panaszének? </vt:lpstr>
      <vt:lpstr>Érdekességek  Jeremiás siralmai című könyvről</vt:lpstr>
      <vt:lpstr>Háttérinformáció: Mi ihlette tehát a szerzőt?  </vt:lpstr>
      <vt:lpstr>Nézzük meg együtt az alábbi animációt a témához !</vt:lpstr>
      <vt:lpstr>Csoportos szövegelemzés és feldolgozás  </vt:lpstr>
      <vt:lpstr>Játsszuk el!</vt:lpstr>
      <vt:lpstr>Egyéni feladat </vt:lpstr>
      <vt:lpstr>Összegzés és üzenet </vt:lpstr>
      <vt:lpstr>Forrásmegjelölés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Csőri-Czinkos Gergő</dc:creator>
  <cp:lastModifiedBy>Csőri-Czinkos Gergő</cp:lastModifiedBy>
  <cp:revision>87</cp:revision>
  <dcterms:created xsi:type="dcterms:W3CDTF">2023-11-04T16:03:34Z</dcterms:created>
  <dcterms:modified xsi:type="dcterms:W3CDTF">2023-11-08T10:25:29Z</dcterms:modified>
</cp:coreProperties>
</file>