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2"/>
  </p:notesMasterIdLst>
  <p:sldIdLst>
    <p:sldId id="256" r:id="rId2"/>
    <p:sldId id="257" r:id="rId3"/>
    <p:sldId id="258" r:id="rId4"/>
    <p:sldId id="262" r:id="rId5"/>
    <p:sldId id="260" r:id="rId6"/>
    <p:sldId id="261" r:id="rId7"/>
    <p:sldId id="265" r:id="rId8"/>
    <p:sldId id="264" r:id="rId9"/>
    <p:sldId id="263" r:id="rId10"/>
    <p:sldId id="259" r:id="rId11"/>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3"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48A17B-4899-4A2B-B3FE-31A7958C613C}" type="datetimeFigureOut">
              <a:rPr lang="hu-HU" smtClean="0"/>
              <a:t>2023. 11. 22.</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78AF94-E87A-484E-A775-784254A3B8EE}" type="slidenum">
              <a:rPr lang="hu-HU" smtClean="0"/>
              <a:t>‹#›</a:t>
            </a:fld>
            <a:endParaRPr lang="hu-HU"/>
          </a:p>
        </p:txBody>
      </p:sp>
    </p:spTree>
    <p:extLst>
      <p:ext uri="{BB962C8B-B14F-4D97-AF65-F5344CB8AC3E}">
        <p14:creationId xmlns:p14="http://schemas.microsoft.com/office/powerpoint/2010/main" val="1100351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hu-HU"/>
              <a:t>Mintacím szerkesztése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AE0D46EF-5CCF-48D4-9AC4-2DF98837951A}" type="datetime1">
              <a:rPr lang="hu-HU" smtClean="0"/>
              <a:t>2023. 11. 22.</a:t>
            </a:fld>
            <a:endParaRPr lang="hu-HU"/>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hu-HU"/>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88974C8B-E11B-4617-9302-7433D03D0C16}" type="slidenum">
              <a:rPr lang="hu-HU" smtClean="0"/>
              <a:t>‹#›</a:t>
            </a:fld>
            <a:endParaRPr lang="hu-HU"/>
          </a:p>
        </p:txBody>
      </p:sp>
    </p:spTree>
    <p:extLst>
      <p:ext uri="{BB962C8B-B14F-4D97-AF65-F5344CB8AC3E}">
        <p14:creationId xmlns:p14="http://schemas.microsoft.com/office/powerpoint/2010/main" val="41081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ámakép képaláírással">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478F5316-DE74-43B9-9838-EA6F39D5CF1B}" type="datetime1">
              <a:rPr lang="hu-HU" smtClean="0"/>
              <a:t>2023. 11. 22.</a:t>
            </a:fld>
            <a:endParaRPr lang="hu-HU"/>
          </a:p>
        </p:txBody>
      </p:sp>
      <p:sp>
        <p:nvSpPr>
          <p:cNvPr id="6" name="Footer Placeholder 5"/>
          <p:cNvSpPr>
            <a:spLocks noGrp="1"/>
          </p:cNvSpPr>
          <p:nvPr>
            <p:ph type="ftr" sz="quarter" idx="11"/>
          </p:nvPr>
        </p:nvSpPr>
        <p:spPr/>
        <p:txBody>
          <a:bodyPr/>
          <a:lstStyle/>
          <a:p>
            <a:endParaRPr lang="hu-HU"/>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8974C8B-E11B-4617-9302-7433D03D0C16}" type="slidenum">
              <a:rPr lang="hu-HU" smtClean="0"/>
              <a:t>‹#›</a:t>
            </a:fld>
            <a:endParaRPr lang="hu-HU"/>
          </a:p>
        </p:txBody>
      </p:sp>
    </p:spTree>
    <p:extLst>
      <p:ext uri="{BB962C8B-B14F-4D97-AF65-F5344CB8AC3E}">
        <p14:creationId xmlns:p14="http://schemas.microsoft.com/office/powerpoint/2010/main" val="3554219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ím és képaláírás">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hu-HU"/>
              <a:t>Mintacím szerkesztése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4" name="Date Placeholder 3"/>
          <p:cNvSpPr>
            <a:spLocks noGrp="1"/>
          </p:cNvSpPr>
          <p:nvPr>
            <p:ph type="dt" sz="half" idx="10"/>
          </p:nvPr>
        </p:nvSpPr>
        <p:spPr/>
        <p:txBody>
          <a:bodyPr/>
          <a:lstStyle/>
          <a:p>
            <a:fld id="{7E5C82A4-1B63-49FC-B0C2-95C59E17ECBD}" type="datetime1">
              <a:rPr lang="hu-HU" smtClean="0"/>
              <a:t>2023. 11. 22.</a:t>
            </a:fld>
            <a:endParaRPr lang="hu-HU"/>
          </a:p>
        </p:txBody>
      </p:sp>
      <p:sp>
        <p:nvSpPr>
          <p:cNvPr id="5" name="Footer Placeholder 4"/>
          <p:cNvSpPr>
            <a:spLocks noGrp="1"/>
          </p:cNvSpPr>
          <p:nvPr>
            <p:ph type="ftr" sz="quarter" idx="11"/>
          </p:nvPr>
        </p:nvSpPr>
        <p:spPr/>
        <p:txBody>
          <a:bodyPr/>
          <a:lstStyle/>
          <a:p>
            <a:endParaRPr lang="hu-HU"/>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8974C8B-E11B-4617-9302-7433D03D0C16}" type="slidenum">
              <a:rPr lang="hu-HU" smtClean="0"/>
              <a:t>‹#›</a:t>
            </a:fld>
            <a:endParaRPr lang="hu-HU"/>
          </a:p>
        </p:txBody>
      </p:sp>
    </p:spTree>
    <p:extLst>
      <p:ext uri="{BB962C8B-B14F-4D97-AF65-F5344CB8AC3E}">
        <p14:creationId xmlns:p14="http://schemas.microsoft.com/office/powerpoint/2010/main" val="3492068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dézet képaláírással">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hu-HU"/>
              <a:t>Mintacím szerkesztése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hu-HU"/>
              <a:t>Mintaszöveg szerkesztése</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4" name="Date Placeholder 3"/>
          <p:cNvSpPr>
            <a:spLocks noGrp="1"/>
          </p:cNvSpPr>
          <p:nvPr>
            <p:ph type="dt" sz="half" idx="10"/>
          </p:nvPr>
        </p:nvSpPr>
        <p:spPr/>
        <p:txBody>
          <a:bodyPr/>
          <a:lstStyle/>
          <a:p>
            <a:fld id="{7F423212-AB29-400A-9736-24F89521F9AA}" type="datetime1">
              <a:rPr lang="hu-HU" smtClean="0"/>
              <a:t>2023. 11. 22.</a:t>
            </a:fld>
            <a:endParaRPr lang="hu-HU"/>
          </a:p>
        </p:txBody>
      </p:sp>
      <p:sp>
        <p:nvSpPr>
          <p:cNvPr id="5" name="Footer Placeholder 4"/>
          <p:cNvSpPr>
            <a:spLocks noGrp="1"/>
          </p:cNvSpPr>
          <p:nvPr>
            <p:ph type="ftr" sz="quarter" idx="11"/>
          </p:nvPr>
        </p:nvSpPr>
        <p:spPr/>
        <p:txBody>
          <a:bodyPr/>
          <a:lstStyle/>
          <a:p>
            <a:endParaRPr lang="hu-HU"/>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8974C8B-E11B-4617-9302-7433D03D0C16}" type="slidenum">
              <a:rPr lang="hu-HU" smtClean="0"/>
              <a:t>‹#›</a:t>
            </a:fld>
            <a:endParaRPr lang="hu-HU"/>
          </a:p>
        </p:txBody>
      </p:sp>
    </p:spTree>
    <p:extLst>
      <p:ext uri="{BB962C8B-B14F-4D97-AF65-F5344CB8AC3E}">
        <p14:creationId xmlns:p14="http://schemas.microsoft.com/office/powerpoint/2010/main" val="106459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évkártya">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51BB86F9-D3AC-46FD-824E-37F510DED976}" type="datetime1">
              <a:rPr lang="hu-HU" smtClean="0"/>
              <a:t>2023. 11. 22.</a:t>
            </a:fld>
            <a:endParaRPr lang="hu-HU"/>
          </a:p>
        </p:txBody>
      </p:sp>
      <p:sp>
        <p:nvSpPr>
          <p:cNvPr id="5" name="Footer Placeholder 4"/>
          <p:cNvSpPr>
            <a:spLocks noGrp="1"/>
          </p:cNvSpPr>
          <p:nvPr>
            <p:ph type="ftr" sz="quarter" idx="11"/>
          </p:nvPr>
        </p:nvSpPr>
        <p:spPr/>
        <p:txBody>
          <a:bodyPr/>
          <a:lstStyle/>
          <a:p>
            <a:endParaRPr lang="hu-HU"/>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8974C8B-E11B-4617-9302-7433D03D0C16}" type="slidenum">
              <a:rPr lang="hu-HU" smtClean="0"/>
              <a:t>‹#›</a:t>
            </a:fld>
            <a:endParaRPr lang="hu-HU"/>
          </a:p>
        </p:txBody>
      </p:sp>
    </p:spTree>
    <p:extLst>
      <p:ext uri="{BB962C8B-B14F-4D97-AF65-F5344CB8AC3E}">
        <p14:creationId xmlns:p14="http://schemas.microsoft.com/office/powerpoint/2010/main" val="2504520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hu-HU"/>
              <a:t>Mintacím szerkesztése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30E201E-EF2C-48AB-933E-769CAD6F8993}" type="datetime1">
              <a:rPr lang="hu-HU" smtClean="0"/>
              <a:t>2023. 11. 22.</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88974C8B-E11B-4617-9302-7433D03D0C16}" type="slidenum">
              <a:rPr lang="hu-HU" smtClean="0"/>
              <a:t>‹#›</a:t>
            </a:fld>
            <a:endParaRPr lang="hu-HU"/>
          </a:p>
        </p:txBody>
      </p:sp>
    </p:spTree>
    <p:extLst>
      <p:ext uri="{BB962C8B-B14F-4D97-AF65-F5344CB8AC3E}">
        <p14:creationId xmlns:p14="http://schemas.microsoft.com/office/powerpoint/2010/main" val="4054239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hu-HU"/>
              <a:t>Mintacím szerkesztése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B89C065-054D-495C-8820-B2B33972D79C}" type="datetime1">
              <a:rPr lang="hu-HU" smtClean="0"/>
              <a:t>2023. 11. 22.</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88974C8B-E11B-4617-9302-7433D03D0C16}" type="slidenum">
              <a:rPr lang="hu-HU" smtClean="0"/>
              <a:t>‹#›</a:t>
            </a:fld>
            <a:endParaRPr lang="hu-HU"/>
          </a:p>
        </p:txBody>
      </p:sp>
    </p:spTree>
    <p:extLst>
      <p:ext uri="{BB962C8B-B14F-4D97-AF65-F5344CB8AC3E}">
        <p14:creationId xmlns:p14="http://schemas.microsoft.com/office/powerpoint/2010/main" val="1080146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hu-HU"/>
              <a:t>Mintacím szerkesztése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A77D502E-FEA0-453E-B1E0-2A8A07005700}" type="datetime1">
              <a:rPr lang="hu-HU" smtClean="0"/>
              <a:t>2023. 11. 22.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8974C8B-E11B-4617-9302-7433D03D0C16}" type="slidenum">
              <a:rPr lang="hu-HU" smtClean="0"/>
              <a:t>‹#›</a:t>
            </a:fld>
            <a:endParaRPr lang="hu-HU"/>
          </a:p>
        </p:txBody>
      </p:sp>
    </p:spTree>
    <p:extLst>
      <p:ext uri="{BB962C8B-B14F-4D97-AF65-F5344CB8AC3E}">
        <p14:creationId xmlns:p14="http://schemas.microsoft.com/office/powerpoint/2010/main" val="3844122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hu-HU"/>
              <a:t>Mintacím szerkesztése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9D0D5729-1B1C-4101-B643-05AC155856B0}" type="datetime1">
              <a:rPr lang="hu-HU" smtClean="0"/>
              <a:t>2023. 11. 22.</a:t>
            </a:fld>
            <a:endParaRPr lang="hu-HU"/>
          </a:p>
        </p:txBody>
      </p:sp>
      <p:sp>
        <p:nvSpPr>
          <p:cNvPr id="5" name="Footer Placeholder 4"/>
          <p:cNvSpPr>
            <a:spLocks noGrp="1"/>
          </p:cNvSpPr>
          <p:nvPr>
            <p:ph type="ftr" sz="quarter" idx="11"/>
          </p:nvPr>
        </p:nvSpPr>
        <p:spPr/>
        <p:txBody>
          <a:bodyPr/>
          <a:lstStyle/>
          <a:p>
            <a:endParaRPr lang="hu-HU"/>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8974C8B-E11B-4617-9302-7433D03D0C16}" type="slidenum">
              <a:rPr lang="hu-HU" smtClean="0"/>
              <a:t>‹#›</a:t>
            </a:fld>
            <a:endParaRPr lang="hu-HU"/>
          </a:p>
        </p:txBody>
      </p:sp>
    </p:spTree>
    <p:extLst>
      <p:ext uri="{BB962C8B-B14F-4D97-AF65-F5344CB8AC3E}">
        <p14:creationId xmlns:p14="http://schemas.microsoft.com/office/powerpoint/2010/main" val="309242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hu-HU"/>
              <a:t>Mintacím szerkesztése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86855644-CF93-4CDB-9F29-EBD5C09C7F2B}" type="datetime1">
              <a:rPr lang="hu-HU" smtClean="0"/>
              <a:t>2023. 11. 22.</a:t>
            </a:fld>
            <a:endParaRPr lang="hu-HU"/>
          </a:p>
        </p:txBody>
      </p:sp>
      <p:sp>
        <p:nvSpPr>
          <p:cNvPr id="5" name="Footer Placeholder 4"/>
          <p:cNvSpPr>
            <a:spLocks noGrp="1"/>
          </p:cNvSpPr>
          <p:nvPr>
            <p:ph type="ftr" sz="quarter" idx="11"/>
          </p:nvPr>
        </p:nvSpPr>
        <p:spPr/>
        <p:txBody>
          <a:bodyPr/>
          <a:lstStyle>
            <a:lvl1pPr>
              <a:defRPr sz="1000" b="1"/>
            </a:lvl1pPr>
          </a:lstStyle>
          <a:p>
            <a:endParaRPr lang="hu-HU"/>
          </a:p>
        </p:txBody>
      </p:sp>
      <p:sp>
        <p:nvSpPr>
          <p:cNvPr id="6" name="Slide Number Placeholder 5"/>
          <p:cNvSpPr>
            <a:spLocks noGrp="1"/>
          </p:cNvSpPr>
          <p:nvPr>
            <p:ph type="sldNum" sz="quarter" idx="12"/>
          </p:nvPr>
        </p:nvSpPr>
        <p:spPr/>
        <p:txBody>
          <a:bodyPr/>
          <a:lstStyle/>
          <a:p>
            <a:fld id="{88974C8B-E11B-4617-9302-7433D03D0C16}" type="slidenum">
              <a:rPr lang="hu-HU" smtClean="0"/>
              <a:t>‹#›</a:t>
            </a:fld>
            <a:endParaRPr lang="hu-HU"/>
          </a:p>
        </p:txBody>
      </p:sp>
    </p:spTree>
    <p:extLst>
      <p:ext uri="{BB962C8B-B14F-4D97-AF65-F5344CB8AC3E}">
        <p14:creationId xmlns:p14="http://schemas.microsoft.com/office/powerpoint/2010/main" val="3812093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E8CA4C0F-954A-4A0E-98B3-8B34CAC7D92E}" type="datetime1">
              <a:rPr lang="hu-HU" smtClean="0"/>
              <a:t>2023. 11. 22.</a:t>
            </a:fld>
            <a:endParaRPr lang="hu-HU"/>
          </a:p>
        </p:txBody>
      </p:sp>
      <p:sp>
        <p:nvSpPr>
          <p:cNvPr id="5" name="Footer Placeholder 4"/>
          <p:cNvSpPr>
            <a:spLocks noGrp="1"/>
          </p:cNvSpPr>
          <p:nvPr>
            <p:ph type="ftr" sz="quarter" idx="11"/>
          </p:nvPr>
        </p:nvSpPr>
        <p:spPr/>
        <p:txBody>
          <a:bodyPr/>
          <a:lstStyle>
            <a:lvl1pPr>
              <a:defRPr sz="1000" b="1"/>
            </a:lvl1pPr>
          </a:lstStyle>
          <a:p>
            <a:endParaRPr lang="hu-HU"/>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8974C8B-E11B-4617-9302-7433D03D0C16}" type="slidenum">
              <a:rPr lang="hu-HU" smtClean="0"/>
              <a:t>‹#›</a:t>
            </a:fld>
            <a:endParaRPr lang="hu-HU"/>
          </a:p>
        </p:txBody>
      </p:sp>
    </p:spTree>
    <p:extLst>
      <p:ext uri="{BB962C8B-B14F-4D97-AF65-F5344CB8AC3E}">
        <p14:creationId xmlns:p14="http://schemas.microsoft.com/office/powerpoint/2010/main" val="1467247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hu-HU"/>
              <a:t>Mintacím szerkesztése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73CAEC13-4DBB-47D1-9C40-7A6ADA6DA731}" type="datetime1">
              <a:rPr lang="hu-HU" smtClean="0"/>
              <a:t>2023. 11. 22.</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8974C8B-E11B-4617-9302-7433D03D0C16}" type="slidenum">
              <a:rPr lang="hu-HU" smtClean="0"/>
              <a:t>‹#›</a:t>
            </a:fld>
            <a:endParaRPr lang="hu-HU"/>
          </a:p>
        </p:txBody>
      </p:sp>
    </p:spTree>
    <p:extLst>
      <p:ext uri="{BB962C8B-B14F-4D97-AF65-F5344CB8AC3E}">
        <p14:creationId xmlns:p14="http://schemas.microsoft.com/office/powerpoint/2010/main" val="3614720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3F294D29-61CB-43E6-BAA7-45E9DFA7647B}" type="datetime1">
              <a:rPr lang="hu-HU" smtClean="0"/>
              <a:t>2023. 11. 22.</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88974C8B-E11B-4617-9302-7433D03D0C16}" type="slidenum">
              <a:rPr lang="hu-HU" smtClean="0"/>
              <a:t>‹#›</a:t>
            </a:fld>
            <a:endParaRPr lang="hu-HU"/>
          </a:p>
        </p:txBody>
      </p:sp>
    </p:spTree>
    <p:extLst>
      <p:ext uri="{BB962C8B-B14F-4D97-AF65-F5344CB8AC3E}">
        <p14:creationId xmlns:p14="http://schemas.microsoft.com/office/powerpoint/2010/main" val="1664165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3944221A-D1AE-4A07-A709-7D8E805D08CE}" type="datetime1">
              <a:rPr lang="hu-HU" smtClean="0"/>
              <a:t>2023. 11. 22.</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88974C8B-E11B-4617-9302-7433D03D0C16}" type="slidenum">
              <a:rPr lang="hu-HU" smtClean="0"/>
              <a:t>‹#›</a:t>
            </a:fld>
            <a:endParaRPr lang="hu-HU"/>
          </a:p>
        </p:txBody>
      </p:sp>
    </p:spTree>
    <p:extLst>
      <p:ext uri="{BB962C8B-B14F-4D97-AF65-F5344CB8AC3E}">
        <p14:creationId xmlns:p14="http://schemas.microsoft.com/office/powerpoint/2010/main" val="4097309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E4F09-7F69-4D36-A3E9-12712DBFE379}" type="datetime1">
              <a:rPr lang="hu-HU" smtClean="0"/>
              <a:t>2023. 11. 22.</a:t>
            </a:fld>
            <a:endParaRPr lang="hu-HU"/>
          </a:p>
        </p:txBody>
      </p:sp>
      <p:sp>
        <p:nvSpPr>
          <p:cNvPr id="3" name="Footer Placeholder 2"/>
          <p:cNvSpPr>
            <a:spLocks noGrp="1"/>
          </p:cNvSpPr>
          <p:nvPr>
            <p:ph type="ftr" sz="quarter" idx="11"/>
          </p:nvPr>
        </p:nvSpPr>
        <p:spPr/>
        <p:txBody>
          <a:bodyPr/>
          <a:lstStyle/>
          <a:p>
            <a:endParaRPr lang="hu-HU"/>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8974C8B-E11B-4617-9302-7433D03D0C16}" type="slidenum">
              <a:rPr lang="hu-HU" smtClean="0"/>
              <a:t>‹#›</a:t>
            </a:fld>
            <a:endParaRPr lang="hu-HU"/>
          </a:p>
        </p:txBody>
      </p:sp>
    </p:spTree>
    <p:extLst>
      <p:ext uri="{BB962C8B-B14F-4D97-AF65-F5344CB8AC3E}">
        <p14:creationId xmlns:p14="http://schemas.microsoft.com/office/powerpoint/2010/main" val="2740168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hu-HU"/>
              <a:t>Mintacím szerkesztése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6B12FC04-9F26-4281-AE10-743AAD1B626D}" type="datetime1">
              <a:rPr lang="hu-HU" smtClean="0"/>
              <a:t>2023. 11. 22.</a:t>
            </a:fld>
            <a:endParaRPr lang="hu-HU"/>
          </a:p>
        </p:txBody>
      </p:sp>
      <p:sp>
        <p:nvSpPr>
          <p:cNvPr id="6" name="Footer Placeholder 5"/>
          <p:cNvSpPr>
            <a:spLocks noGrp="1"/>
          </p:cNvSpPr>
          <p:nvPr>
            <p:ph type="ftr" sz="quarter" idx="11"/>
          </p:nvPr>
        </p:nvSpPr>
        <p:spPr/>
        <p:txBody>
          <a:bodyPr/>
          <a:lstStyle/>
          <a:p>
            <a:endParaRPr lang="hu-H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8974C8B-E11B-4617-9302-7433D03D0C16}" type="slidenum">
              <a:rPr lang="hu-HU" smtClean="0"/>
              <a:t>‹#›</a:t>
            </a:fld>
            <a:endParaRPr lang="hu-HU"/>
          </a:p>
        </p:txBody>
      </p:sp>
    </p:spTree>
    <p:extLst>
      <p:ext uri="{BB962C8B-B14F-4D97-AF65-F5344CB8AC3E}">
        <p14:creationId xmlns:p14="http://schemas.microsoft.com/office/powerpoint/2010/main" val="832556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hu-HU"/>
              <a:t>Mintacím szerkesztése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E3947EEA-5C2D-44B3-A487-19B662F74ECF}" type="datetime1">
              <a:rPr lang="hu-HU" smtClean="0"/>
              <a:t>2023. 11. 22.</a:t>
            </a:fld>
            <a:endParaRPr lang="hu-HU"/>
          </a:p>
        </p:txBody>
      </p:sp>
      <p:sp>
        <p:nvSpPr>
          <p:cNvPr id="6" name="Footer Placeholder 5"/>
          <p:cNvSpPr>
            <a:spLocks noGrp="1"/>
          </p:cNvSpPr>
          <p:nvPr>
            <p:ph type="ftr" sz="quarter" idx="11"/>
          </p:nvPr>
        </p:nvSpPr>
        <p:spPr/>
        <p:txBody>
          <a:bodyPr/>
          <a:lstStyle/>
          <a:p>
            <a:endParaRPr lang="hu-H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8974C8B-E11B-4617-9302-7433D03D0C16}" type="slidenum">
              <a:rPr lang="hu-HU" smtClean="0"/>
              <a:t>‹#›</a:t>
            </a:fld>
            <a:endParaRPr lang="hu-HU"/>
          </a:p>
        </p:txBody>
      </p:sp>
    </p:spTree>
    <p:extLst>
      <p:ext uri="{BB962C8B-B14F-4D97-AF65-F5344CB8AC3E}">
        <p14:creationId xmlns:p14="http://schemas.microsoft.com/office/powerpoint/2010/main" val="1189030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hu-HU"/>
              <a:t>Mintacím szerkesztése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2D2B73A6-E18D-40B6-B710-FC3A9453F673}" type="datetime1">
              <a:rPr lang="hu-HU" smtClean="0"/>
              <a:t>2023. 11. 22.</a:t>
            </a:fld>
            <a:endParaRPr lang="hu-HU"/>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hu-HU"/>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8974C8B-E11B-4617-9302-7433D03D0C16}" type="slidenum">
              <a:rPr lang="hu-HU" smtClean="0"/>
              <a:t>‹#›</a:t>
            </a:fld>
            <a:endParaRPr lang="hu-HU"/>
          </a:p>
        </p:txBody>
      </p:sp>
    </p:spTree>
    <p:extLst>
      <p:ext uri="{BB962C8B-B14F-4D97-AF65-F5344CB8AC3E}">
        <p14:creationId xmlns:p14="http://schemas.microsoft.com/office/powerpoint/2010/main" val="49018656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hf hdr="0" ftr="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hc34ZPDkb_o" TargetMode="External"/><Relationship Id="rId2" Type="http://schemas.openxmlformats.org/officeDocument/2006/relationships/hyperlink" Target="https://www.pexels.com/" TargetMode="External"/><Relationship Id="rId1" Type="http://schemas.openxmlformats.org/officeDocument/2006/relationships/slideLayout" Target="../slideLayouts/slideLayout2.xml"/><Relationship Id="rId5" Type="http://schemas.openxmlformats.org/officeDocument/2006/relationships/hyperlink" Target="https://onlinepszichologus.net/blog/milyen-megkuzdesi-strategiakat-alkalmazhatunk-stresszhelyzet-eseten/" TargetMode="External"/><Relationship Id="rId4" Type="http://schemas.openxmlformats.org/officeDocument/2006/relationships/hyperlink" Target="https://www.arcanum.com/hu/online-kiadvanyok/Lexikonok-keresztyen-bibliai-lexikon-C97B2/j-C9F46/jeremias-jeremias-konyve-C9F94/"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hc34ZPDkb_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onlinepszichologus.net/blog/milyen-megkuzdesi-strategiakat-alkalmazhatunk-stresszhelyzet-esete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arcanum.com/hu/online-kiadvanyok/Lexikonok-keresztyen-bibliai-lexikon-C97B2/j-C9F46/jeremias-jeremias-konyve-C9F9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975360" y="1076659"/>
            <a:ext cx="10398033" cy="948268"/>
          </a:xfrm>
        </p:spPr>
        <p:txBody>
          <a:bodyPr/>
          <a:lstStyle/>
          <a:p>
            <a:r>
              <a:rPr lang="hu-HU" dirty="0">
                <a:latin typeface="Arial" panose="020B0604020202020204" pitchFamily="34" charset="0"/>
                <a:cs typeface="Arial" panose="020B0604020202020204" pitchFamily="34" charset="0"/>
              </a:rPr>
              <a:t>IX. Csak vonszolom a lelkem… </a:t>
            </a:r>
          </a:p>
        </p:txBody>
      </p:sp>
      <p:sp>
        <p:nvSpPr>
          <p:cNvPr id="3" name="Alcím 2"/>
          <p:cNvSpPr>
            <a:spLocks noGrp="1"/>
          </p:cNvSpPr>
          <p:nvPr>
            <p:ph type="subTitle" idx="1"/>
          </p:nvPr>
        </p:nvSpPr>
        <p:spPr>
          <a:xfrm>
            <a:off x="975360" y="5256351"/>
            <a:ext cx="3675017" cy="491306"/>
          </a:xfrm>
        </p:spPr>
        <p:txBody>
          <a:bodyPr>
            <a:noAutofit/>
          </a:bodyPr>
          <a:lstStyle/>
          <a:p>
            <a:r>
              <a:rPr lang="hu-HU" sz="3000" dirty="0">
                <a:latin typeface="Arial" panose="020B0604020202020204" pitchFamily="34" charset="0"/>
                <a:cs typeface="Arial" panose="020B0604020202020204" pitchFamily="34" charset="0"/>
              </a:rPr>
              <a:t>Az Úr érkezése </a:t>
            </a:r>
          </a:p>
        </p:txBody>
      </p:sp>
      <p:sp>
        <p:nvSpPr>
          <p:cNvPr id="6" name="Dia számának helye 5"/>
          <p:cNvSpPr>
            <a:spLocks noGrp="1"/>
          </p:cNvSpPr>
          <p:nvPr>
            <p:ph type="sldNum" sz="quarter" idx="12"/>
          </p:nvPr>
        </p:nvSpPr>
        <p:spPr/>
        <p:txBody>
          <a:bodyPr/>
          <a:lstStyle/>
          <a:p>
            <a:fld id="{88974C8B-E11B-4617-9302-7433D03D0C16}" type="slidenum">
              <a:rPr lang="hu-HU" smtClean="0"/>
              <a:t>1</a:t>
            </a:fld>
            <a:endParaRPr lang="hu-HU"/>
          </a:p>
        </p:txBody>
      </p:sp>
      <p:pic>
        <p:nvPicPr>
          <p:cNvPr id="7" name="Kép 6"/>
          <p:cNvPicPr>
            <a:picLocks noChangeAspect="1"/>
          </p:cNvPicPr>
          <p:nvPr/>
        </p:nvPicPr>
        <p:blipFill>
          <a:blip r:embed="rId2"/>
          <a:stretch>
            <a:fillRect/>
          </a:stretch>
        </p:blipFill>
        <p:spPr>
          <a:xfrm>
            <a:off x="5105944" y="2177326"/>
            <a:ext cx="5829300" cy="3886200"/>
          </a:xfrm>
          <a:prstGeom prst="rect">
            <a:avLst/>
          </a:prstGeom>
        </p:spPr>
      </p:pic>
    </p:spTree>
    <p:extLst>
      <p:ext uri="{BB962C8B-B14F-4D97-AF65-F5344CB8AC3E}">
        <p14:creationId xmlns:p14="http://schemas.microsoft.com/office/powerpoint/2010/main" val="991177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a:latin typeface="Arial" panose="020B0604020202020204" pitchFamily="34" charset="0"/>
                <a:cs typeface="Arial" panose="020B0604020202020204" pitchFamily="34" charset="0"/>
              </a:rPr>
              <a:t>Források</a:t>
            </a:r>
            <a:r>
              <a:rPr lang="hu-HU" dirty="0"/>
              <a:t> </a:t>
            </a:r>
          </a:p>
        </p:txBody>
      </p:sp>
      <p:sp>
        <p:nvSpPr>
          <p:cNvPr id="3" name="Tartalom helye 2"/>
          <p:cNvSpPr>
            <a:spLocks noGrp="1"/>
          </p:cNvSpPr>
          <p:nvPr>
            <p:ph idx="1"/>
          </p:nvPr>
        </p:nvSpPr>
        <p:spPr>
          <a:xfrm>
            <a:off x="458268" y="2385785"/>
            <a:ext cx="9894272" cy="4092955"/>
          </a:xfrm>
        </p:spPr>
        <p:txBody>
          <a:bodyPr>
            <a:normAutofit/>
          </a:bodyPr>
          <a:lstStyle/>
          <a:p>
            <a:r>
              <a:rPr lang="hu-HU" sz="2000" dirty="0">
                <a:latin typeface="Arial" panose="020B0604020202020204" pitchFamily="34" charset="0"/>
                <a:cs typeface="Arial" panose="020B0604020202020204" pitchFamily="34" charset="0"/>
              </a:rPr>
              <a:t>A képek a </a:t>
            </a:r>
            <a:r>
              <a:rPr lang="hu-HU" sz="2000" dirty="0">
                <a:latin typeface="Arial" panose="020B0604020202020204" pitchFamily="34" charset="0"/>
                <a:cs typeface="Arial" panose="020B0604020202020204" pitchFamily="34" charset="0"/>
                <a:hlinkClick r:id="rId2"/>
              </a:rPr>
              <a:t>https://www.pexels.com/</a:t>
            </a:r>
            <a:r>
              <a:rPr lang="hu-HU" sz="2000" dirty="0">
                <a:latin typeface="Arial" panose="020B0604020202020204" pitchFamily="34" charset="0"/>
                <a:cs typeface="Arial" panose="020B0604020202020204" pitchFamily="34" charset="0"/>
              </a:rPr>
              <a:t> internetes oldalon elérhetők.</a:t>
            </a:r>
          </a:p>
          <a:p>
            <a:r>
              <a:rPr lang="hu-HU" sz="2000" dirty="0">
                <a:latin typeface="Arial" panose="020B0604020202020204" pitchFamily="34" charset="0"/>
                <a:cs typeface="Arial" panose="020B0604020202020204" pitchFamily="34" charset="0"/>
              </a:rPr>
              <a:t>Ady Endre: Az Úr érkezése, linkje:</a:t>
            </a:r>
          </a:p>
          <a:p>
            <a:pPr marL="0" indent="0">
              <a:buNone/>
            </a:pPr>
            <a:r>
              <a:rPr lang="hu-HU" sz="2000" dirty="0">
                <a:latin typeface="Arial" panose="020B0604020202020204" pitchFamily="34" charset="0"/>
                <a:cs typeface="Arial" panose="020B0604020202020204" pitchFamily="34" charset="0"/>
                <a:hlinkClick r:id="rId3"/>
              </a:rPr>
              <a:t>https://www.youtube.com/watch?v=hc34ZPDkb_o</a:t>
            </a:r>
            <a:endParaRPr lang="hu-HU" sz="2000" dirty="0">
              <a:latin typeface="Arial" panose="020B0604020202020204" pitchFamily="34" charset="0"/>
              <a:cs typeface="Arial" panose="020B0604020202020204" pitchFamily="34" charset="0"/>
            </a:endParaRPr>
          </a:p>
          <a:p>
            <a:r>
              <a:rPr lang="hu-HU" sz="2000" dirty="0">
                <a:latin typeface="Arial" panose="020B0604020202020204" pitchFamily="34" charset="0"/>
                <a:cs typeface="Arial" panose="020B0604020202020204" pitchFamily="34" charset="0"/>
              </a:rPr>
              <a:t>Kortörténeti háttéranyag elérhetősége itt található:</a:t>
            </a:r>
          </a:p>
          <a:p>
            <a:pPr marL="0" indent="0">
              <a:buNone/>
            </a:pPr>
            <a:r>
              <a:rPr lang="hu-HU" sz="2000" dirty="0">
                <a:latin typeface="Arial" panose="020B0604020202020204" pitchFamily="34" charset="0"/>
                <a:cs typeface="Arial" panose="020B0604020202020204" pitchFamily="34" charset="0"/>
                <a:hlinkClick r:id="rId4"/>
              </a:rPr>
              <a:t>https://www.arcanum.com/hu/online-kiadvanyok/Lexikonok-keresztyen-bibliai-lexikon-C97B2/j-C9F46/jeremias-jeremias-konyve-C9F94/</a:t>
            </a:r>
            <a:endParaRPr lang="hu-HU" sz="2000" dirty="0">
              <a:latin typeface="Arial" panose="020B0604020202020204" pitchFamily="34" charset="0"/>
              <a:cs typeface="Arial" panose="020B0604020202020204" pitchFamily="34" charset="0"/>
            </a:endParaRPr>
          </a:p>
          <a:p>
            <a:r>
              <a:rPr lang="hu-HU" sz="2000" dirty="0">
                <a:latin typeface="Arial" panose="020B0604020202020204" pitchFamily="34" charset="0"/>
                <a:cs typeface="Arial" panose="020B0604020202020204" pitchFamily="34" charset="0"/>
              </a:rPr>
              <a:t>A megküzdései stratégiákhoz háttéranyag itt található:</a:t>
            </a:r>
          </a:p>
          <a:p>
            <a:pPr marL="0" indent="0">
              <a:buNone/>
            </a:pPr>
            <a:r>
              <a:rPr lang="hu-HU" sz="2000" dirty="0">
                <a:latin typeface="Arial" panose="020B0604020202020204" pitchFamily="34" charset="0"/>
                <a:cs typeface="Arial" panose="020B0604020202020204" pitchFamily="34" charset="0"/>
                <a:hlinkClick r:id="rId5"/>
              </a:rPr>
              <a:t>https://onlinepszichologus.net/blog/milyen-megkuzdesi-strategiakat-alkalmazhatunk-stresszhelyzet-eseten/</a:t>
            </a:r>
            <a:endParaRPr lang="hu-HU" sz="2000" dirty="0">
              <a:latin typeface="Arial" panose="020B0604020202020204" pitchFamily="34" charset="0"/>
              <a:cs typeface="Arial" panose="020B0604020202020204" pitchFamily="34" charset="0"/>
            </a:endParaRPr>
          </a:p>
          <a:p>
            <a:pPr marL="0" indent="0">
              <a:buNone/>
            </a:pPr>
            <a:endParaRPr lang="hu-HU" sz="2000" dirty="0">
              <a:latin typeface="Arial" panose="020B0604020202020204" pitchFamily="34" charset="0"/>
              <a:cs typeface="Arial" panose="020B0604020202020204" pitchFamily="34" charset="0"/>
            </a:endParaRPr>
          </a:p>
          <a:p>
            <a:pPr marL="0" indent="0">
              <a:buNone/>
            </a:pPr>
            <a:endParaRPr lang="hu-HU" dirty="0"/>
          </a:p>
          <a:p>
            <a:pPr marL="0" indent="0">
              <a:buNone/>
            </a:pPr>
            <a:endParaRPr lang="hu-HU" dirty="0"/>
          </a:p>
          <a:p>
            <a:endParaRPr lang="hu-HU" dirty="0"/>
          </a:p>
        </p:txBody>
      </p:sp>
      <p:sp>
        <p:nvSpPr>
          <p:cNvPr id="5" name="Dia számának helye 4"/>
          <p:cNvSpPr>
            <a:spLocks noGrp="1"/>
          </p:cNvSpPr>
          <p:nvPr>
            <p:ph type="sldNum" sz="quarter" idx="12"/>
          </p:nvPr>
        </p:nvSpPr>
        <p:spPr/>
        <p:txBody>
          <a:bodyPr/>
          <a:lstStyle/>
          <a:p>
            <a:fld id="{88974C8B-E11B-4617-9302-7433D03D0C16}" type="slidenum">
              <a:rPr lang="hu-HU" smtClean="0"/>
              <a:t>10</a:t>
            </a:fld>
            <a:endParaRPr lang="hu-HU"/>
          </a:p>
        </p:txBody>
      </p:sp>
    </p:spTree>
    <p:extLst>
      <p:ext uri="{BB962C8B-B14F-4D97-AF65-F5344CB8AC3E}">
        <p14:creationId xmlns:p14="http://schemas.microsoft.com/office/powerpoint/2010/main" val="404260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54954" y="618309"/>
            <a:ext cx="10194364" cy="1384662"/>
          </a:xfrm>
        </p:spPr>
        <p:txBody>
          <a:bodyPr/>
          <a:lstStyle/>
          <a:p>
            <a:pPr algn="ctr"/>
            <a:r>
              <a:rPr lang="hu-HU" dirty="0">
                <a:latin typeface="Arial" panose="020B0604020202020204" pitchFamily="34" charset="0"/>
                <a:cs typeface="Arial" panose="020B0604020202020204" pitchFamily="34" charset="0"/>
              </a:rPr>
              <a:t>Olvassuk el, majd dolgozzuk fel </a:t>
            </a:r>
            <a:br>
              <a:rPr lang="hu-HU" dirty="0">
                <a:latin typeface="Arial" panose="020B0604020202020204" pitchFamily="34" charset="0"/>
                <a:cs typeface="Arial" panose="020B0604020202020204" pitchFamily="34" charset="0"/>
              </a:rPr>
            </a:br>
            <a:r>
              <a:rPr lang="hu-HU" dirty="0">
                <a:latin typeface="Arial" panose="020B0604020202020204" pitchFamily="34" charset="0"/>
                <a:cs typeface="Arial" panose="020B0604020202020204" pitchFamily="34" charset="0"/>
              </a:rPr>
              <a:t>Ady Endre: Az Úr érkezése című versét!</a:t>
            </a:r>
          </a:p>
        </p:txBody>
      </p:sp>
      <p:sp>
        <p:nvSpPr>
          <p:cNvPr id="3" name="Tartalom helye 2"/>
          <p:cNvSpPr>
            <a:spLocks noGrp="1"/>
          </p:cNvSpPr>
          <p:nvPr>
            <p:ph idx="1"/>
          </p:nvPr>
        </p:nvSpPr>
        <p:spPr>
          <a:xfrm>
            <a:off x="265656" y="2057083"/>
            <a:ext cx="3557407" cy="4800917"/>
          </a:xfrm>
          <a:solidFill>
            <a:schemeClr val="accent3">
              <a:lumMod val="20000"/>
              <a:lumOff val="80000"/>
            </a:schemeClr>
          </a:solidFill>
        </p:spPr>
        <p:txBody>
          <a:bodyPr>
            <a:normAutofit fontScale="92500" lnSpcReduction="20000"/>
          </a:bodyPr>
          <a:lstStyle/>
          <a:p>
            <a:pPr marL="0" indent="0">
              <a:buNone/>
            </a:pPr>
            <a:r>
              <a:rPr lang="hu-HU" dirty="0">
                <a:latin typeface="Arial" panose="020B0604020202020204" pitchFamily="34" charset="0"/>
                <a:cs typeface="Arial" panose="020B0604020202020204" pitchFamily="34" charset="0"/>
              </a:rPr>
              <a:t>Mikor elhagytak,</a:t>
            </a:r>
          </a:p>
          <a:p>
            <a:pPr marL="0" indent="0">
              <a:buNone/>
            </a:pPr>
            <a:r>
              <a:rPr lang="hu-HU" dirty="0">
                <a:latin typeface="Arial" panose="020B0604020202020204" pitchFamily="34" charset="0"/>
                <a:cs typeface="Arial" panose="020B0604020202020204" pitchFamily="34" charset="0"/>
              </a:rPr>
              <a:t>Mikor a lelkem roskadozva vittem,</a:t>
            </a:r>
          </a:p>
          <a:p>
            <a:pPr marL="0" indent="0">
              <a:buNone/>
            </a:pPr>
            <a:r>
              <a:rPr lang="hu-HU" dirty="0">
                <a:latin typeface="Arial" panose="020B0604020202020204" pitchFamily="34" charset="0"/>
                <a:cs typeface="Arial" panose="020B0604020202020204" pitchFamily="34" charset="0"/>
              </a:rPr>
              <a:t>Csöndesen és váratlanul</a:t>
            </a:r>
          </a:p>
          <a:p>
            <a:pPr marL="0" indent="0">
              <a:buNone/>
            </a:pPr>
            <a:r>
              <a:rPr lang="hu-HU" dirty="0">
                <a:latin typeface="Arial" panose="020B0604020202020204" pitchFamily="34" charset="0"/>
                <a:cs typeface="Arial" panose="020B0604020202020204" pitchFamily="34" charset="0"/>
              </a:rPr>
              <a:t>Átölelt az Isten.</a:t>
            </a:r>
          </a:p>
          <a:p>
            <a:pPr marL="0" indent="0">
              <a:buNone/>
            </a:pPr>
            <a:r>
              <a:rPr lang="hu-HU" dirty="0">
                <a:latin typeface="Arial" panose="020B0604020202020204" pitchFamily="34" charset="0"/>
                <a:cs typeface="Arial" panose="020B0604020202020204" pitchFamily="34" charset="0"/>
              </a:rPr>
              <a:t> </a:t>
            </a:r>
          </a:p>
          <a:p>
            <a:pPr marL="0" indent="0">
              <a:buNone/>
            </a:pPr>
            <a:r>
              <a:rPr lang="hu-HU" dirty="0">
                <a:latin typeface="Arial" panose="020B0604020202020204" pitchFamily="34" charset="0"/>
                <a:cs typeface="Arial" panose="020B0604020202020204" pitchFamily="34" charset="0"/>
              </a:rPr>
              <a:t>Nem harsonával,</a:t>
            </a:r>
          </a:p>
          <a:p>
            <a:pPr marL="0" indent="0">
              <a:buNone/>
            </a:pPr>
            <a:r>
              <a:rPr lang="hu-HU" dirty="0">
                <a:latin typeface="Arial" panose="020B0604020202020204" pitchFamily="34" charset="0"/>
                <a:cs typeface="Arial" panose="020B0604020202020204" pitchFamily="34" charset="0"/>
              </a:rPr>
              <a:t>Hanem jött néma, igaz öleléssel,</a:t>
            </a:r>
          </a:p>
          <a:p>
            <a:pPr marL="0" indent="0">
              <a:buNone/>
            </a:pPr>
            <a:r>
              <a:rPr lang="hu-HU" dirty="0">
                <a:latin typeface="Arial" panose="020B0604020202020204" pitchFamily="34" charset="0"/>
                <a:cs typeface="Arial" panose="020B0604020202020204" pitchFamily="34" charset="0"/>
              </a:rPr>
              <a:t>Nem jött szép, tüzes nappalon,</a:t>
            </a:r>
          </a:p>
          <a:p>
            <a:pPr marL="0" indent="0">
              <a:buNone/>
            </a:pPr>
            <a:r>
              <a:rPr lang="hu-HU" dirty="0">
                <a:latin typeface="Arial" panose="020B0604020202020204" pitchFamily="34" charset="0"/>
                <a:cs typeface="Arial" panose="020B0604020202020204" pitchFamily="34" charset="0"/>
              </a:rPr>
              <a:t>De háborús éjjel.</a:t>
            </a:r>
          </a:p>
          <a:p>
            <a:pPr marL="0" indent="0">
              <a:buNone/>
            </a:pPr>
            <a:r>
              <a:rPr lang="hu-HU" dirty="0">
                <a:latin typeface="Arial" panose="020B0604020202020204" pitchFamily="34" charset="0"/>
                <a:cs typeface="Arial" panose="020B0604020202020204" pitchFamily="34" charset="0"/>
              </a:rPr>
              <a:t> </a:t>
            </a:r>
          </a:p>
          <a:p>
            <a:pPr marL="0" indent="0">
              <a:buNone/>
            </a:pPr>
            <a:r>
              <a:rPr lang="hu-HU" dirty="0">
                <a:latin typeface="Arial" panose="020B0604020202020204" pitchFamily="34" charset="0"/>
                <a:cs typeface="Arial" panose="020B0604020202020204" pitchFamily="34" charset="0"/>
              </a:rPr>
              <a:t>És megvakultak</a:t>
            </a:r>
          </a:p>
          <a:p>
            <a:pPr marL="0" indent="0">
              <a:buNone/>
            </a:pPr>
            <a:r>
              <a:rPr lang="hu-HU" dirty="0">
                <a:latin typeface="Arial" panose="020B0604020202020204" pitchFamily="34" charset="0"/>
                <a:cs typeface="Arial" panose="020B0604020202020204" pitchFamily="34" charset="0"/>
              </a:rPr>
              <a:t>Hiú szemeim. Meghalt ifjúságom,</a:t>
            </a:r>
          </a:p>
          <a:p>
            <a:pPr marL="0" indent="0">
              <a:buNone/>
            </a:pPr>
            <a:r>
              <a:rPr lang="hu-HU" dirty="0">
                <a:latin typeface="Arial" panose="020B0604020202020204" pitchFamily="34" charset="0"/>
                <a:cs typeface="Arial" panose="020B0604020202020204" pitchFamily="34" charset="0"/>
              </a:rPr>
              <a:t>De őt, a fényest, nagyszerűt,</a:t>
            </a:r>
          </a:p>
          <a:p>
            <a:pPr marL="0" indent="0">
              <a:buNone/>
            </a:pPr>
            <a:r>
              <a:rPr lang="hu-HU" dirty="0">
                <a:latin typeface="Arial" panose="020B0604020202020204" pitchFamily="34" charset="0"/>
                <a:cs typeface="Arial" panose="020B0604020202020204" pitchFamily="34" charset="0"/>
              </a:rPr>
              <a:t>Mindörökre látom.</a:t>
            </a:r>
          </a:p>
        </p:txBody>
      </p:sp>
      <p:sp>
        <p:nvSpPr>
          <p:cNvPr id="4" name="Szövegdoboz 3"/>
          <p:cNvSpPr txBox="1"/>
          <p:nvPr/>
        </p:nvSpPr>
        <p:spPr>
          <a:xfrm>
            <a:off x="5471989" y="2633318"/>
            <a:ext cx="6102403" cy="3139321"/>
          </a:xfrm>
          <a:prstGeom prst="rect">
            <a:avLst/>
          </a:prstGeom>
          <a:solidFill>
            <a:schemeClr val="tx2">
              <a:lumMod val="20000"/>
              <a:lumOff val="80000"/>
            </a:schemeClr>
          </a:solidFill>
        </p:spPr>
        <p:txBody>
          <a:bodyPr wrap="square" rtlCol="0">
            <a:spAutoFit/>
          </a:bodyPr>
          <a:lstStyle/>
          <a:p>
            <a:r>
              <a:rPr lang="hu-HU" u="sng" dirty="0">
                <a:latin typeface="Arial" panose="020B0604020202020204" pitchFamily="34" charset="0"/>
                <a:cs typeface="Arial" panose="020B0604020202020204" pitchFamily="34" charset="0"/>
              </a:rPr>
              <a:t>Feldolgozást segítő kérdések:</a:t>
            </a:r>
          </a:p>
          <a:p>
            <a:r>
              <a:rPr lang="hu-HU"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hu-HU" dirty="0">
                <a:latin typeface="Arial" panose="020B0604020202020204" pitchFamily="34" charset="0"/>
                <a:cs typeface="Arial" panose="020B0604020202020204" pitchFamily="34" charset="0"/>
              </a:rPr>
              <a:t>Milyen élményeket nevez meg, amelyeken keresztül megtapasztalja a költő Isten közelségét, támogatását?</a:t>
            </a:r>
          </a:p>
          <a:p>
            <a:endParaRPr lang="hu-H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hu-HU" dirty="0">
                <a:latin typeface="Arial" panose="020B0604020202020204" pitchFamily="34" charset="0"/>
                <a:cs typeface="Arial" panose="020B0604020202020204" pitchFamily="34" charset="0"/>
              </a:rPr>
              <a:t>Milyen képekkel illusztrálja Ady „az Úr érkezését”?</a:t>
            </a:r>
          </a:p>
          <a:p>
            <a:pPr marL="285750" indent="-285750">
              <a:buFont typeface="Arial" panose="020B0604020202020204" pitchFamily="34" charset="0"/>
              <a:buChar char="•"/>
            </a:pPr>
            <a:endParaRPr lang="hu-H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hu-HU" dirty="0">
                <a:latin typeface="Arial" panose="020B0604020202020204" pitchFamily="34" charset="0"/>
                <a:cs typeface="Arial" panose="020B0604020202020204" pitchFamily="34" charset="0"/>
              </a:rPr>
              <a:t>Számodra mit jelent az Úr érkezése kifejezés? </a:t>
            </a:r>
          </a:p>
          <a:p>
            <a:endParaRPr lang="hu-H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hu-HU" dirty="0">
                <a:latin typeface="Arial" panose="020B0604020202020204" pitchFamily="34" charset="0"/>
                <a:cs typeface="Arial" panose="020B0604020202020204" pitchFamily="34" charset="0"/>
              </a:rPr>
              <a:t>Szabadon választható feladat: </a:t>
            </a:r>
          </a:p>
          <a:p>
            <a:r>
              <a:rPr lang="hu-HU" dirty="0">
                <a:latin typeface="Arial" panose="020B0604020202020204" pitchFamily="34" charset="0"/>
                <a:cs typeface="Arial" panose="020B0604020202020204" pitchFamily="34" charset="0"/>
              </a:rPr>
              <a:t>Írj egy saját néhány soros istenes verset tapasztalataidról!</a:t>
            </a:r>
          </a:p>
        </p:txBody>
      </p:sp>
      <p:sp>
        <p:nvSpPr>
          <p:cNvPr id="6" name="Dia számának helye 5"/>
          <p:cNvSpPr>
            <a:spLocks noGrp="1"/>
          </p:cNvSpPr>
          <p:nvPr>
            <p:ph type="sldNum" sz="quarter" idx="12"/>
          </p:nvPr>
        </p:nvSpPr>
        <p:spPr/>
        <p:txBody>
          <a:bodyPr/>
          <a:lstStyle/>
          <a:p>
            <a:fld id="{88974C8B-E11B-4617-9302-7433D03D0C16}" type="slidenum">
              <a:rPr lang="hu-HU" smtClean="0"/>
              <a:t>2</a:t>
            </a:fld>
            <a:endParaRPr lang="hu-HU"/>
          </a:p>
        </p:txBody>
      </p:sp>
      <p:sp>
        <p:nvSpPr>
          <p:cNvPr id="7" name="Téglalap 6"/>
          <p:cNvSpPr/>
          <p:nvPr/>
        </p:nvSpPr>
        <p:spPr>
          <a:xfrm>
            <a:off x="4235372" y="6067652"/>
            <a:ext cx="2642070" cy="523220"/>
          </a:xfrm>
          <a:prstGeom prst="rect">
            <a:avLst/>
          </a:prstGeom>
        </p:spPr>
        <p:txBody>
          <a:bodyPr wrap="none">
            <a:spAutoFit/>
          </a:bodyPr>
          <a:lstStyle/>
          <a:p>
            <a:r>
              <a:rPr lang="hu-HU" sz="2800" dirty="0">
                <a:latin typeface="Arial" panose="020B0604020202020204" pitchFamily="34" charset="0"/>
                <a:cs typeface="Arial" panose="020B0604020202020204" pitchFamily="34" charset="0"/>
                <a:hlinkClick r:id="rId2"/>
              </a:rPr>
              <a:t>Az Úr érkezése</a:t>
            </a:r>
            <a:endParaRPr lang="hu-H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043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0"/>
                                        <p:tgtEl>
                                          <p:spTgt spid="3">
                                            <p:txEl>
                                              <p:pRg st="3" end="3"/>
                                            </p:txEl>
                                          </p:spTgt>
                                        </p:tgtEl>
                                      </p:cBhvr>
                                    </p:animEffect>
                                    <p:anim calcmode="lin" valueType="num">
                                      <p:cBhvr>
                                        <p:cTn id="4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1000"/>
                                        <p:tgtEl>
                                          <p:spTgt spid="3">
                                            <p:txEl>
                                              <p:pRg st="4" end="4"/>
                                            </p:txEl>
                                          </p:spTgt>
                                        </p:tgtEl>
                                      </p:cBhvr>
                                    </p:animEffect>
                                    <p:anim calcmode="lin" valueType="num">
                                      <p:cBhvr>
                                        <p:cTn id="4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fade">
                                      <p:cBhvr>
                                        <p:cTn id="55" dur="1000"/>
                                        <p:tgtEl>
                                          <p:spTgt spid="3">
                                            <p:txEl>
                                              <p:pRg st="5" end="5"/>
                                            </p:txEl>
                                          </p:spTgt>
                                        </p:tgtEl>
                                      </p:cBhvr>
                                    </p:animEffect>
                                    <p:anim calcmode="lin" valueType="num">
                                      <p:cBhvr>
                                        <p:cTn id="5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fade">
                                      <p:cBhvr>
                                        <p:cTn id="62" dur="1000"/>
                                        <p:tgtEl>
                                          <p:spTgt spid="3">
                                            <p:txEl>
                                              <p:pRg st="6" end="6"/>
                                            </p:txEl>
                                          </p:spTgt>
                                        </p:tgtEl>
                                      </p:cBhvr>
                                    </p:animEffect>
                                    <p:anim calcmode="lin" valueType="num">
                                      <p:cBhvr>
                                        <p:cTn id="6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xEl>
                                              <p:pRg st="7" end="7"/>
                                            </p:txEl>
                                          </p:spTgt>
                                        </p:tgtEl>
                                        <p:attrNameLst>
                                          <p:attrName>style.visibility</p:attrName>
                                        </p:attrNameLst>
                                      </p:cBhvr>
                                      <p:to>
                                        <p:strVal val="visible"/>
                                      </p:to>
                                    </p:set>
                                    <p:animEffect transition="in" filter="fade">
                                      <p:cBhvr>
                                        <p:cTn id="69" dur="1000"/>
                                        <p:tgtEl>
                                          <p:spTgt spid="3">
                                            <p:txEl>
                                              <p:pRg st="7" end="7"/>
                                            </p:txEl>
                                          </p:spTgt>
                                        </p:tgtEl>
                                      </p:cBhvr>
                                    </p:animEffect>
                                    <p:anim calcmode="lin" valueType="num">
                                      <p:cBhvr>
                                        <p:cTn id="7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
                                            <p:txEl>
                                              <p:pRg st="8" end="8"/>
                                            </p:txEl>
                                          </p:spTgt>
                                        </p:tgtEl>
                                        <p:attrNameLst>
                                          <p:attrName>style.visibility</p:attrName>
                                        </p:attrNameLst>
                                      </p:cBhvr>
                                      <p:to>
                                        <p:strVal val="visible"/>
                                      </p:to>
                                    </p:set>
                                    <p:animEffect transition="in" filter="fade">
                                      <p:cBhvr>
                                        <p:cTn id="76" dur="1000"/>
                                        <p:tgtEl>
                                          <p:spTgt spid="3">
                                            <p:txEl>
                                              <p:pRg st="8" end="8"/>
                                            </p:txEl>
                                          </p:spTgt>
                                        </p:tgtEl>
                                      </p:cBhvr>
                                    </p:animEffect>
                                    <p:anim calcmode="lin" valueType="num">
                                      <p:cBhvr>
                                        <p:cTn id="7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3">
                                            <p:txEl>
                                              <p:pRg st="9" end="9"/>
                                            </p:txEl>
                                          </p:spTgt>
                                        </p:tgtEl>
                                        <p:attrNameLst>
                                          <p:attrName>style.visibility</p:attrName>
                                        </p:attrNameLst>
                                      </p:cBhvr>
                                      <p:to>
                                        <p:strVal val="visible"/>
                                      </p:to>
                                    </p:set>
                                    <p:animEffect transition="in" filter="fade">
                                      <p:cBhvr>
                                        <p:cTn id="83" dur="1000"/>
                                        <p:tgtEl>
                                          <p:spTgt spid="3">
                                            <p:txEl>
                                              <p:pRg st="9" end="9"/>
                                            </p:txEl>
                                          </p:spTgt>
                                        </p:tgtEl>
                                      </p:cBhvr>
                                    </p:animEffect>
                                    <p:anim calcmode="lin" valueType="num">
                                      <p:cBhvr>
                                        <p:cTn id="8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8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3">
                                            <p:txEl>
                                              <p:pRg st="10" end="10"/>
                                            </p:txEl>
                                          </p:spTgt>
                                        </p:tgtEl>
                                        <p:attrNameLst>
                                          <p:attrName>style.visibility</p:attrName>
                                        </p:attrNameLst>
                                      </p:cBhvr>
                                      <p:to>
                                        <p:strVal val="visible"/>
                                      </p:to>
                                    </p:set>
                                    <p:animEffect transition="in" filter="fade">
                                      <p:cBhvr>
                                        <p:cTn id="90" dur="1000"/>
                                        <p:tgtEl>
                                          <p:spTgt spid="3">
                                            <p:txEl>
                                              <p:pRg st="10" end="10"/>
                                            </p:txEl>
                                          </p:spTgt>
                                        </p:tgtEl>
                                      </p:cBhvr>
                                    </p:animEffect>
                                    <p:anim calcmode="lin" valueType="num">
                                      <p:cBhvr>
                                        <p:cTn id="9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3">
                                            <p:txEl>
                                              <p:pRg st="11" end="11"/>
                                            </p:txEl>
                                          </p:spTgt>
                                        </p:tgtEl>
                                        <p:attrNameLst>
                                          <p:attrName>style.visibility</p:attrName>
                                        </p:attrNameLst>
                                      </p:cBhvr>
                                      <p:to>
                                        <p:strVal val="visible"/>
                                      </p:to>
                                    </p:set>
                                    <p:animEffect transition="in" filter="fade">
                                      <p:cBhvr>
                                        <p:cTn id="97" dur="1000"/>
                                        <p:tgtEl>
                                          <p:spTgt spid="3">
                                            <p:txEl>
                                              <p:pRg st="11" end="11"/>
                                            </p:txEl>
                                          </p:spTgt>
                                        </p:tgtEl>
                                      </p:cBhvr>
                                    </p:animEffect>
                                    <p:anim calcmode="lin" valueType="num">
                                      <p:cBhvr>
                                        <p:cTn id="9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3">
                                            <p:txEl>
                                              <p:pRg st="12" end="12"/>
                                            </p:txEl>
                                          </p:spTgt>
                                        </p:tgtEl>
                                        <p:attrNameLst>
                                          <p:attrName>style.visibility</p:attrName>
                                        </p:attrNameLst>
                                      </p:cBhvr>
                                      <p:to>
                                        <p:strVal val="visible"/>
                                      </p:to>
                                    </p:set>
                                    <p:animEffect transition="in" filter="fade">
                                      <p:cBhvr>
                                        <p:cTn id="104" dur="1000"/>
                                        <p:tgtEl>
                                          <p:spTgt spid="3">
                                            <p:txEl>
                                              <p:pRg st="12" end="12"/>
                                            </p:txEl>
                                          </p:spTgt>
                                        </p:tgtEl>
                                      </p:cBhvr>
                                    </p:animEffect>
                                    <p:anim calcmode="lin" valueType="num">
                                      <p:cBhvr>
                                        <p:cTn id="10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0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3">
                                            <p:txEl>
                                              <p:pRg st="13" end="13"/>
                                            </p:txEl>
                                          </p:spTgt>
                                        </p:tgtEl>
                                        <p:attrNameLst>
                                          <p:attrName>style.visibility</p:attrName>
                                        </p:attrNameLst>
                                      </p:cBhvr>
                                      <p:to>
                                        <p:strVal val="visible"/>
                                      </p:to>
                                    </p:set>
                                    <p:animEffect transition="in" filter="fade">
                                      <p:cBhvr>
                                        <p:cTn id="111" dur="1000"/>
                                        <p:tgtEl>
                                          <p:spTgt spid="3">
                                            <p:txEl>
                                              <p:pRg st="13" end="13"/>
                                            </p:txEl>
                                          </p:spTgt>
                                        </p:tgtEl>
                                      </p:cBhvr>
                                    </p:animEffect>
                                    <p:anim calcmode="lin" valueType="num">
                                      <p:cBhvr>
                                        <p:cTn id="112"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13"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4"/>
                                        </p:tgtEl>
                                        <p:attrNameLst>
                                          <p:attrName>style.visibility</p:attrName>
                                        </p:attrNameLst>
                                      </p:cBhvr>
                                      <p:to>
                                        <p:strVal val="visible"/>
                                      </p:to>
                                    </p:set>
                                    <p:animEffect transition="in" filter="fade">
                                      <p:cBhvr>
                                        <p:cTn id="118" dur="1000"/>
                                        <p:tgtEl>
                                          <p:spTgt spid="4"/>
                                        </p:tgtEl>
                                      </p:cBhvr>
                                    </p:animEffect>
                                    <p:anim calcmode="lin" valueType="num">
                                      <p:cBhvr>
                                        <p:cTn id="119" dur="1000" fill="hold"/>
                                        <p:tgtEl>
                                          <p:spTgt spid="4"/>
                                        </p:tgtEl>
                                        <p:attrNameLst>
                                          <p:attrName>ppt_x</p:attrName>
                                        </p:attrNameLst>
                                      </p:cBhvr>
                                      <p:tavLst>
                                        <p:tav tm="0">
                                          <p:val>
                                            <p:strVal val="#ppt_x"/>
                                          </p:val>
                                        </p:tav>
                                        <p:tav tm="100000">
                                          <p:val>
                                            <p:strVal val="#ppt_x"/>
                                          </p:val>
                                        </p:tav>
                                      </p:tavLst>
                                    </p:anim>
                                    <p:anim calcmode="lin" valueType="num">
                                      <p:cBhvr>
                                        <p:cTn id="1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54954" y="973669"/>
            <a:ext cx="9495117" cy="706964"/>
          </a:xfrm>
        </p:spPr>
        <p:txBody>
          <a:bodyPr/>
          <a:lstStyle/>
          <a:p>
            <a:pPr algn="ctr"/>
            <a:r>
              <a:rPr lang="hu-HU" dirty="0">
                <a:latin typeface="Arial" panose="020B0604020202020204" pitchFamily="34" charset="0"/>
                <a:cs typeface="Arial" panose="020B0604020202020204" pitchFamily="34" charset="0"/>
              </a:rPr>
              <a:t>Beszélgessünk!</a:t>
            </a:r>
          </a:p>
        </p:txBody>
      </p:sp>
      <p:sp>
        <p:nvSpPr>
          <p:cNvPr id="3" name="Tartalom helye 2"/>
          <p:cNvSpPr>
            <a:spLocks noGrp="1"/>
          </p:cNvSpPr>
          <p:nvPr>
            <p:ph idx="1"/>
          </p:nvPr>
        </p:nvSpPr>
        <p:spPr>
          <a:xfrm>
            <a:off x="754360" y="2481942"/>
            <a:ext cx="6639217" cy="3605349"/>
          </a:xfrm>
        </p:spPr>
        <p:txBody>
          <a:bodyPr>
            <a:normAutofit/>
          </a:bodyPr>
          <a:lstStyle/>
          <a:p>
            <a:r>
              <a:rPr lang="hu-HU" dirty="0">
                <a:latin typeface="Arial" panose="020B0604020202020204" pitchFamily="34" charset="0"/>
                <a:cs typeface="Arial" panose="020B0604020202020204" pitchFamily="34" charset="0"/>
              </a:rPr>
              <a:t>A körülöttünk élő emberek és mi is számtalan problémával, nehézséggel találkozunk nap mint amit, amit kezelni kell. </a:t>
            </a:r>
          </a:p>
          <a:p>
            <a:r>
              <a:rPr lang="hu-HU" dirty="0">
                <a:latin typeface="Arial" panose="020B0604020202020204" pitchFamily="34" charset="0"/>
                <a:cs typeface="Arial" panose="020B0604020202020204" pitchFamily="34" charset="0"/>
              </a:rPr>
              <a:t>Ezek egy része komolyan próbára teszi az embert. </a:t>
            </a:r>
          </a:p>
          <a:p>
            <a:r>
              <a:rPr lang="hu-HU" dirty="0">
                <a:latin typeface="Arial" panose="020B0604020202020204" pitchFamily="34" charset="0"/>
                <a:cs typeface="Arial" panose="020B0604020202020204" pitchFamily="34" charset="0"/>
              </a:rPr>
              <a:t>Melyek a legnagyobb nehézségek, amikkel egy ember találkozik? </a:t>
            </a:r>
          </a:p>
          <a:p>
            <a:r>
              <a:rPr lang="hu-HU" dirty="0">
                <a:latin typeface="Arial" panose="020B0604020202020204" pitchFamily="34" charset="0"/>
                <a:cs typeface="Arial" panose="020B0604020202020204" pitchFamily="34" charset="0"/>
              </a:rPr>
              <a:t>Hogyan változtatja meg egy probléma a mindennapokat?</a:t>
            </a:r>
          </a:p>
          <a:p>
            <a:r>
              <a:rPr lang="hu-HU" dirty="0">
                <a:latin typeface="Arial" panose="020B0604020202020204" pitchFamily="34" charset="0"/>
                <a:cs typeface="Arial" panose="020B0604020202020204" pitchFamily="34" charset="0"/>
              </a:rPr>
              <a:t>Vannak-e már bevált </a:t>
            </a:r>
            <a:r>
              <a:rPr lang="hu-HU" dirty="0">
                <a:latin typeface="Arial" panose="020B0604020202020204" pitchFamily="34" charset="0"/>
                <a:cs typeface="Arial" panose="020B0604020202020204" pitchFamily="34" charset="0"/>
                <a:hlinkClick r:id="rId2"/>
              </a:rPr>
              <a:t>megküzdési stratégiák</a:t>
            </a:r>
            <a:r>
              <a:rPr lang="hu-HU" dirty="0">
                <a:latin typeface="Arial" panose="020B0604020202020204" pitchFamily="34" charset="0"/>
                <a:cs typeface="Arial" panose="020B0604020202020204" pitchFamily="34" charset="0"/>
              </a:rPr>
              <a:t> és módok a birtokodban? </a:t>
            </a:r>
          </a:p>
          <a:p>
            <a:pPr marL="0" indent="0">
              <a:buNone/>
            </a:pPr>
            <a:r>
              <a:rPr lang="hu-HU" dirty="0">
                <a:latin typeface="Arial" panose="020B0604020202020204" pitchFamily="34" charset="0"/>
                <a:cs typeface="Arial" panose="020B0604020202020204" pitchFamily="34" charset="0"/>
              </a:rPr>
              <a:t>(Ha még nincsnek vagy nem tudatosan hozol döntéseket, akkor olvass utána a fenti link segítségével!)</a:t>
            </a:r>
          </a:p>
          <a:p>
            <a:endParaRPr lang="hu-HU" dirty="0">
              <a:latin typeface="Arial" panose="020B0604020202020204" pitchFamily="34" charset="0"/>
              <a:cs typeface="Arial" panose="020B0604020202020204" pitchFamily="34" charset="0"/>
            </a:endParaRPr>
          </a:p>
        </p:txBody>
      </p:sp>
      <p:pic>
        <p:nvPicPr>
          <p:cNvPr id="4" name="Kép 3"/>
          <p:cNvPicPr>
            <a:picLocks noChangeAspect="1"/>
          </p:cNvPicPr>
          <p:nvPr/>
        </p:nvPicPr>
        <p:blipFill>
          <a:blip r:embed="rId3"/>
          <a:stretch>
            <a:fillRect/>
          </a:stretch>
        </p:blipFill>
        <p:spPr>
          <a:xfrm>
            <a:off x="7811588" y="2117289"/>
            <a:ext cx="2708483" cy="4079041"/>
          </a:xfrm>
          <a:prstGeom prst="rect">
            <a:avLst/>
          </a:prstGeom>
        </p:spPr>
      </p:pic>
      <p:sp>
        <p:nvSpPr>
          <p:cNvPr id="6" name="Dia számának helye 5"/>
          <p:cNvSpPr>
            <a:spLocks noGrp="1"/>
          </p:cNvSpPr>
          <p:nvPr>
            <p:ph type="sldNum" sz="quarter" idx="12"/>
          </p:nvPr>
        </p:nvSpPr>
        <p:spPr/>
        <p:txBody>
          <a:bodyPr/>
          <a:lstStyle/>
          <a:p>
            <a:fld id="{88974C8B-E11B-4617-9302-7433D03D0C16}" type="slidenum">
              <a:rPr lang="hu-HU" smtClean="0"/>
              <a:t>3</a:t>
            </a:fld>
            <a:endParaRPr lang="hu-HU"/>
          </a:p>
        </p:txBody>
      </p:sp>
    </p:spTree>
    <p:extLst>
      <p:ext uri="{BB962C8B-B14F-4D97-AF65-F5344CB8AC3E}">
        <p14:creationId xmlns:p14="http://schemas.microsoft.com/office/powerpoint/2010/main" val="10669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a:latin typeface="Arial" panose="020B0604020202020204" pitchFamily="34" charset="0"/>
                <a:cs typeface="Arial" panose="020B0604020202020204" pitchFamily="34" charset="0"/>
              </a:rPr>
              <a:t>Szituációs játék </a:t>
            </a:r>
          </a:p>
        </p:txBody>
      </p:sp>
      <p:sp>
        <p:nvSpPr>
          <p:cNvPr id="3" name="Tartalom helye 2"/>
          <p:cNvSpPr>
            <a:spLocks noGrp="1"/>
          </p:cNvSpPr>
          <p:nvPr>
            <p:ph idx="1"/>
          </p:nvPr>
        </p:nvSpPr>
        <p:spPr>
          <a:xfrm>
            <a:off x="1442337" y="2612571"/>
            <a:ext cx="10322943" cy="3598818"/>
          </a:xfrm>
        </p:spPr>
        <p:txBody>
          <a:bodyPr>
            <a:noAutofit/>
          </a:bodyPr>
          <a:lstStyle/>
          <a:p>
            <a:r>
              <a:rPr lang="hu-HU" sz="2000" dirty="0">
                <a:latin typeface="Arial" panose="020B0604020202020204" pitchFamily="34" charset="0"/>
                <a:cs typeface="Arial" panose="020B0604020202020204" pitchFamily="34" charset="0"/>
              </a:rPr>
              <a:t>Hogyan viselkedik vajon egy szomorú, nehéz helyzetben lévő ember a környezetével? Hogyan lehet rajta segíteni? </a:t>
            </a:r>
          </a:p>
          <a:p>
            <a:r>
              <a:rPr lang="hu-HU" sz="2000" dirty="0">
                <a:latin typeface="Arial" panose="020B0604020202020204" pitchFamily="34" charset="0"/>
                <a:cs typeface="Arial" panose="020B0604020202020204" pitchFamily="34" charset="0"/>
              </a:rPr>
              <a:t>Játszatok el rögtönzött iskolai szituációt néhány szereplővel! A történet, helyzet szabadon választható, de ajánlott számotokra ismerős, vagy valós szituációt eljátszani, ami tapasztalatokon alapul. </a:t>
            </a:r>
          </a:p>
          <a:p>
            <a:r>
              <a:rPr lang="hu-HU" sz="2000" dirty="0">
                <a:latin typeface="Arial" panose="020B0604020202020204" pitchFamily="34" charset="0"/>
                <a:cs typeface="Arial" panose="020B0604020202020204" pitchFamily="34" charset="0"/>
              </a:rPr>
              <a:t>Szereplők: 	1. A bajban, nehézségben lévő személy, </a:t>
            </a:r>
          </a:p>
          <a:p>
            <a:pPr marL="0" indent="0">
              <a:buNone/>
            </a:pPr>
            <a:r>
              <a:rPr lang="hu-HU" sz="2000" dirty="0">
                <a:latin typeface="Arial" panose="020B0604020202020204" pitchFamily="34" charset="0"/>
                <a:cs typeface="Arial" panose="020B0604020202020204" pitchFamily="34" charset="0"/>
              </a:rPr>
              <a:t>		    		2. a környezet, egy-két szereplővel, </a:t>
            </a:r>
          </a:p>
          <a:p>
            <a:pPr marL="0" indent="0">
              <a:buNone/>
            </a:pPr>
            <a:r>
              <a:rPr lang="hu-HU" sz="2000" dirty="0">
                <a:latin typeface="Arial" panose="020B0604020202020204" pitchFamily="34" charset="0"/>
                <a:cs typeface="Arial" panose="020B0604020202020204" pitchFamily="34" charset="0"/>
              </a:rPr>
              <a:t>				3. aki segítségül siet.</a:t>
            </a:r>
          </a:p>
          <a:p>
            <a:r>
              <a:rPr lang="hu-HU" sz="2000" dirty="0">
                <a:latin typeface="Arial" panose="020B0604020202020204" pitchFamily="34" charset="0"/>
                <a:cs typeface="Arial" panose="020B0604020202020204" pitchFamily="34" charset="0"/>
              </a:rPr>
              <a:t>A jelenet végén beszéljétek meg a történteket, tanulságokat is! </a:t>
            </a:r>
          </a:p>
        </p:txBody>
      </p:sp>
      <p:sp>
        <p:nvSpPr>
          <p:cNvPr id="5" name="Dia számának helye 4"/>
          <p:cNvSpPr>
            <a:spLocks noGrp="1"/>
          </p:cNvSpPr>
          <p:nvPr>
            <p:ph type="sldNum" sz="quarter" idx="12"/>
          </p:nvPr>
        </p:nvSpPr>
        <p:spPr/>
        <p:txBody>
          <a:bodyPr/>
          <a:lstStyle/>
          <a:p>
            <a:fld id="{88974C8B-E11B-4617-9302-7433D03D0C16}" type="slidenum">
              <a:rPr lang="hu-HU" smtClean="0"/>
              <a:t>4</a:t>
            </a:fld>
            <a:endParaRPr lang="hu-HU"/>
          </a:p>
        </p:txBody>
      </p:sp>
    </p:spTree>
    <p:extLst>
      <p:ext uri="{BB962C8B-B14F-4D97-AF65-F5344CB8AC3E}">
        <p14:creationId xmlns:p14="http://schemas.microsoft.com/office/powerpoint/2010/main" val="26493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61852" y="731519"/>
            <a:ext cx="10824754" cy="1271451"/>
          </a:xfrm>
        </p:spPr>
        <p:txBody>
          <a:bodyPr/>
          <a:lstStyle/>
          <a:p>
            <a:pPr algn="ctr"/>
            <a:r>
              <a:rPr lang="hu-HU" dirty="0">
                <a:latin typeface="Arial" panose="020B0604020202020204" pitchFamily="34" charset="0"/>
                <a:cs typeface="Arial" panose="020B0604020202020204" pitchFamily="34" charset="0"/>
              </a:rPr>
              <a:t>A helyezetek és a reakciók is eltérők lehetnek</a:t>
            </a:r>
          </a:p>
        </p:txBody>
      </p:sp>
      <p:sp>
        <p:nvSpPr>
          <p:cNvPr id="3" name="Tartalom helye 2"/>
          <p:cNvSpPr>
            <a:spLocks noGrp="1"/>
          </p:cNvSpPr>
          <p:nvPr>
            <p:ph idx="1"/>
          </p:nvPr>
        </p:nvSpPr>
        <p:spPr>
          <a:xfrm>
            <a:off x="1154954" y="2603499"/>
            <a:ext cx="9800429" cy="3718923"/>
          </a:xfrm>
        </p:spPr>
        <p:txBody>
          <a:bodyPr>
            <a:normAutofit lnSpcReduction="10000"/>
          </a:bodyPr>
          <a:lstStyle/>
          <a:p>
            <a:r>
              <a:rPr lang="hu-HU" sz="2400" b="1" dirty="0">
                <a:latin typeface="Arial" panose="020B0604020202020204" pitchFamily="34" charset="0"/>
                <a:cs typeface="Arial" panose="020B0604020202020204" pitchFamily="34" charset="0"/>
              </a:rPr>
              <a:t>„…átölelt az Isten…”</a:t>
            </a:r>
          </a:p>
          <a:p>
            <a:r>
              <a:rPr lang="hu-HU" sz="2400" dirty="0">
                <a:latin typeface="Arial" panose="020B0604020202020204" pitchFamily="34" charset="0"/>
                <a:cs typeface="Arial" panose="020B0604020202020204" pitchFamily="34" charset="0"/>
              </a:rPr>
              <a:t>A nehéz helyzetben, hogyan látjuk, hogyan tapasztaljuk meg mi magunk Isten jelenlétét?</a:t>
            </a:r>
          </a:p>
          <a:p>
            <a:r>
              <a:rPr lang="hu-HU" sz="2400" dirty="0">
                <a:latin typeface="Arial" panose="020B0604020202020204" pitchFamily="34" charset="0"/>
                <a:cs typeface="Arial" panose="020B0604020202020204" pitchFamily="34" charset="0"/>
              </a:rPr>
              <a:t>Egy komoly, őszinte hitű ember számára is nehéz tapasztalat, ha az imádság hatására sem válik könnyebbé helyzete.</a:t>
            </a:r>
          </a:p>
          <a:p>
            <a:r>
              <a:rPr lang="hu-HU" sz="2400" dirty="0">
                <a:latin typeface="Arial" panose="020B0604020202020204" pitchFamily="34" charset="0"/>
                <a:cs typeface="Arial" panose="020B0604020202020204" pitchFamily="34" charset="0"/>
              </a:rPr>
              <a:t>Mégis, mindez nem lehet akadály, hogy ne öntse újra imádságba kéréseit.</a:t>
            </a:r>
          </a:p>
          <a:p>
            <a:r>
              <a:rPr lang="hu-HU" sz="2400" dirty="0">
                <a:latin typeface="Arial" panose="020B0604020202020204" pitchFamily="34" charset="0"/>
                <a:cs typeface="Arial" panose="020B0604020202020204" pitchFamily="34" charset="0"/>
              </a:rPr>
              <a:t>Jeremiás próféta ebben is példa előttünk. </a:t>
            </a:r>
          </a:p>
          <a:p>
            <a:r>
              <a:rPr lang="hu-HU" sz="2400" dirty="0">
                <a:latin typeface="Arial" panose="020B0604020202020204" pitchFamily="34" charset="0"/>
                <a:cs typeface="Arial" panose="020B0604020202020204" pitchFamily="34" charset="0"/>
              </a:rPr>
              <a:t>A következő dián egyik imádságába pillanthatunk. </a:t>
            </a:r>
          </a:p>
          <a:p>
            <a:endParaRPr lang="hu-HU" dirty="0">
              <a:latin typeface="Arial" panose="020B0604020202020204" pitchFamily="34" charset="0"/>
              <a:cs typeface="Arial" panose="020B0604020202020204" pitchFamily="34" charset="0"/>
            </a:endParaRPr>
          </a:p>
          <a:p>
            <a:endParaRPr lang="hu-HU" dirty="0"/>
          </a:p>
        </p:txBody>
      </p:sp>
      <p:sp>
        <p:nvSpPr>
          <p:cNvPr id="5" name="Dia számának helye 4"/>
          <p:cNvSpPr>
            <a:spLocks noGrp="1"/>
          </p:cNvSpPr>
          <p:nvPr>
            <p:ph type="sldNum" sz="quarter" idx="12"/>
          </p:nvPr>
        </p:nvSpPr>
        <p:spPr/>
        <p:txBody>
          <a:bodyPr/>
          <a:lstStyle/>
          <a:p>
            <a:fld id="{88974C8B-E11B-4617-9302-7433D03D0C16}" type="slidenum">
              <a:rPr lang="hu-HU" smtClean="0"/>
              <a:t>5</a:t>
            </a:fld>
            <a:endParaRPr lang="hu-HU"/>
          </a:p>
        </p:txBody>
      </p:sp>
    </p:spTree>
    <p:extLst>
      <p:ext uri="{BB962C8B-B14F-4D97-AF65-F5344CB8AC3E}">
        <p14:creationId xmlns:p14="http://schemas.microsoft.com/office/powerpoint/2010/main" val="147828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a:latin typeface="Arial" panose="020B0604020202020204" pitchFamily="34" charset="0"/>
                <a:cs typeface="Arial" panose="020B0604020202020204" pitchFamily="34" charset="0"/>
              </a:rPr>
              <a:t>Szövegfeldolgozáshoz</a:t>
            </a:r>
          </a:p>
        </p:txBody>
      </p:sp>
      <p:sp>
        <p:nvSpPr>
          <p:cNvPr id="3" name="Tartalom helye 2"/>
          <p:cNvSpPr>
            <a:spLocks noGrp="1"/>
          </p:cNvSpPr>
          <p:nvPr>
            <p:ph idx="1"/>
          </p:nvPr>
        </p:nvSpPr>
        <p:spPr>
          <a:xfrm>
            <a:off x="653143" y="2690585"/>
            <a:ext cx="10824754" cy="3605711"/>
          </a:xfrm>
        </p:spPr>
        <p:txBody>
          <a:bodyPr/>
          <a:lstStyle/>
          <a:p>
            <a:pPr algn="just"/>
            <a:r>
              <a:rPr lang="hu-HU" b="1" i="1" dirty="0">
                <a:latin typeface="Arial" panose="020B0604020202020204" pitchFamily="34" charset="0"/>
                <a:cs typeface="Arial" panose="020B0604020202020204" pitchFamily="34" charset="0"/>
              </a:rPr>
              <a:t>„Minden reggel megújul. Nagy a te hűséged! Az Úr az én osztályrészem – mondom magamban –, ezért benne bízom. Jó az Úr azokhoz, akik benne reménykednek, akik hozzá folyamodnak. Jó csendben várni az Úr szabadítására. Jó, ha a férfi már ifjúkorában igát hordoz.” </a:t>
            </a:r>
            <a:r>
              <a:rPr lang="hu-HU" dirty="0" err="1">
                <a:latin typeface="Arial" panose="020B0604020202020204" pitchFamily="34" charset="0"/>
                <a:cs typeface="Arial" panose="020B0604020202020204" pitchFamily="34" charset="0"/>
              </a:rPr>
              <a:t>JSir</a:t>
            </a:r>
            <a:r>
              <a:rPr lang="hu-HU" dirty="0">
                <a:latin typeface="Arial" panose="020B0604020202020204" pitchFamily="34" charset="0"/>
                <a:cs typeface="Arial" panose="020B0604020202020204" pitchFamily="34" charset="0"/>
              </a:rPr>
              <a:t> 3,22–27</a:t>
            </a:r>
          </a:p>
          <a:p>
            <a:r>
              <a:rPr lang="hu-HU" dirty="0">
                <a:latin typeface="Arial" panose="020B0604020202020204" pitchFamily="34" charset="0"/>
                <a:cs typeface="Arial" panose="020B0604020202020204" pitchFamily="34" charset="0"/>
              </a:rPr>
              <a:t>1. Mit jelentett </a:t>
            </a:r>
            <a:r>
              <a:rPr lang="hu-HU" i="1" dirty="0">
                <a:latin typeface="Arial" panose="020B0604020202020204" pitchFamily="34" charset="0"/>
                <a:cs typeface="Arial" panose="020B0604020202020204" pitchFamily="34" charset="0"/>
              </a:rPr>
              <a:t>az Úr szabadítása egykor, és mit jelenthet most </a:t>
            </a:r>
            <a:r>
              <a:rPr lang="hu-HU" dirty="0">
                <a:latin typeface="Arial" panose="020B0604020202020204" pitchFamily="34" charset="0"/>
                <a:cs typeface="Arial" panose="020B0604020202020204" pitchFamily="34" charset="0"/>
              </a:rPr>
              <a:t>(ismerve Jeremiás helyzetét és a fontos kortörténeti eseményeket)? </a:t>
            </a:r>
            <a:r>
              <a:rPr lang="hu-HU" dirty="0">
                <a:latin typeface="Arial" panose="020B0604020202020204" pitchFamily="34" charset="0"/>
                <a:cs typeface="Arial" panose="020B0604020202020204" pitchFamily="34" charset="0"/>
                <a:hlinkClick r:id="rId2"/>
              </a:rPr>
              <a:t>Itt</a:t>
            </a:r>
            <a:r>
              <a:rPr lang="hu-HU" dirty="0">
                <a:latin typeface="Arial" panose="020B0604020202020204" pitchFamily="34" charset="0"/>
                <a:cs typeface="Arial" panose="020B0604020202020204" pitchFamily="34" charset="0"/>
              </a:rPr>
              <a:t> nézz utána a háttérinformációknak!</a:t>
            </a:r>
          </a:p>
          <a:p>
            <a:r>
              <a:rPr lang="hu-HU" dirty="0">
                <a:latin typeface="Arial" panose="020B0604020202020204" pitchFamily="34" charset="0"/>
                <a:cs typeface="Arial" panose="020B0604020202020204" pitchFamily="34" charset="0"/>
              </a:rPr>
              <a:t>2. Mit jelent ez a kifejezés: „</a:t>
            </a:r>
            <a:r>
              <a:rPr lang="hu-HU" i="1" dirty="0">
                <a:latin typeface="Arial" panose="020B0604020202020204" pitchFamily="34" charset="0"/>
                <a:cs typeface="Arial" panose="020B0604020202020204" pitchFamily="34" charset="0"/>
              </a:rPr>
              <a:t>Jó, ha a férfi ifjú korában igát hordoz.”</a:t>
            </a:r>
            <a:r>
              <a:rPr lang="hu-HU" dirty="0">
                <a:latin typeface="Arial" panose="020B0604020202020204" pitchFamily="34" charset="0"/>
                <a:cs typeface="Arial" panose="020B0604020202020204" pitchFamily="34" charset="0"/>
              </a:rPr>
              <a:t>?</a:t>
            </a:r>
          </a:p>
          <a:p>
            <a:r>
              <a:rPr lang="hu-HU" dirty="0">
                <a:latin typeface="Arial" panose="020B0604020202020204" pitchFamily="34" charset="0"/>
                <a:cs typeface="Arial" panose="020B0604020202020204" pitchFamily="34" charset="0"/>
              </a:rPr>
              <a:t>3. Hogyan adhat számunkra megoldást Isten a mindennapok kihívásaiban?</a:t>
            </a:r>
          </a:p>
          <a:p>
            <a:endParaRPr lang="hu-HU" dirty="0">
              <a:latin typeface="Arial" panose="020B0604020202020204" pitchFamily="34" charset="0"/>
              <a:cs typeface="Arial" panose="020B0604020202020204" pitchFamily="34" charset="0"/>
            </a:endParaRPr>
          </a:p>
          <a:p>
            <a:endParaRPr lang="hu-HU" dirty="0">
              <a:latin typeface="Arial" panose="020B0604020202020204" pitchFamily="34" charset="0"/>
              <a:cs typeface="Arial" panose="020B0604020202020204" pitchFamily="34" charset="0"/>
            </a:endParaRPr>
          </a:p>
        </p:txBody>
      </p:sp>
      <p:sp>
        <p:nvSpPr>
          <p:cNvPr id="5" name="Dia számának helye 4"/>
          <p:cNvSpPr>
            <a:spLocks noGrp="1"/>
          </p:cNvSpPr>
          <p:nvPr>
            <p:ph type="sldNum" sz="quarter" idx="12"/>
          </p:nvPr>
        </p:nvSpPr>
        <p:spPr/>
        <p:txBody>
          <a:bodyPr/>
          <a:lstStyle/>
          <a:p>
            <a:fld id="{88974C8B-E11B-4617-9302-7433D03D0C16}" type="slidenum">
              <a:rPr lang="hu-HU" smtClean="0"/>
              <a:t>6</a:t>
            </a:fld>
            <a:endParaRPr lang="hu-HU"/>
          </a:p>
        </p:txBody>
      </p:sp>
    </p:spTree>
    <p:extLst>
      <p:ext uri="{BB962C8B-B14F-4D97-AF65-F5344CB8AC3E}">
        <p14:creationId xmlns:p14="http://schemas.microsoft.com/office/powerpoint/2010/main" val="57664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a:latin typeface="Arial" panose="020B0604020202020204" pitchFamily="34" charset="0"/>
                <a:cs typeface="Arial" panose="020B0604020202020204" pitchFamily="34" charset="0"/>
              </a:rPr>
              <a:t>Isten válasza az én helyzetemre</a:t>
            </a:r>
          </a:p>
        </p:txBody>
      </p:sp>
      <p:sp>
        <p:nvSpPr>
          <p:cNvPr id="3" name="Tartalom helye 2"/>
          <p:cNvSpPr>
            <a:spLocks noGrp="1"/>
          </p:cNvSpPr>
          <p:nvPr>
            <p:ph idx="1"/>
          </p:nvPr>
        </p:nvSpPr>
        <p:spPr>
          <a:xfrm>
            <a:off x="797902" y="2525487"/>
            <a:ext cx="5811903" cy="4066902"/>
          </a:xfrm>
        </p:spPr>
        <p:txBody>
          <a:bodyPr>
            <a:normAutofit fontScale="92500" lnSpcReduction="10000"/>
          </a:bodyPr>
          <a:lstStyle/>
          <a:p>
            <a:r>
              <a:rPr lang="hu-HU" sz="2400" dirty="0">
                <a:latin typeface="Arial" panose="020B0604020202020204" pitchFamily="34" charset="0"/>
                <a:cs typeface="Arial" panose="020B0604020202020204" pitchFamily="34" charset="0"/>
              </a:rPr>
              <a:t>Bánatainkban lehetőségünk van Urunkhoz fordulni, és így születhetnek jó megoldások segítségével. </a:t>
            </a:r>
          </a:p>
          <a:p>
            <a:r>
              <a:rPr lang="hu-HU" sz="2400" dirty="0">
                <a:latin typeface="Arial" panose="020B0604020202020204" pitchFamily="34" charset="0"/>
                <a:cs typeface="Arial" panose="020B0604020202020204" pitchFamily="34" charset="0"/>
              </a:rPr>
              <a:t>Ötletet és inspirációt nyerhetünk az Igéből. </a:t>
            </a:r>
          </a:p>
          <a:p>
            <a:r>
              <a:rPr lang="hu-HU" sz="2400" dirty="0">
                <a:latin typeface="Arial" panose="020B0604020202020204" pitchFamily="34" charset="0"/>
                <a:cs typeface="Arial" panose="020B0604020202020204" pitchFamily="34" charset="0"/>
              </a:rPr>
              <a:t>Egy tartalmas beszélgetés pedig megnyugtathat minket, ha mások nézőpontját meghallgatjuk, megszívleljük. </a:t>
            </a:r>
          </a:p>
          <a:p>
            <a:r>
              <a:rPr lang="hu-HU" sz="2400" dirty="0">
                <a:latin typeface="Arial" panose="020B0604020202020204" pitchFamily="34" charset="0"/>
                <a:cs typeface="Arial" panose="020B0604020202020204" pitchFamily="34" charset="0"/>
              </a:rPr>
              <a:t>Isten tehát arra biztat, hogy ismerjük meg Őt, és a Vele való kapcsolatot megélve kiutat találhatunk.</a:t>
            </a:r>
            <a:endParaRPr lang="hu-HU" dirty="0">
              <a:latin typeface="Arial" panose="020B0604020202020204" pitchFamily="34" charset="0"/>
              <a:cs typeface="Arial" panose="020B0604020202020204" pitchFamily="34" charset="0"/>
            </a:endParaRPr>
          </a:p>
        </p:txBody>
      </p:sp>
      <p:pic>
        <p:nvPicPr>
          <p:cNvPr id="4" name="Kép 3"/>
          <p:cNvPicPr>
            <a:picLocks noChangeAspect="1"/>
          </p:cNvPicPr>
          <p:nvPr/>
        </p:nvPicPr>
        <p:blipFill>
          <a:blip r:embed="rId2"/>
          <a:stretch>
            <a:fillRect/>
          </a:stretch>
        </p:blipFill>
        <p:spPr>
          <a:xfrm>
            <a:off x="7158445" y="3478421"/>
            <a:ext cx="4189911" cy="2199703"/>
          </a:xfrm>
          <a:prstGeom prst="rect">
            <a:avLst/>
          </a:prstGeom>
        </p:spPr>
      </p:pic>
      <p:sp>
        <p:nvSpPr>
          <p:cNvPr id="6" name="Dia számának helye 5"/>
          <p:cNvSpPr>
            <a:spLocks noGrp="1"/>
          </p:cNvSpPr>
          <p:nvPr>
            <p:ph type="sldNum" sz="quarter" idx="12"/>
          </p:nvPr>
        </p:nvSpPr>
        <p:spPr/>
        <p:txBody>
          <a:bodyPr/>
          <a:lstStyle/>
          <a:p>
            <a:fld id="{88974C8B-E11B-4617-9302-7433D03D0C16}" type="slidenum">
              <a:rPr lang="hu-HU" smtClean="0"/>
              <a:t>7</a:t>
            </a:fld>
            <a:endParaRPr lang="hu-HU"/>
          </a:p>
        </p:txBody>
      </p:sp>
    </p:spTree>
    <p:extLst>
      <p:ext uri="{BB962C8B-B14F-4D97-AF65-F5344CB8AC3E}">
        <p14:creationId xmlns:p14="http://schemas.microsoft.com/office/powerpoint/2010/main" val="38620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54954" y="679270"/>
            <a:ext cx="8825659" cy="1358536"/>
          </a:xfrm>
        </p:spPr>
        <p:txBody>
          <a:bodyPr/>
          <a:lstStyle/>
          <a:p>
            <a:pPr algn="ctr"/>
            <a:r>
              <a:rPr lang="hu-HU" dirty="0">
                <a:latin typeface="Arial" panose="020B0604020202020204" pitchFamily="34" charset="0"/>
                <a:cs typeface="Arial" panose="020B0604020202020204" pitchFamily="34" charset="0"/>
              </a:rPr>
              <a:t>A könyv fontos mondanivalója:</a:t>
            </a:r>
            <a:br>
              <a:rPr lang="hu-HU" dirty="0">
                <a:latin typeface="Arial" panose="020B0604020202020204" pitchFamily="34" charset="0"/>
                <a:cs typeface="Arial" panose="020B0604020202020204" pitchFamily="34" charset="0"/>
              </a:rPr>
            </a:br>
            <a:r>
              <a:rPr lang="hu-HU" b="1" dirty="0">
                <a:latin typeface="Arial" panose="020B0604020202020204" pitchFamily="34" charset="0"/>
                <a:cs typeface="Arial" panose="020B0604020202020204" pitchFamily="34" charset="0"/>
              </a:rPr>
              <a:t>Isten uralkodik! </a:t>
            </a:r>
          </a:p>
        </p:txBody>
      </p:sp>
      <p:sp>
        <p:nvSpPr>
          <p:cNvPr id="3" name="Tartalom helye 2"/>
          <p:cNvSpPr>
            <a:spLocks noGrp="1"/>
          </p:cNvSpPr>
          <p:nvPr>
            <p:ph idx="1"/>
          </p:nvPr>
        </p:nvSpPr>
        <p:spPr>
          <a:xfrm>
            <a:off x="783772" y="2655750"/>
            <a:ext cx="10624456" cy="3692798"/>
          </a:xfrm>
        </p:spPr>
        <p:txBody>
          <a:bodyPr>
            <a:normAutofit/>
          </a:bodyPr>
          <a:lstStyle/>
          <a:p>
            <a:pPr algn="just"/>
            <a:r>
              <a:rPr lang="hu-HU" b="1" i="1" dirty="0">
                <a:latin typeface="Arial" panose="020B0604020202020204" pitchFamily="34" charset="0"/>
                <a:cs typeface="Arial" panose="020B0604020202020204" pitchFamily="34" charset="0"/>
              </a:rPr>
              <a:t>„De te, Uram, trónodon ülsz örökké, királyi széked megmarad nemzedékről nemzedékre. Miért feledkezel meg rólunk ilyen sokáig, miért hagysz el minket oly hosszú időn át? Téríts magadhoz, Uram, és mi megtérünk, tedd újra olyanokká napjainkat, mint régen voltak! Vagy talán végképp elvetettél minket, annyira megharagudtál volna ránk?” </a:t>
            </a:r>
            <a:r>
              <a:rPr lang="hu-HU" dirty="0" err="1">
                <a:latin typeface="Arial" panose="020B0604020202020204" pitchFamily="34" charset="0"/>
                <a:cs typeface="Arial" panose="020B0604020202020204" pitchFamily="34" charset="0"/>
              </a:rPr>
              <a:t>JSir</a:t>
            </a:r>
            <a:r>
              <a:rPr lang="hu-HU" dirty="0">
                <a:latin typeface="Arial" panose="020B0604020202020204" pitchFamily="34" charset="0"/>
                <a:cs typeface="Arial" panose="020B0604020202020204" pitchFamily="34" charset="0"/>
              </a:rPr>
              <a:t> 5,19–22</a:t>
            </a:r>
          </a:p>
          <a:p>
            <a:pPr marL="0" indent="0" algn="just">
              <a:buNone/>
            </a:pPr>
            <a:r>
              <a:rPr lang="hu-HU" u="sng" dirty="0">
                <a:latin typeface="Arial" panose="020B0604020202020204" pitchFamily="34" charset="0"/>
                <a:cs typeface="Arial" panose="020B0604020202020204" pitchFamily="34" charset="0"/>
              </a:rPr>
              <a:t>A könyv tanulságai:</a:t>
            </a:r>
          </a:p>
          <a:p>
            <a:pPr algn="just"/>
            <a:r>
              <a:rPr lang="hu-HU" dirty="0">
                <a:latin typeface="Arial" panose="020B0604020202020204" pitchFamily="34" charset="0"/>
                <a:cs typeface="Arial" panose="020B0604020202020204" pitchFamily="34" charset="0"/>
              </a:rPr>
              <a:t>Isten közel van az emberhez minden tragédia ellenére.  </a:t>
            </a:r>
          </a:p>
          <a:p>
            <a:pPr algn="just"/>
            <a:r>
              <a:rPr lang="hu-HU" dirty="0">
                <a:latin typeface="Arial" panose="020B0604020202020204" pitchFamily="34" charset="0"/>
                <a:cs typeface="Arial" panose="020B0604020202020204" pitchFamily="34" charset="0"/>
              </a:rPr>
              <a:t>Az Úr akkor is uralkodik, ha az események kedvezőtlenül alakulnak számunkra. </a:t>
            </a:r>
          </a:p>
          <a:p>
            <a:pPr algn="just"/>
            <a:r>
              <a:rPr lang="hu-HU" dirty="0">
                <a:latin typeface="Arial" panose="020B0604020202020204" pitchFamily="34" charset="0"/>
                <a:cs typeface="Arial" panose="020B0604020202020204" pitchFamily="34" charset="0"/>
              </a:rPr>
              <a:t>Isten irgalma, jelenléte az ember menedéke minden baj között.</a:t>
            </a:r>
          </a:p>
          <a:p>
            <a:pPr algn="just"/>
            <a:r>
              <a:rPr lang="hu-HU" dirty="0">
                <a:latin typeface="Arial" panose="020B0604020202020204" pitchFamily="34" charset="0"/>
                <a:cs typeface="Arial" panose="020B0604020202020204" pitchFamily="34" charset="0"/>
              </a:rPr>
              <a:t>A dolgok akkor vesznek jó fordulatot, ha az ember valósággal megtér hozzá.</a:t>
            </a:r>
          </a:p>
        </p:txBody>
      </p:sp>
      <p:sp>
        <p:nvSpPr>
          <p:cNvPr id="5" name="Dia számának helye 4"/>
          <p:cNvSpPr>
            <a:spLocks noGrp="1"/>
          </p:cNvSpPr>
          <p:nvPr>
            <p:ph type="sldNum" sz="quarter" idx="12"/>
          </p:nvPr>
        </p:nvSpPr>
        <p:spPr/>
        <p:txBody>
          <a:bodyPr/>
          <a:lstStyle/>
          <a:p>
            <a:fld id="{88974C8B-E11B-4617-9302-7433D03D0C16}" type="slidenum">
              <a:rPr lang="hu-HU" smtClean="0"/>
              <a:t>8</a:t>
            </a:fld>
            <a:endParaRPr lang="hu-HU"/>
          </a:p>
        </p:txBody>
      </p:sp>
    </p:spTree>
    <p:extLst>
      <p:ext uri="{BB962C8B-B14F-4D97-AF65-F5344CB8AC3E}">
        <p14:creationId xmlns:p14="http://schemas.microsoft.com/office/powerpoint/2010/main" val="83634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a:latin typeface="Arial" panose="020B0604020202020204" pitchFamily="34" charset="0"/>
                <a:cs typeface="Arial" panose="020B0604020202020204" pitchFamily="34" charset="0"/>
              </a:rPr>
              <a:t>Projekt feladat a következő órákra </a:t>
            </a:r>
          </a:p>
        </p:txBody>
      </p:sp>
      <p:sp>
        <p:nvSpPr>
          <p:cNvPr id="3" name="Tartalom helye 2"/>
          <p:cNvSpPr>
            <a:spLocks noGrp="1"/>
          </p:cNvSpPr>
          <p:nvPr>
            <p:ph idx="1"/>
          </p:nvPr>
        </p:nvSpPr>
        <p:spPr>
          <a:xfrm>
            <a:off x="705394" y="2638334"/>
            <a:ext cx="10885715" cy="3614420"/>
          </a:xfrm>
        </p:spPr>
        <p:txBody>
          <a:bodyPr>
            <a:normAutofit fontScale="92500" lnSpcReduction="10000"/>
          </a:bodyPr>
          <a:lstStyle/>
          <a:p>
            <a:r>
              <a:rPr lang="hu-HU" sz="2400" b="1" dirty="0">
                <a:latin typeface="Arial" panose="020B0604020202020204" pitchFamily="34" charset="0"/>
                <a:cs typeface="Arial" panose="020B0604020202020204" pitchFamily="34" charset="0"/>
              </a:rPr>
              <a:t>Mutassatok be kiselőadásban nehéz élethelyzeteket! (A következő órák valamelyikén megbeszélés szerint.) </a:t>
            </a:r>
          </a:p>
          <a:p>
            <a:pPr marL="0" indent="0">
              <a:buNone/>
            </a:pPr>
            <a:r>
              <a:rPr lang="hu-HU" sz="2400" dirty="0">
                <a:latin typeface="Arial" panose="020B0604020202020204" pitchFamily="34" charset="0"/>
                <a:cs typeface="Arial" panose="020B0604020202020204" pitchFamily="34" charset="0"/>
              </a:rPr>
              <a:t>(Például: szegénység, hajléktalanság, árvaság stb.) </a:t>
            </a:r>
          </a:p>
          <a:p>
            <a:r>
              <a:rPr lang="hu-HU" sz="2400" dirty="0">
                <a:latin typeface="Arial" panose="020B0604020202020204" pitchFamily="34" charset="0"/>
                <a:cs typeface="Arial" panose="020B0604020202020204" pitchFamily="34" charset="0"/>
              </a:rPr>
              <a:t>Fogalmazzatok meg válaszokat is a következő kérdésekre!</a:t>
            </a:r>
          </a:p>
          <a:p>
            <a:r>
              <a:rPr lang="hu-HU" sz="2400" dirty="0">
                <a:latin typeface="Arial" panose="020B0604020202020204" pitchFamily="34" charset="0"/>
                <a:cs typeface="Arial" panose="020B0604020202020204" pitchFamily="34" charset="0"/>
              </a:rPr>
              <a:t>1. Mit élhet át az adott helyzetben élő ember? (Tények, érzések, kilátások…)</a:t>
            </a:r>
          </a:p>
          <a:p>
            <a:r>
              <a:rPr lang="hu-HU" sz="2400" dirty="0">
                <a:latin typeface="Arial" panose="020B0604020202020204" pitchFamily="34" charset="0"/>
                <a:cs typeface="Arial" panose="020B0604020202020204" pitchFamily="34" charset="0"/>
              </a:rPr>
              <a:t>2. Milyen megoldási, kitörési lehetőségek adódhatnak? (Életcélok, jövőkép, tervek…)</a:t>
            </a:r>
          </a:p>
          <a:p>
            <a:r>
              <a:rPr lang="hu-HU" sz="2400" dirty="0">
                <a:latin typeface="Arial" panose="020B0604020202020204" pitchFamily="34" charset="0"/>
                <a:cs typeface="Arial" panose="020B0604020202020204" pitchFamily="34" charset="0"/>
              </a:rPr>
              <a:t>3. Mit tehetünk keresztyén fiatalként azokkal, akik ilyen helyzetbe kerülnek? (Felelősség, segítségnyújtási elképzelések…)</a:t>
            </a:r>
          </a:p>
        </p:txBody>
      </p:sp>
      <p:sp>
        <p:nvSpPr>
          <p:cNvPr id="5" name="Dia számának helye 4"/>
          <p:cNvSpPr>
            <a:spLocks noGrp="1"/>
          </p:cNvSpPr>
          <p:nvPr>
            <p:ph type="sldNum" sz="quarter" idx="12"/>
          </p:nvPr>
        </p:nvSpPr>
        <p:spPr/>
        <p:txBody>
          <a:bodyPr/>
          <a:lstStyle/>
          <a:p>
            <a:fld id="{88974C8B-E11B-4617-9302-7433D03D0C16}" type="slidenum">
              <a:rPr lang="hu-HU" smtClean="0"/>
              <a:t>9</a:t>
            </a:fld>
            <a:endParaRPr lang="hu-HU"/>
          </a:p>
        </p:txBody>
      </p:sp>
    </p:spTree>
    <p:extLst>
      <p:ext uri="{BB962C8B-B14F-4D97-AF65-F5344CB8AC3E}">
        <p14:creationId xmlns:p14="http://schemas.microsoft.com/office/powerpoint/2010/main" val="231299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nácsterem">
  <a:themeElements>
    <a:clrScheme name="Tanácstere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Tanácstere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anácstere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313</TotalTime>
  <Words>862</Words>
  <Application>Microsoft Office PowerPoint</Application>
  <PresentationFormat>Szélesvásznú</PresentationFormat>
  <Paragraphs>93</Paragraphs>
  <Slides>10</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10</vt:i4>
      </vt:variant>
    </vt:vector>
  </HeadingPairs>
  <TitlesOfParts>
    <vt:vector size="15" baseType="lpstr">
      <vt:lpstr>Arial</vt:lpstr>
      <vt:lpstr>Calibri</vt:lpstr>
      <vt:lpstr>Century Gothic</vt:lpstr>
      <vt:lpstr>Wingdings 3</vt:lpstr>
      <vt:lpstr>Tanácsterem</vt:lpstr>
      <vt:lpstr>IX. Csak vonszolom a lelkem… </vt:lpstr>
      <vt:lpstr>Olvassuk el, majd dolgozzuk fel  Ady Endre: Az Úr érkezése című versét!</vt:lpstr>
      <vt:lpstr>Beszélgessünk!</vt:lpstr>
      <vt:lpstr>Szituációs játék </vt:lpstr>
      <vt:lpstr>A helyezetek és a reakciók is eltérők lehetnek</vt:lpstr>
      <vt:lpstr>Szövegfeldolgozáshoz</vt:lpstr>
      <vt:lpstr>Isten válasza az én helyzetemre</vt:lpstr>
      <vt:lpstr>A könyv fontos mondanivalója: Isten uralkodik! </vt:lpstr>
      <vt:lpstr>Projekt feladat a következő órákra </vt:lpstr>
      <vt:lpstr>Források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IX. Csak vonszolom a lelkem…</dc:title>
  <dc:creator>Csőri-Czinkos Gergő</dc:creator>
  <cp:lastModifiedBy>Zimányi Noémi</cp:lastModifiedBy>
  <cp:revision>44</cp:revision>
  <dcterms:created xsi:type="dcterms:W3CDTF">2023-11-19T12:02:23Z</dcterms:created>
  <dcterms:modified xsi:type="dcterms:W3CDTF">2023-11-22T07:33:26Z</dcterms:modified>
</cp:coreProperties>
</file>