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3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0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0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4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2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8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8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8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8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1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76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01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4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1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87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24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73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8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8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9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6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57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3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4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34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13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4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971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5890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580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hu_hu/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J7414F4a4oY?si=psGbhQIxvjEKhT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hu_hu/" TargetMode="External"/><Relationship Id="rId2" Type="http://schemas.openxmlformats.org/officeDocument/2006/relationships/hyperlink" Target="https://www.pexels.com/hu-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youtu.be/J7414F4a4oY?si=psGbhQIxvjEKhT38" TargetMode="External"/><Relationship Id="rId4" Type="http://schemas.openxmlformats.org/officeDocument/2006/relationships/hyperlink" Target="https://padl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18532" y="3217164"/>
            <a:ext cx="6442268" cy="2268559"/>
          </a:xfrm>
        </p:spPr>
        <p:txBody>
          <a:bodyPr/>
          <a:lstStyle/>
          <a:p>
            <a:r>
              <a:rPr lang="hu-HU" dirty="0"/>
              <a:t>Az „Öt tekercs” könyvei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03200" y="4933609"/>
            <a:ext cx="5357600" cy="1160213"/>
          </a:xfrm>
        </p:spPr>
        <p:txBody>
          <a:bodyPr/>
          <a:lstStyle/>
          <a:p>
            <a:r>
              <a:rPr lang="hu-HU" dirty="0"/>
              <a:t>Összefoglaló óra </a:t>
            </a:r>
          </a:p>
        </p:txBody>
      </p:sp>
    </p:spTree>
    <p:extLst>
      <p:ext uri="{BB962C8B-B14F-4D97-AF65-F5344CB8AC3E}">
        <p14:creationId xmlns:p14="http://schemas.microsoft.com/office/powerpoint/2010/main" val="9160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348" y="551275"/>
            <a:ext cx="7958331" cy="763720"/>
          </a:xfrm>
        </p:spPr>
        <p:txBody>
          <a:bodyPr/>
          <a:lstStyle/>
          <a:p>
            <a:pPr algn="l"/>
            <a:r>
              <a:rPr lang="hu-HU" dirty="0"/>
              <a:t>Összefoglalás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9497" y="1314995"/>
            <a:ext cx="5199017" cy="5434148"/>
          </a:xfrm>
        </p:spPr>
        <p:txBody>
          <a:bodyPr>
            <a:noAutofit/>
          </a:bodyPr>
          <a:lstStyle/>
          <a:p>
            <a:r>
              <a:rPr lang="hu-HU" sz="2300" dirty="0"/>
              <a:t>Az „Öt tekercs” könyvei egy-egy fontos zsidó ünnephez kapcsolódtak, eközben olyan mindennapi témákat érintettünk, mint a család, a szerelem, a szenvedés, az életcél és a gondviselés. </a:t>
            </a:r>
          </a:p>
          <a:p>
            <a:r>
              <a:rPr lang="hu-HU" sz="2300" dirty="0"/>
              <a:t>A Biblia azért az „Élet könyve”, mert életünk hétköznapjaiban, mindennapos vagy éppen rendkívüli eseményeiben közvetíti számunkra Isten üzenetét.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24" y="933135"/>
            <a:ext cx="3754482" cy="5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Mire emlékszel?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0160" y="3330908"/>
            <a:ext cx="9840685" cy="3165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Egy jegyzetlepra vagy füzetbe írd le azt a három gondolatot, ami eszdbe jut az elmúlt hittanórák témáiból, élményeiből! Rajzzal, ábrával illusztrálhatod is a munkádat! </a:t>
            </a:r>
          </a:p>
          <a:p>
            <a:pPr marL="0" indent="0">
              <a:buNone/>
            </a:pPr>
            <a:r>
              <a:rPr lang="hu-HU" dirty="0"/>
              <a:t>Segítő kérdések a feladathoz: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Melyik mondanivaló ragadta meg </a:t>
            </a:r>
            <a:r>
              <a:rPr lang="hu-HU" dirty="0" smtClean="0"/>
              <a:t>legjobban a </a:t>
            </a:r>
            <a:r>
              <a:rPr lang="hu-HU" dirty="0"/>
              <a:t>figyelmed?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Milyen érzelmeket váltott ki benned egy-egy téma?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Milyen változásokat fedeztél fel magadban?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495" y="990600"/>
            <a:ext cx="3118756" cy="20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59854" y="738387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Csoportmunka, ismétlő feladatok </a:t>
            </a:r>
            <a:br>
              <a:rPr lang="hu-HU" dirty="0"/>
            </a:br>
            <a:r>
              <a:rPr lang="hu-HU" dirty="0"/>
              <a:t>1. lehetőség (gyűjtőmunka, megbeszélés)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4034" y="1885285"/>
            <a:ext cx="9962606" cy="478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Alkossatok 4 fős csoportokat! </a:t>
            </a:r>
          </a:p>
          <a:p>
            <a:pPr marL="0" indent="0">
              <a:buNone/>
            </a:pPr>
            <a:r>
              <a:rPr lang="hu-HU" dirty="0"/>
              <a:t>Minden csoport húzzon két címet a feldolgozott 11 témakörből!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Csoportonként beszéljétek meg, melyek az adott témák számotokra legfontosabb üzenetei, </a:t>
            </a:r>
            <a:r>
              <a:rPr lang="hu-HU" dirty="0" smtClean="0"/>
              <a:t>tanulságai! (A feladathoz használjátok nyugodtan a jegyzeteiteket is, hiszen lehetnek gondolati átfedések.)</a:t>
            </a:r>
            <a:endParaRPr lang="hu-HU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/>
              <a:t>Megjegyzés</a:t>
            </a:r>
            <a:r>
              <a:rPr lang="hu-HU" dirty="0"/>
              <a:t>: </a:t>
            </a:r>
            <a:r>
              <a:rPr lang="hu-HU" dirty="0" err="1"/>
              <a:t>Gyűjtsétek</a:t>
            </a:r>
            <a:r>
              <a:rPr lang="hu-HU" dirty="0"/>
              <a:t> össze a megismert fogalmakat, szereplőket, eseményeket, összefüggéseket!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csoportok számoljanak be </a:t>
            </a:r>
            <a:r>
              <a:rPr lang="hu-HU" dirty="0" smtClean="0"/>
              <a:t>egymásnak! </a:t>
            </a:r>
            <a:endParaRPr lang="hu-HU" dirty="0"/>
          </a:p>
          <a:p>
            <a:pPr marL="0" indent="0">
              <a:buNone/>
            </a:pPr>
            <a:r>
              <a:rPr lang="hu-HU" u="sng" dirty="0"/>
              <a:t>Ötlet:</a:t>
            </a:r>
            <a:r>
              <a:rPr lang="hu-HU" dirty="0"/>
              <a:t> Az </a:t>
            </a:r>
            <a:r>
              <a:rPr lang="hu-HU" dirty="0" smtClean="0"/>
              <a:t>elhangzott forrásanyagból készülhet egy összefoglaló, ami </a:t>
            </a:r>
            <a:r>
              <a:rPr lang="hu-HU" dirty="0"/>
              <a:t>felkerülhetnek egy közösen is szerkeszthető online felületre a csoport google </a:t>
            </a:r>
            <a:r>
              <a:rPr lang="hu-HU" dirty="0" err="1"/>
              <a:t>classroom</a:t>
            </a:r>
            <a:r>
              <a:rPr lang="hu-HU" dirty="0"/>
              <a:t> fiókjába, vagy ha nincs ilyen, akkor a </a:t>
            </a:r>
            <a:r>
              <a:rPr lang="hu-HU" dirty="0">
                <a:hlinkClick r:id="rId2"/>
              </a:rPr>
              <a:t>https://padlet.com/</a:t>
            </a:r>
            <a:r>
              <a:rPr lang="hu-HU" dirty="0"/>
              <a:t> is remek lehetőség erre a célra. </a:t>
            </a:r>
          </a:p>
        </p:txBody>
      </p:sp>
    </p:spTree>
    <p:extLst>
      <p:ext uri="{BB962C8B-B14F-4D97-AF65-F5344CB8AC3E}">
        <p14:creationId xmlns:p14="http://schemas.microsoft.com/office/powerpoint/2010/main" val="3703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7603" y="477130"/>
            <a:ext cx="7958331" cy="1077229"/>
          </a:xfrm>
        </p:spPr>
        <p:txBody>
          <a:bodyPr/>
          <a:lstStyle/>
          <a:p>
            <a:pPr algn="l"/>
            <a:r>
              <a:rPr lang="hu-HU" dirty="0"/>
              <a:t>Csoportmunka, ismétlő feladatok </a:t>
            </a:r>
            <a:br>
              <a:rPr lang="hu-HU" dirty="0"/>
            </a:br>
            <a:r>
              <a:rPr lang="hu-HU" dirty="0"/>
              <a:t>2. </a:t>
            </a:r>
            <a:r>
              <a:rPr lang="hu-HU" dirty="0" smtClean="0"/>
              <a:t>lehetőség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3373" y="1554359"/>
            <a:ext cx="6688182" cy="5072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Alkossatok az osztályon belül csoportokat!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Kis szókártyákra </a:t>
            </a:r>
            <a:r>
              <a:rPr lang="hu-HU" dirty="0"/>
              <a:t>írjátok fel a feldolgozott leckék címeit!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csoportok húzzanak két-két kártyát, majd adjanak elő egy rövid jelenetet, </a:t>
            </a:r>
            <a:r>
              <a:rPr lang="hu-HU" dirty="0" smtClean="0"/>
              <a:t>amiből a </a:t>
            </a:r>
            <a:r>
              <a:rPr lang="hu-HU" dirty="0"/>
              <a:t>többieknek kell kitalálni, melyik témát játszották el!</a:t>
            </a:r>
          </a:p>
          <a:p>
            <a:pPr marL="0" indent="0">
              <a:buNone/>
            </a:pPr>
            <a:r>
              <a:rPr lang="hu-HU" dirty="0"/>
              <a:t>A jelenethez kapcsolódó feladatok: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Beszéljétek meg, hogyan éreztétek magatokat a különböző szerepekben!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Az adott téma kapcsán </a:t>
            </a:r>
            <a:r>
              <a:rPr lang="hu-HU" dirty="0" smtClean="0"/>
              <a:t>melyik </a:t>
            </a:r>
            <a:r>
              <a:rPr lang="hu-HU" dirty="0"/>
              <a:t>bibliai </a:t>
            </a:r>
            <a:r>
              <a:rPr lang="hu-HU" dirty="0" smtClean="0"/>
              <a:t>történet jut </a:t>
            </a:r>
            <a:r>
              <a:rPr lang="hu-HU" dirty="0"/>
              <a:t>most eszetekbe?</a:t>
            </a:r>
          </a:p>
          <a:p>
            <a:pPr marL="0" indent="0">
              <a:buNone/>
            </a:pPr>
            <a:r>
              <a:rPr lang="hu-HU" u="sng" dirty="0"/>
              <a:t>Megjegyzés:</a:t>
            </a:r>
            <a:r>
              <a:rPr lang="hu-HU" dirty="0"/>
              <a:t> Szükség esetén használjátok a modultankönyv kapcsolódó fejezeteit!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373" y="3048000"/>
            <a:ext cx="3381557" cy="22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2437" y="468423"/>
            <a:ext cx="7958331" cy="654984"/>
          </a:xfrm>
        </p:spPr>
        <p:txBody>
          <a:bodyPr/>
          <a:lstStyle/>
          <a:p>
            <a:pPr algn="l"/>
            <a:r>
              <a:rPr lang="hu-HU" dirty="0"/>
              <a:t>Csoportmunka, kreatív feladat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5291" y="1297578"/>
            <a:ext cx="9692640" cy="5320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Alkossatok 4-5 fős csoportokat! Csoportonként tervezzetek képes, figyelemfelhívó szórólapot, plakátot, amiben bemutatjátok röviden a tárgyalt </a:t>
            </a:r>
            <a:r>
              <a:rPr lang="hu-HU" dirty="0" smtClean="0"/>
              <a:t>témák egy-egy elemét!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Témaajánló:</a:t>
            </a:r>
          </a:p>
          <a:p>
            <a:pPr marL="457200" indent="-457200">
              <a:buAutoNum type="arabicPeriod"/>
            </a:pPr>
            <a:r>
              <a:rPr lang="hu-HU" dirty="0"/>
              <a:t>Ki vagyok én, hogy gondod van rám</a:t>
            </a:r>
            <a:r>
              <a:rPr lang="hu-HU" dirty="0" smtClean="0"/>
              <a:t>? (Egy </a:t>
            </a:r>
            <a:r>
              <a:rPr lang="hu-HU" dirty="0"/>
              <a:t>m</a:t>
            </a:r>
            <a:r>
              <a:rPr lang="hu-HU" dirty="0" smtClean="0"/>
              <a:t>egtapasztalt „égi segítség” története.)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/>
              <a:t>Az Úr érkezése</a:t>
            </a:r>
            <a:r>
              <a:rPr lang="hu-HU" dirty="0" smtClean="0"/>
              <a:t>... (Isten keresése és Istenre találás a mai fiatalok világában.)</a:t>
            </a:r>
            <a:endParaRPr lang="hu-HU" dirty="0"/>
          </a:p>
          <a:p>
            <a:pPr marL="457200" indent="-457200">
              <a:buAutoNum type="arabicPeriod"/>
            </a:pPr>
            <a:r>
              <a:rPr lang="hu-HU" dirty="0"/>
              <a:t>Fiatalság bolondság</a:t>
            </a:r>
            <a:r>
              <a:rPr lang="hu-HU" dirty="0" smtClean="0"/>
              <a:t>? (Vicces figyelem felhívó fiatalos csoport bemutatkozó.)</a:t>
            </a:r>
          </a:p>
          <a:p>
            <a:pPr marL="457200" indent="-457200">
              <a:buAutoNum type="arabicPeriod"/>
            </a:pPr>
            <a:r>
              <a:rPr lang="hu-HU" dirty="0" smtClean="0"/>
              <a:t>Itthon-otthon (Családi és iskolai hagyományok mai köntösben.)</a:t>
            </a:r>
            <a:endParaRPr lang="hu-HU" dirty="0"/>
          </a:p>
          <a:p>
            <a:pPr marL="457200" indent="-457200">
              <a:buAutoNum type="arabicPeriod"/>
            </a:pPr>
            <a:endParaRPr lang="hu-HU" dirty="0"/>
          </a:p>
          <a:p>
            <a:pPr marL="0" indent="0">
              <a:buNone/>
            </a:pPr>
            <a:r>
              <a:rPr lang="hu-HU" u="sng" dirty="0"/>
              <a:t>Megjegyzés:</a:t>
            </a:r>
            <a:r>
              <a:rPr lang="hu-HU" dirty="0"/>
              <a:t> A feladathoz használhattok akár online felületeket is. Például a </a:t>
            </a:r>
            <a:r>
              <a:rPr lang="hu-HU" dirty="0">
                <a:hlinkClick r:id="rId2"/>
              </a:rPr>
              <a:t>https://www.canva.com/hu_hu/</a:t>
            </a:r>
            <a:r>
              <a:rPr lang="hu-HU" dirty="0"/>
              <a:t> egy nagyszerű plakát és szórólapkészítő. </a:t>
            </a:r>
          </a:p>
          <a:p>
            <a:pPr marL="0" indent="0">
              <a:buNone/>
            </a:pPr>
            <a:r>
              <a:rPr lang="hu-HU" u="sng" dirty="0"/>
              <a:t>Ötlet:</a:t>
            </a:r>
            <a:r>
              <a:rPr lang="hu-HU" dirty="0"/>
              <a:t> Az elkészült alkotások felkerülhetnek az iskolai honlapra, vagy bekerülhetnek az iskolaújságba. </a:t>
            </a:r>
          </a:p>
        </p:txBody>
      </p:sp>
    </p:spTree>
    <p:extLst>
      <p:ext uri="{BB962C8B-B14F-4D97-AF65-F5344CB8AC3E}">
        <p14:creationId xmlns:p14="http://schemas.microsoft.com/office/powerpoint/2010/main" val="2817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4823" y="808056"/>
            <a:ext cx="8386354" cy="1077229"/>
          </a:xfrm>
        </p:spPr>
        <p:txBody>
          <a:bodyPr/>
          <a:lstStyle/>
          <a:p>
            <a:pPr algn="l"/>
            <a:r>
              <a:rPr lang="hu-HU" dirty="0"/>
              <a:t>Hallgassunk zenét!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0457" y="1550126"/>
            <a:ext cx="5259978" cy="492034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Hallgassátok meg együtt a 130. zsoltár feldolgozását! (Link a dia alján található!)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Beszélgessetek a kérdések alapján:</a:t>
            </a:r>
          </a:p>
          <a:p>
            <a:pPr marL="0" indent="0">
              <a:buNone/>
            </a:pPr>
            <a:r>
              <a:rPr lang="hu-HU" dirty="0"/>
              <a:t>1. Mely feldolgozott témákhoz kapcsolható?</a:t>
            </a:r>
          </a:p>
          <a:p>
            <a:pPr marL="0" indent="0">
              <a:buNone/>
            </a:pPr>
            <a:r>
              <a:rPr lang="hu-HU" dirty="0"/>
              <a:t>2. Milyen érzelmi, hangulati állapotokhoz köthető az ének szövegvilága?</a:t>
            </a:r>
          </a:p>
          <a:p>
            <a:pPr marL="0" indent="0">
              <a:buNone/>
            </a:pPr>
            <a:r>
              <a:rPr lang="hu-HU" dirty="0"/>
              <a:t>3. </a:t>
            </a:r>
            <a:r>
              <a:rPr lang="hu-HU" dirty="0" smtClean="0"/>
              <a:t>Milyen ma is </a:t>
            </a:r>
            <a:r>
              <a:rPr lang="hu-HU" smtClean="0"/>
              <a:t>érvényes </a:t>
            </a:r>
            <a:r>
              <a:rPr lang="hu-HU" smtClean="0"/>
              <a:t>üzenetet </a:t>
            </a:r>
            <a:r>
              <a:rPr lang="hu-HU" dirty="0" smtClean="0"/>
              <a:t>hordoz? 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hlinkClick r:id="rId2"/>
              </a:rPr>
              <a:t>Ide kattints az ének elindításához!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70" y="1586802"/>
            <a:ext cx="3662750" cy="48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Záró gondolatok a modulhoz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0822" y="2246812"/>
            <a:ext cx="6557556" cy="33440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Isten jelen van az élet eseményeinél.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Isten vezet a veszteségek, a gondok idején.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Isten segít a döntéshelyzetekben.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Isten támogat, hogy megtaláljuk a célunkat.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Isten a történelem és az életünk Ura.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53" y="1911939"/>
            <a:ext cx="3211068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/>
              <a:t>Forrásmegjelölés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5658" y="1571337"/>
            <a:ext cx="6923314" cy="49116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PPT-</a:t>
            </a:r>
            <a:r>
              <a:rPr lang="hu-HU" dirty="0" err="1"/>
              <a:t>ben</a:t>
            </a:r>
            <a:r>
              <a:rPr lang="hu-HU" dirty="0"/>
              <a:t> szereplő képek a </a:t>
            </a:r>
            <a:r>
              <a:rPr lang="hu-HU" dirty="0">
                <a:hlinkClick r:id="rId2"/>
              </a:rPr>
              <a:t>https://www.pexels.com/hu-hu/</a:t>
            </a:r>
            <a:r>
              <a:rPr lang="hu-HU" dirty="0"/>
              <a:t> internetes oldalon elérhetők.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diasorban ajánlott szórólapszerkesztő alkalmazás elérhető a </a:t>
            </a:r>
            <a:r>
              <a:rPr lang="hu-HU" dirty="0">
                <a:hlinkClick r:id="rId3"/>
              </a:rPr>
              <a:t>https://www.canva.com/hu_hu/</a:t>
            </a:r>
            <a:r>
              <a:rPr lang="hu-HU" dirty="0"/>
              <a:t> internetes oldalon.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A </a:t>
            </a:r>
            <a:r>
              <a:rPr lang="hu-HU" dirty="0">
                <a:hlinkClick r:id="rId4"/>
              </a:rPr>
              <a:t>https://padlet.com/</a:t>
            </a:r>
            <a:r>
              <a:rPr lang="hu-HU" dirty="0"/>
              <a:t> online faliújság.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</a:t>
            </a:r>
            <a:r>
              <a:rPr lang="hu-HU" dirty="0"/>
              <a:t>7. dián található </a:t>
            </a:r>
            <a:r>
              <a:rPr lang="hu-HU" dirty="0" err="1"/>
              <a:t>Gryllus</a:t>
            </a:r>
            <a:r>
              <a:rPr lang="hu-HU" dirty="0"/>
              <a:t> 130. zsoltár  linkje: </a:t>
            </a:r>
            <a:r>
              <a:rPr lang="hu-HU" dirty="0">
                <a:hlinkClick r:id="rId5"/>
              </a:rPr>
              <a:t>https://youtu.be/J7414F4a4oY?si=psGbhQIxvjEKhT38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182" y="1849462"/>
            <a:ext cx="2877887" cy="43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1_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2_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4.xml><?xml version="1.0" encoding="utf-8"?>
<a:theme xmlns:a="http://schemas.openxmlformats.org/drawingml/2006/main" name="3_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497</TotalTime>
  <Words>579</Words>
  <Application>Microsoft Office PowerPoint</Application>
  <PresentationFormat>Szélesvásznú</PresentationFormat>
  <Paragraphs>54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1_Madison</vt:lpstr>
      <vt:lpstr>2_Madison</vt:lpstr>
      <vt:lpstr>3_Madison</vt:lpstr>
      <vt:lpstr>Az „Öt tekercs” könyvei </vt:lpstr>
      <vt:lpstr>Összefoglalás </vt:lpstr>
      <vt:lpstr>Mire emlékszel? </vt:lpstr>
      <vt:lpstr>Csoportmunka, ismétlő feladatok  1. lehetőség (gyűjtőmunka, megbeszélés)</vt:lpstr>
      <vt:lpstr>Csoportmunka, ismétlő feladatok  2. lehetőség</vt:lpstr>
      <vt:lpstr>Csoportmunka, kreatív feladat</vt:lpstr>
      <vt:lpstr>Hallgassunk zenét! </vt:lpstr>
      <vt:lpstr>Záró gondolatok a modulhoz</vt:lpstr>
      <vt:lpstr>Forrásmegjelölés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„Öt tekercs” könyvei</dc:title>
  <dc:creator>Csőri-Czinkos Gergő</dc:creator>
  <cp:lastModifiedBy>Csőri-Czinkos Gergő</cp:lastModifiedBy>
  <cp:revision>56</cp:revision>
  <dcterms:created xsi:type="dcterms:W3CDTF">2023-11-30T08:46:03Z</dcterms:created>
  <dcterms:modified xsi:type="dcterms:W3CDTF">2023-12-08T15:19:16Z</dcterms:modified>
</cp:coreProperties>
</file>