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3905"/>
    <a:srgbClr val="D2914A"/>
    <a:srgbClr val="8D5B23"/>
    <a:srgbClr val="552803"/>
    <a:srgbClr val="FEFCEC"/>
    <a:srgbClr val="3419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24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469F-4395-4EEC-A68D-81E97A9A2B33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D549-21DC-4F9B-8394-DB4AF33070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469F-4395-4EEC-A68D-81E97A9A2B33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D549-21DC-4F9B-8394-DB4AF33070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469F-4395-4EEC-A68D-81E97A9A2B33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D549-21DC-4F9B-8394-DB4AF33070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469F-4395-4EEC-A68D-81E97A9A2B33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D549-21DC-4F9B-8394-DB4AF33070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469F-4395-4EEC-A68D-81E97A9A2B33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D549-21DC-4F9B-8394-DB4AF33070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469F-4395-4EEC-A68D-81E97A9A2B33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D549-21DC-4F9B-8394-DB4AF33070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469F-4395-4EEC-A68D-81E97A9A2B33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D549-21DC-4F9B-8394-DB4AF33070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469F-4395-4EEC-A68D-81E97A9A2B33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D549-21DC-4F9B-8394-DB4AF33070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469F-4395-4EEC-A68D-81E97A9A2B33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D549-21DC-4F9B-8394-DB4AF33070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469F-4395-4EEC-A68D-81E97A9A2B33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D549-21DC-4F9B-8394-DB4AF33070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469F-4395-4EEC-A68D-81E97A9A2B33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D549-21DC-4F9B-8394-DB4AF33070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3469F-4395-4EEC-A68D-81E97A9A2B33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BD549-21DC-4F9B-8394-DB4AF33070F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793905"/>
          </a:solidFill>
          <a:latin typeface="Book Antiqua" panose="02040602050305030304" pitchFamily="18" charset="0"/>
          <a:ea typeface="+mj-ea"/>
          <a:cs typeface="Arabic Typesetting" panose="03020402040406030203" pitchFamily="66" charset="-7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6">
              <a:lumMod val="50000"/>
            </a:schemeClr>
          </a:solidFill>
          <a:latin typeface="Book Antiqua" panose="020406020503050303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6">
              <a:lumMod val="50000"/>
            </a:schemeClr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6">
              <a:lumMod val="50000"/>
            </a:schemeClr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6">
              <a:lumMod val="50000"/>
            </a:schemeClr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6">
              <a:lumMod val="50000"/>
            </a:schemeClr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619672" y="3645024"/>
            <a:ext cx="5542384" cy="1470025"/>
          </a:xfrm>
        </p:spPr>
        <p:txBody>
          <a:bodyPr>
            <a:normAutofit/>
          </a:bodyPr>
          <a:lstStyle/>
          <a:p>
            <a:r>
              <a:rPr lang="hu-H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tékozló fiú</a:t>
            </a:r>
            <a:br>
              <a:rPr lang="hu-H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hu-HU" sz="1800" dirty="0" smtClean="0"/>
              <a:t>(Lukács 15, 11-32)</a:t>
            </a:r>
            <a:endParaRPr lang="hu-HU" dirty="0"/>
          </a:p>
        </p:txBody>
      </p:sp>
      <p:pic>
        <p:nvPicPr>
          <p:cNvPr id="5" name="Kép 4" descr="VIENNA, AUSTRIA - DECEMBER 17, 2014: The comeback of Prodigal son scene by Josef Kastner the older from 20. cent. in Erloserkirche church. - stock phot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2603" y="188640"/>
            <a:ext cx="3971275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3528392" cy="1056196"/>
          </a:xfr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8100000" scaled="1"/>
            <a:tileRect/>
          </a:gradFill>
          <a:ln w="6350" cmpd="thickThin">
            <a:solidFill>
              <a:srgbClr val="552803"/>
            </a:solidFill>
          </a:ln>
        </p:spPr>
        <p:txBody>
          <a:bodyPr>
            <a:normAutofit/>
          </a:bodyPr>
          <a:lstStyle/>
          <a:p>
            <a:r>
              <a:rPr lang="hu-H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Tudod-e mi példázat?</a:t>
            </a:r>
            <a:endParaRPr lang="hu-H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Cím 1"/>
          <p:cNvSpPr>
            <a:spLocks noGrp="1"/>
          </p:cNvSpPr>
          <p:nvPr>
            <p:ph idx="1"/>
          </p:nvPr>
        </p:nvSpPr>
        <p:spPr>
          <a:xfrm>
            <a:off x="1203908" y="2636912"/>
            <a:ext cx="6736184" cy="36618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hu-HU" dirty="0" smtClean="0"/>
              <a:t>A példázat olyan példatörténet, amely segít megérteni egy fontos gondolatot. Jézus gyakran beszélt példázatokban, amelyekben a korabeli élet dolgaihoz hasonlította Isten szeretetét.</a:t>
            </a: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04665"/>
            <a:ext cx="2448272" cy="18243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49301"/>
            <a:ext cx="8229600" cy="4525963"/>
          </a:xfrm>
        </p:spPr>
        <p:txBody>
          <a:bodyPr>
            <a:noAutofit/>
          </a:bodyPr>
          <a:lstStyle/>
          <a:p>
            <a:pPr marL="358775" lvl="1" indent="-358775">
              <a:buNone/>
            </a:pPr>
            <a:r>
              <a:rPr lang="hu-HU" sz="2200" dirty="0" smtClean="0"/>
              <a:t>Egy embernek volt két fia. A fiatalabb kikérte apjától a család vagyonának ráeső részét, amit az apja oda is adott neki. A fiú elköltözött távoli vidékre és ott eltékozolta a vagyonát. Nem maradt neki semmije. Ezért beállt disznópásztornak, s azt ette amit a disznók, mert senki sem adott neki ételt. Ekkor magába szállt és elhatározta, hogy vissza megy apjának házába. Mikor az apja meglátta, boldogan fogadta. Nagy vendégséget tartott örömében a fia tiszteltére. </a:t>
            </a:r>
          </a:p>
          <a:p>
            <a:pPr marL="358775" lvl="1" indent="-358775">
              <a:buNone/>
            </a:pPr>
            <a:r>
              <a:rPr lang="hu-HU" sz="2200" dirty="0" smtClean="0"/>
              <a:t>A bátyja ekkor nagyon megharagudott és ezt monda apjának:- Látod és mióta szolgálok neked, és te nem adtál nekem  egy kecskegidát sem, hogy mulathassak a barátaimmal.</a:t>
            </a:r>
          </a:p>
          <a:p>
            <a:pPr marL="358775" lvl="1" indent="-358775">
              <a:buNone/>
            </a:pPr>
            <a:r>
              <a:rPr lang="hu-HU" sz="2200" dirty="0" smtClean="0"/>
              <a:t>Fiam, - mondta az apja- Vigadnod és örülnöd kellene, hogy a te testvéred elveszett és megtaláltatott!!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69504"/>
            <a:ext cx="2082393" cy="1679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ím 1"/>
          <p:cNvSpPr txBox="1">
            <a:spLocks/>
          </p:cNvSpPr>
          <p:nvPr/>
        </p:nvSpPr>
        <p:spPr>
          <a:xfrm>
            <a:off x="2735796" y="369530"/>
            <a:ext cx="3672408" cy="1229741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8100000" scaled="1"/>
            <a:tileRect/>
          </a:gradFill>
          <a:ln w="6350" cmpd="thickThin">
            <a:solidFill>
              <a:srgbClr val="552803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793905"/>
                </a:solidFill>
                <a:latin typeface="Book Antiqua" panose="02040602050305030304" pitchFamily="18" charset="0"/>
                <a:ea typeface="+mj-ea"/>
                <a:cs typeface="Arabic Typesetting" panose="03020402040406030203" pitchFamily="66" charset="-78"/>
              </a:defRPr>
            </a:lvl1pPr>
          </a:lstStyle>
          <a:p>
            <a:r>
              <a:rPr lang="hu-H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Olvassátok </a:t>
            </a:r>
            <a:r>
              <a:rPr lang="hu-H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és beszéljétek meg a tékozló fiú </a:t>
            </a:r>
            <a:r>
              <a:rPr lang="hu-H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történetét!</a:t>
            </a:r>
            <a:endParaRPr lang="hu-H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251521" y="369530"/>
            <a:ext cx="1728192" cy="683206"/>
          </a:xfrm>
          <a:prstGeom prst="rect">
            <a:avLst/>
          </a:prstGeom>
          <a:noFill/>
          <a:ln w="6350" cmpd="thickThin">
            <a:noFill/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793905"/>
                </a:solidFill>
                <a:latin typeface="Book Antiqua" panose="02040602050305030304" pitchFamily="18" charset="0"/>
                <a:ea typeface="+mj-ea"/>
                <a:cs typeface="Arabic Typesetting" panose="03020402040406030203" pitchFamily="66" charset="-78"/>
              </a:defRPr>
            </a:lvl1pPr>
          </a:lstStyle>
          <a:p>
            <a:pPr marL="0" lvl="1" algn="ctr"/>
            <a:r>
              <a:rPr lang="hu-HU" b="1" dirty="0">
                <a:solidFill>
                  <a:srgbClr val="FEFCEC"/>
                </a:solidFill>
              </a:rPr>
              <a:t>tékozlás=pazarló, fecsérlő, herdáló</a:t>
            </a:r>
            <a:endParaRPr lang="hu-HU" b="1" dirty="0">
              <a:solidFill>
                <a:srgbClr val="FEFCEC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70883"/>
            <a:ext cx="8229600" cy="2692895"/>
          </a:xfrm>
        </p:spPr>
        <p:txBody>
          <a:bodyPr>
            <a:normAutofit/>
          </a:bodyPr>
          <a:lstStyle/>
          <a:p>
            <a:pPr indent="-157163" algn="just">
              <a:buNone/>
            </a:pPr>
            <a:r>
              <a:rPr lang="hu-HU" dirty="0" smtClean="0"/>
              <a:t>A tékozló fiú... Isten helyett mindenféle más utakat választott, de ez csak rövid ideig jelentett örömet számára. Amikor felismerte, hogy rossz úton járt, változtatni akart , így visszatért a jó útra Istenhez.</a:t>
            </a:r>
            <a:endParaRPr lang="hu-HU" dirty="0" smtClean="0"/>
          </a:p>
        </p:txBody>
      </p:sp>
      <p:sp>
        <p:nvSpPr>
          <p:cNvPr id="5" name="Szövegdoboz 4"/>
          <p:cNvSpPr txBox="1"/>
          <p:nvPr/>
        </p:nvSpPr>
        <p:spPr>
          <a:xfrm>
            <a:off x="4067944" y="4005064"/>
            <a:ext cx="4536504" cy="2062103"/>
          </a:xfrm>
          <a:prstGeom prst="rect">
            <a:avLst/>
          </a:prstGeom>
          <a:solidFill>
            <a:srgbClr val="793905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Isten olyan, mint a szerető szülő, mindig örömmel és szeretettel fogadja az embert!</a:t>
            </a:r>
            <a:endParaRPr lang="hu-HU" sz="3200" dirty="0">
              <a:solidFill>
                <a:schemeClr val="bg1"/>
              </a:solidFill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86491"/>
            <a:ext cx="3210373" cy="17147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9522" y="1822011"/>
            <a:ext cx="4402832" cy="26928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sz="2400" b="1" dirty="0"/>
              <a:t>Üdvözlő csók</a:t>
            </a:r>
            <a:r>
              <a:rPr lang="hu-HU" sz="2400" dirty="0"/>
              <a:t>=megbocsájtás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/>
              <a:t>Gyűrű</a:t>
            </a:r>
            <a:r>
              <a:rPr lang="hu-HU" sz="2400" dirty="0"/>
              <a:t>=hatalom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/>
              <a:t>Saru</a:t>
            </a:r>
            <a:r>
              <a:rPr lang="hu-HU" sz="2400" dirty="0"/>
              <a:t>=szabadság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/>
              <a:t>Díszes ruha</a:t>
            </a:r>
            <a:r>
              <a:rPr lang="hu-HU" sz="2400" dirty="0"/>
              <a:t>=visszafogadás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/>
              <a:t>Vagyon, pénz</a:t>
            </a:r>
            <a:r>
              <a:rPr lang="hu-HU" sz="2400" dirty="0"/>
              <a:t>= része lesz </a:t>
            </a:r>
            <a:r>
              <a:rPr lang="hu-HU" sz="2400" dirty="0" smtClean="0"/>
              <a:t>benne</a:t>
            </a:r>
            <a:endParaRPr lang="hu-HU" dirty="0"/>
          </a:p>
        </p:txBody>
      </p:sp>
      <p:sp>
        <p:nvSpPr>
          <p:cNvPr id="7" name="Tartalom helye 2"/>
          <p:cNvSpPr txBox="1">
            <a:spLocks/>
          </p:cNvSpPr>
          <p:nvPr/>
        </p:nvSpPr>
        <p:spPr>
          <a:xfrm>
            <a:off x="4544277" y="3933056"/>
            <a:ext cx="4402832" cy="26928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hu-HU" sz="2400" b="1" dirty="0" smtClean="0">
                <a:solidFill>
                  <a:srgbClr val="552803"/>
                </a:solidFill>
              </a:rPr>
              <a:t>Bűnbánat</a:t>
            </a:r>
            <a:r>
              <a:rPr lang="hu-HU" sz="2400" dirty="0" smtClean="0">
                <a:solidFill>
                  <a:srgbClr val="552803"/>
                </a:solidFill>
              </a:rPr>
              <a:t>: annak felismerése, hogy hibát követtünk el, és szeretnénk megváltozni.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 smtClean="0">
                <a:solidFill>
                  <a:srgbClr val="552803"/>
                </a:solidFill>
              </a:rPr>
              <a:t>Megtérés</a:t>
            </a:r>
            <a:r>
              <a:rPr lang="hu-HU" sz="2400" dirty="0" smtClean="0">
                <a:solidFill>
                  <a:srgbClr val="552803"/>
                </a:solidFill>
              </a:rPr>
              <a:t>: a rossz tettek elhagyása, visszatérés Isten útjára.</a:t>
            </a:r>
            <a:endParaRPr lang="hu-HU" sz="2400" dirty="0">
              <a:solidFill>
                <a:srgbClr val="552803"/>
              </a:solidFill>
            </a:endParaRP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714" y="1196753"/>
            <a:ext cx="2116862" cy="1152128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442757"/>
            <a:ext cx="1512168" cy="944250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202800"/>
            <a:ext cx="1095528" cy="619211"/>
          </a:xfrm>
          <a:prstGeom prst="rect">
            <a:avLst/>
          </a:prstGeom>
        </p:spPr>
      </p:pic>
      <p:pic>
        <p:nvPicPr>
          <p:cNvPr id="14" name="Kép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862" y="4713120"/>
            <a:ext cx="1600615" cy="1768816"/>
          </a:xfrm>
          <a:prstGeom prst="rect">
            <a:avLst/>
          </a:prstGeom>
        </p:spPr>
      </p:pic>
      <p:sp>
        <p:nvSpPr>
          <p:cNvPr id="9" name="Cím 1"/>
          <p:cNvSpPr txBox="1">
            <a:spLocks/>
          </p:cNvSpPr>
          <p:nvPr/>
        </p:nvSpPr>
        <p:spPr>
          <a:xfrm>
            <a:off x="1043608" y="293479"/>
            <a:ext cx="3672408" cy="1229741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8100000" scaled="1"/>
            <a:tileRect/>
          </a:gradFill>
          <a:ln w="6350" cmpd="thickThin">
            <a:solidFill>
              <a:srgbClr val="552803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793905"/>
                </a:solidFill>
                <a:latin typeface="Book Antiqua" panose="02040602050305030304" pitchFamily="18" charset="0"/>
                <a:ea typeface="+mj-ea"/>
                <a:cs typeface="Arabic Typesetting" panose="03020402040406030203" pitchFamily="66" charset="-78"/>
              </a:defRPr>
            </a:lvl1pPr>
          </a:lstStyle>
          <a:p>
            <a:r>
              <a:rPr lang="hu-HU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Tudod-e mit jelképeznek az </a:t>
            </a:r>
            <a:r>
              <a:rPr lang="hu-HU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alábbi tárgyak és szavak?</a:t>
            </a:r>
            <a:endParaRPr lang="hu-HU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>
          <a:xfrm>
            <a:off x="1043608" y="293479"/>
            <a:ext cx="3816424" cy="1407329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8100000" scaled="1"/>
            <a:tileRect/>
          </a:gradFill>
          <a:ln w="6350" cmpd="thickThin">
            <a:solidFill>
              <a:srgbClr val="552803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793905"/>
                </a:solidFill>
                <a:latin typeface="Book Antiqua" panose="02040602050305030304" pitchFamily="18" charset="0"/>
                <a:ea typeface="+mj-ea"/>
                <a:cs typeface="Arabic Typesetting" panose="03020402040406030203" pitchFamily="66" charset="-78"/>
              </a:defRPr>
            </a:lvl1pPr>
          </a:lstStyle>
          <a:p>
            <a:r>
              <a:rPr lang="hu-HU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</a:t>
            </a:r>
            <a:r>
              <a:rPr lang="hu-HU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egyezzétek meg az igét és eszerint viselkedjetek!</a:t>
            </a:r>
            <a:endParaRPr lang="hu-HU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304637" y="2863818"/>
            <a:ext cx="6534726" cy="2000548"/>
          </a:xfrm>
          <a:prstGeom prst="rect">
            <a:avLst/>
          </a:prstGeom>
          <a:solidFill>
            <a:srgbClr val="793905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hu-HU" sz="3600" dirty="0" smtClean="0">
                <a:solidFill>
                  <a:schemeClr val="bg1"/>
                </a:solidFill>
              </a:rPr>
              <a:t>„Tartsatok </a:t>
            </a:r>
            <a:r>
              <a:rPr lang="hu-HU" sz="3600" dirty="0">
                <a:solidFill>
                  <a:schemeClr val="bg1"/>
                </a:solidFill>
              </a:rPr>
              <a:t>tehát bűnbánatot, és térjetek meg, hogy eltöröltessenek a ti bűneitek…”</a:t>
            </a:r>
          </a:p>
          <a:p>
            <a:pPr algn="ctr">
              <a:buNone/>
            </a:pPr>
            <a:r>
              <a:rPr lang="hu-HU" sz="1600" dirty="0">
                <a:solidFill>
                  <a:schemeClr val="bg1"/>
                </a:solidFill>
              </a:rPr>
              <a:t>(</a:t>
            </a:r>
            <a:r>
              <a:rPr lang="hu-HU" sz="1600" dirty="0" err="1">
                <a:solidFill>
                  <a:schemeClr val="bg1"/>
                </a:solidFill>
              </a:rPr>
              <a:t>Apcsel</a:t>
            </a:r>
            <a:r>
              <a:rPr lang="hu-HU" sz="1600" dirty="0">
                <a:solidFill>
                  <a:schemeClr val="bg1"/>
                </a:solidFill>
              </a:rPr>
              <a:t>. </a:t>
            </a:r>
            <a:r>
              <a:rPr lang="hu-HU" sz="1600" dirty="0">
                <a:solidFill>
                  <a:schemeClr val="bg1"/>
                </a:solidFill>
              </a:rPr>
              <a:t>3, 19</a:t>
            </a:r>
            <a:r>
              <a:rPr lang="hu-HU" sz="1600" dirty="0" smtClean="0">
                <a:solidFill>
                  <a:schemeClr val="bg1"/>
                </a:solidFill>
              </a:rPr>
              <a:t>)</a:t>
            </a:r>
            <a:endParaRPr lang="hu-HU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314</Words>
  <Application>Microsoft Office PowerPoint</Application>
  <PresentationFormat>Diavetítés a képernyőre (4:3 oldalarány)</PresentationFormat>
  <Paragraphs>21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A tékozló fiú (Lukács 15, 11-32)</vt:lpstr>
      <vt:lpstr>Tudod-e mi példázat?</vt:lpstr>
      <vt:lpstr>PowerPoint bemutató</vt:lpstr>
      <vt:lpstr>PowerPoint bemutató</vt:lpstr>
      <vt:lpstr>PowerPoint bemutató</vt:lpstr>
      <vt:lpstr>PowerPoint bemutató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53-55 18. lecke A tékozló fiú</dc:title>
  <dc:creator>Erzsebet</dc:creator>
  <cp:lastModifiedBy>tanulo</cp:lastModifiedBy>
  <cp:revision>29</cp:revision>
  <dcterms:created xsi:type="dcterms:W3CDTF">2014-12-08T10:25:45Z</dcterms:created>
  <dcterms:modified xsi:type="dcterms:W3CDTF">2015-06-14T14:50:12Z</dcterms:modified>
</cp:coreProperties>
</file>