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2"/>
  </p:handout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4F3"/>
    <a:srgbClr val="887B82"/>
    <a:srgbClr val="F7DF8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78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41209-9081-44F3-A229-6B2C46478F4F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91051-27FB-4BCF-B432-E94CAD7CB18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724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dirty="0" smtClean="0"/>
              <a:t>Alcím mintájának szerkesztése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6DFFFF-C498-4257-A579-EB35FA3A68DE}" type="datetimeFigureOut">
              <a:rPr lang="hu-HU" smtClean="0"/>
              <a:pPr/>
              <a:t>2015.06.25.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771ABEE-C90C-44D4-AE47-3A968CC34E8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églalap 6"/>
          <p:cNvSpPr/>
          <p:nvPr userDrawn="1"/>
        </p:nvSpPr>
        <p:spPr>
          <a:xfrm>
            <a:off x="-32367" y="250693"/>
            <a:ext cx="9144000" cy="504056"/>
          </a:xfrm>
          <a:prstGeom prst="rect">
            <a:avLst/>
          </a:prstGeom>
          <a:gradFill flip="none" rotWithShape="1">
            <a:gsLst>
              <a:gs pos="0">
                <a:srgbClr val="887B82"/>
              </a:gs>
              <a:gs pos="47100">
                <a:srgbClr val="C0ACB7"/>
              </a:gs>
              <a:gs pos="100000">
                <a:srgbClr val="FFE4F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hu/imgres?imgurl=http://taneszkozok.hu/uploads/shop/taneszkozok.hu/termek/2752_big.jpg&amp;imgrefurl=http://taneszkozok.hu/termek/magyarorszag_honismereti_terkepe_0.html&amp;h=457&amp;w=640&amp;tbnid=68PDuRGCnTWlzM:&amp;zoom=1&amp;docid=2qyKHT9BHT5zzM&amp;ei=6nk3VK_NJ4TXasumgYAD&amp;tbm=isch&amp;ved=0CGsQMygwMDA&amp;iact=rc&amp;uact=3&amp;dur=4855&amp;page=3&amp;start=40&amp;ndsp=25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www.google.hu/imgres?imgurl=http://static.origos.hu/s/img/i/1401/20140109hubble-urtavcso-galaxisok-univerzum-big1.jpg?w=666&amp;h=467&amp;imgrefurl=http://www.origo.hu/tudomany/vilagur/20140109-hubble-urtavcso-fiatal-galaxisok-csillagok-megoldottak-a-korai-univerzum-egyik-nagy-rejtelyet.html&amp;h=467&amp;w=666&amp;tbnid=OZuwedxm0Y-FCM:&amp;zoom=1&amp;docid=pRfvj3mxGw8pJM&amp;ei=q3g3VOXRPIXKaI6DgsgC&amp;tbm=isch&amp;ved=0CFIQMyhKMEo4rAI&amp;iact=rc&amp;uact=3&amp;dur=1856&amp;page=14&amp;start=364&amp;ndsp=3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hu/imgres?imgurl=http://static.keptelenseg.hu/p/ce720cec3f3c0282091306191cf40564.jpg&amp;imgrefurl=http://www.keptelenseg.hu/fotok/univerzum-12979&amp;h=768&amp;w=1024&amp;tbnid=o0KvfXP8ZggYyM:&amp;zoom=1&amp;docid=1AOUnOE0F5q3MM&amp;ei=UHg3VIzsAsnaaNmBgoAE&amp;tbm=isch&amp;ved=0CEEQMyg5MDk4yAE&amp;iact=rc&amp;uact=3&amp;dur=3181&amp;page=10&amp;start=257&amp;ndsp=24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www.google.hu/imgres?imgurl=http://kepguru.hu/previews/17/172998.jpg&amp;imgrefurl=http://kepguru.hu/foto/172998/univerzum-fantazia&amp;h=300&amp;w=400&amp;tbnid=m3oq-UIkvx9NuM:&amp;zoom=1&amp;docid=TXI5sxOm4YqH7M&amp;ei=UHg3VIzsAsnaaNmBgoAE&amp;tbm=isch&amp;ved=0CCoQMygiMCI4yAE&amp;iact=rc&amp;uact=3&amp;dur=4185&amp;page=9&amp;start=226&amp;ndsp=31" TargetMode="External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127618" y="1699891"/>
            <a:ext cx="3456384" cy="864096"/>
          </a:xfr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40000" lnSpcReduction="20000"/>
          </a:bodyPr>
          <a:lstStyle/>
          <a:p>
            <a:endParaRPr lang="hu-HU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u-HU" sz="4000" b="1" i="1" dirty="0" smtClean="0"/>
              <a:t>Nézzétek meg a képeket, mit tudtok elmondani ezekről?</a:t>
            </a:r>
            <a:endParaRPr lang="hu-HU" sz="3400" b="1" i="1" dirty="0" smtClean="0"/>
          </a:p>
          <a:p>
            <a:endParaRPr lang="hu-H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31640" y="116632"/>
            <a:ext cx="6048672" cy="1224137"/>
          </a:xfrm>
        </p:spPr>
        <p:txBody>
          <a:bodyPr>
            <a:noAutofit/>
          </a:bodyPr>
          <a:lstStyle/>
          <a:p>
            <a:r>
              <a:rPr lang="hu-HU" sz="4100" cap="none" dirty="0"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Hiszem és vallom</a:t>
            </a:r>
            <a:br>
              <a:rPr lang="hu-HU" sz="4100" cap="none" dirty="0"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hu-HU" sz="4100" cap="none" dirty="0" smtClean="0"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Az </a:t>
            </a:r>
            <a:r>
              <a:rPr lang="hu-HU" sz="4100" cap="none" dirty="0"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Apostoli </a:t>
            </a:r>
            <a:r>
              <a:rPr lang="hu-HU" sz="4100" cap="none" dirty="0" smtClean="0"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Hitvallás</a:t>
            </a:r>
            <a:endParaRPr lang="hu-HU" sz="4100" cap="none" dirty="0"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930605" y="5738919"/>
            <a:ext cx="2712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i="1" dirty="0" smtClean="0">
                <a:solidFill>
                  <a:schemeClr val="accent2">
                    <a:lumMod val="50000"/>
                  </a:schemeClr>
                </a:solidFill>
              </a:rPr>
              <a:t>Pécsváradi Szentháromság- szobor</a:t>
            </a:r>
            <a:endParaRPr lang="hu-HU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35" y="1905339"/>
            <a:ext cx="2937796" cy="3630867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8" name="Szalagnyíl jobbra 7"/>
          <p:cNvSpPr/>
          <p:nvPr/>
        </p:nvSpPr>
        <p:spPr>
          <a:xfrm>
            <a:off x="4685347" y="1699124"/>
            <a:ext cx="432048" cy="865630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926" y="3374486"/>
            <a:ext cx="4100506" cy="21427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635896" y="548680"/>
            <a:ext cx="5508104" cy="1503040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hu-HU" sz="2000" b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 Ti azonban választott …nemzettség vagytok, Isten tulajdonába vett népe, hogy hirdessétek nagy tetteit annak, aki a sötétségből az ő csodálatos világosságára hívott el titeket”</a:t>
            </a:r>
            <a:br>
              <a:rPr lang="hu-HU" sz="2000" b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000" b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1300" b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 Péter 2, 9)</a:t>
            </a:r>
            <a:r>
              <a:rPr lang="hu-HU" sz="1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1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13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2708920"/>
            <a:ext cx="3744416" cy="273630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hu-HU" dirty="0" smtClean="0">
                <a:latin typeface="Blackadder ITC" pitchFamily="82" charset="0"/>
              </a:rPr>
              <a:t> </a:t>
            </a:r>
            <a:r>
              <a:rPr lang="hu-HU" dirty="0" smtClean="0"/>
              <a:t>Hiszem az egyetemes keresztyén anyaszentegyházat,</a:t>
            </a:r>
          </a:p>
          <a:p>
            <a:pPr algn="ctr">
              <a:buNone/>
            </a:pPr>
            <a:r>
              <a:rPr lang="hu-HU" dirty="0" smtClean="0"/>
              <a:t>A szentek közösségét</a:t>
            </a:r>
          </a:p>
          <a:p>
            <a:pPr algn="ctr">
              <a:buNone/>
            </a:pPr>
            <a:r>
              <a:rPr lang="hu-HU" dirty="0" smtClean="0"/>
              <a:t>A bűnök bocsánatát,</a:t>
            </a:r>
          </a:p>
          <a:p>
            <a:pPr algn="ctr">
              <a:buNone/>
            </a:pPr>
            <a:r>
              <a:rPr lang="hu-HU" dirty="0" smtClean="0"/>
              <a:t>A test feltámadását</a:t>
            </a:r>
          </a:p>
          <a:p>
            <a:pPr algn="ctr">
              <a:buNone/>
            </a:pPr>
            <a:r>
              <a:rPr lang="hu-HU" dirty="0" smtClean="0"/>
              <a:t>És az örök életet”</a:t>
            </a:r>
          </a:p>
          <a:p>
            <a:pPr algn="ctr">
              <a:buNone/>
            </a:pPr>
            <a:endParaRPr lang="hu-HU" dirty="0" smtClean="0">
              <a:latin typeface="Blackadder ITC" pitchFamily="8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421" y="2492896"/>
            <a:ext cx="3936437" cy="2952328"/>
          </a:xfrm>
          <a:prstGeom prst="rect">
            <a:avLst/>
          </a:prstGeom>
        </p:spPr>
      </p:pic>
      <p:sp>
        <p:nvSpPr>
          <p:cNvPr id="5" name="Alcím 2"/>
          <p:cNvSpPr txBox="1">
            <a:spLocks/>
          </p:cNvSpPr>
          <p:nvPr/>
        </p:nvSpPr>
        <p:spPr>
          <a:xfrm>
            <a:off x="2816524" y="5659714"/>
            <a:ext cx="3915715" cy="100964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250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i="1" dirty="0" smtClean="0"/>
          </a:p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6400" b="1" i="1" dirty="0" smtClean="0"/>
              <a:t>A keresztyén </a:t>
            </a:r>
            <a:r>
              <a:rPr lang="hu-HU" sz="6400" b="1" i="1" dirty="0"/>
              <a:t>egyház olyan közösség mely Isten népéhez tartozik. </a:t>
            </a:r>
            <a:endParaRPr lang="hu-HU" sz="6400" b="1" i="1" dirty="0" smtClean="0"/>
          </a:p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6400" b="1" i="1" dirty="0" smtClean="0"/>
              <a:t>Te </a:t>
            </a:r>
            <a:r>
              <a:rPr lang="hu-HU" sz="6400" b="1" i="1" dirty="0"/>
              <a:t>is az egyház tagja vagy</a:t>
            </a:r>
            <a:r>
              <a:rPr lang="hu-HU" sz="6400" b="1" i="1" dirty="0" smtClean="0"/>
              <a:t>?</a:t>
            </a:r>
            <a:endParaRPr lang="hu-HU" sz="6400" b="1" i="1" dirty="0"/>
          </a:p>
        </p:txBody>
      </p:sp>
      <p:sp>
        <p:nvSpPr>
          <p:cNvPr id="6" name="Szalagnyíl jobbra 5"/>
          <p:cNvSpPr/>
          <p:nvPr/>
        </p:nvSpPr>
        <p:spPr>
          <a:xfrm>
            <a:off x="2401537" y="5659714"/>
            <a:ext cx="432048" cy="1009646"/>
          </a:xfrm>
          <a:prstGeom prst="curvedRightArrow">
            <a:avLst>
              <a:gd name="adj1" fmla="val 25000"/>
              <a:gd name="adj2" fmla="val 50000"/>
              <a:gd name="adj3" fmla="val 27860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23528" y="692696"/>
            <a:ext cx="3024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ln w="6350"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Jézus Krisztus egyházához tartozol</a:t>
            </a:r>
            <a:r>
              <a:rPr lang="hu-HU" sz="2800" b="1" dirty="0" smtClean="0">
                <a:ln w="6350"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?</a:t>
            </a:r>
            <a:endParaRPr lang="hu-HU" sz="2800" b="1" dirty="0">
              <a:ln w="6350"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14400" y="116632"/>
            <a:ext cx="7715200" cy="720080"/>
          </a:xfrm>
        </p:spPr>
        <p:txBody>
          <a:bodyPr/>
          <a:lstStyle/>
          <a:p>
            <a:r>
              <a:rPr lang="hu-HU" dirty="0" smtClean="0"/>
              <a:t>Az első keresztyének jele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348881"/>
            <a:ext cx="8229600" cy="31683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Az első keresztyéneket a Római birodalomban üldözték hitük miatt. </a:t>
            </a:r>
          </a:p>
          <a:p>
            <a:pPr algn="ctr">
              <a:buNone/>
            </a:pPr>
            <a:r>
              <a:rPr lang="hu-HU" dirty="0" smtClean="0"/>
              <a:t>Titkos jelük a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hal (</a:t>
            </a:r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Ikhtüsz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dirty="0" smtClean="0"/>
              <a:t>lett. </a:t>
            </a:r>
          </a:p>
          <a:p>
            <a:pPr algn="ctr">
              <a:buNone/>
            </a:pPr>
            <a:r>
              <a:rPr lang="hu-HU" dirty="0" smtClean="0"/>
              <a:t>Jelentése:</a:t>
            </a:r>
          </a:p>
          <a:p>
            <a:pPr algn="ctr">
              <a:buNone/>
            </a:pP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„Jézus Krisztus Isten Fia , Megváltó”</a:t>
            </a:r>
          </a:p>
          <a:p>
            <a:pPr algn="ctr">
              <a:buNone/>
            </a:pPr>
            <a:r>
              <a:rPr lang="hu-HU" dirty="0" smtClean="0"/>
              <a:t>Erről a jelről ismerték meg egymást, tudták, hogy közös a hitük. 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966" y="908720"/>
            <a:ext cx="3110068" cy="1625186"/>
          </a:xfrm>
          <a:prstGeom prst="rect">
            <a:avLst/>
          </a:prstGeom>
        </p:spPr>
      </p:pic>
      <p:sp>
        <p:nvSpPr>
          <p:cNvPr id="7" name="Alcím 2"/>
          <p:cNvSpPr txBox="1">
            <a:spLocks/>
          </p:cNvSpPr>
          <p:nvPr/>
        </p:nvSpPr>
        <p:spPr>
          <a:xfrm>
            <a:off x="2843808" y="5660481"/>
            <a:ext cx="3456384" cy="72084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400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i="1" dirty="0" smtClean="0"/>
          </a:p>
          <a:p>
            <a:pPr marL="137160" indent="0" algn="ctr">
              <a:lnSpc>
                <a:spcPct val="120000"/>
              </a:lnSpc>
              <a:buNone/>
            </a:pPr>
            <a:r>
              <a:rPr lang="hu-HU" sz="4000" b="1" i="1" dirty="0" smtClean="0"/>
              <a:t>Nektek jelenthet valamit ez a jel?  </a:t>
            </a:r>
            <a:endParaRPr lang="hu-HU" b="1" i="1" dirty="0"/>
          </a:p>
        </p:txBody>
      </p:sp>
      <p:sp>
        <p:nvSpPr>
          <p:cNvPr id="8" name="Szalagnyíl jobbra 7"/>
          <p:cNvSpPr/>
          <p:nvPr/>
        </p:nvSpPr>
        <p:spPr>
          <a:xfrm>
            <a:off x="2401537" y="5659714"/>
            <a:ext cx="432048" cy="722127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4120" y="0"/>
            <a:ext cx="8229600" cy="854968"/>
          </a:xfrm>
        </p:spPr>
        <p:txBody>
          <a:bodyPr>
            <a:noAutofit/>
          </a:bodyPr>
          <a:lstStyle/>
          <a:p>
            <a:r>
              <a:rPr lang="hu-HU" sz="2400" dirty="0" smtClean="0"/>
              <a:t>Az Apostoli Hitvallás segít megvallani a hitünket!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12981" y="4221088"/>
            <a:ext cx="3918038" cy="86409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hu-HU" sz="3200" b="1" dirty="0" smtClean="0"/>
              <a:t>Szentháromság</a:t>
            </a:r>
          </a:p>
          <a:p>
            <a:pPr algn="ctr">
              <a:buNone/>
            </a:pPr>
            <a:r>
              <a:rPr lang="hu-HU" sz="3200" b="1" dirty="0" smtClean="0"/>
              <a:t>ISTEN</a:t>
            </a:r>
            <a:endParaRPr lang="hu-HU" sz="3200" b="1" dirty="0"/>
          </a:p>
        </p:txBody>
      </p:sp>
      <p:sp>
        <p:nvSpPr>
          <p:cNvPr id="4" name="Lefelé nyíl 3"/>
          <p:cNvSpPr/>
          <p:nvPr/>
        </p:nvSpPr>
        <p:spPr>
          <a:xfrm rot="-2040000">
            <a:off x="1491765" y="30063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felé nyíl 4"/>
          <p:cNvSpPr/>
          <p:nvPr/>
        </p:nvSpPr>
        <p:spPr>
          <a:xfrm rot="1740000">
            <a:off x="7348504" y="30106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felé nyíl 5"/>
          <p:cNvSpPr/>
          <p:nvPr/>
        </p:nvSpPr>
        <p:spPr>
          <a:xfrm>
            <a:off x="4329683" y="29397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709657" y="2060848"/>
            <a:ext cx="1374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solidFill>
                  <a:schemeClr val="accent2">
                    <a:lumMod val="50000"/>
                  </a:schemeClr>
                </a:solidFill>
              </a:rPr>
              <a:t>Atya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3884725" y="2060848"/>
            <a:ext cx="1374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>
                <a:solidFill>
                  <a:schemeClr val="accent2">
                    <a:lumMod val="50000"/>
                  </a:schemeClr>
                </a:solidFill>
              </a:rPr>
              <a:t>Fiú</a:t>
            </a:r>
            <a:endParaRPr lang="hu-H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715119" y="2060848"/>
            <a:ext cx="1877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>
                <a:solidFill>
                  <a:schemeClr val="accent2">
                    <a:lumMod val="50000"/>
                  </a:schemeClr>
                </a:solidFill>
              </a:rPr>
              <a:t>Szentlélek</a:t>
            </a:r>
            <a:endParaRPr lang="hu-H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457" y="4221088"/>
            <a:ext cx="2208149" cy="1879910"/>
          </a:xfrm>
          <a:prstGeom prst="rect">
            <a:avLst/>
          </a:prstGeom>
        </p:spPr>
      </p:pic>
      <p:sp>
        <p:nvSpPr>
          <p:cNvPr id="12" name="Alcím 2"/>
          <p:cNvSpPr txBox="1">
            <a:spLocks/>
          </p:cNvSpPr>
          <p:nvPr/>
        </p:nvSpPr>
        <p:spPr>
          <a:xfrm>
            <a:off x="2843808" y="1052736"/>
            <a:ext cx="3456384" cy="8648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325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i="1" dirty="0" smtClean="0"/>
          </a:p>
          <a:p>
            <a:pPr marL="137160" indent="0" algn="ctr">
              <a:lnSpc>
                <a:spcPct val="120000"/>
              </a:lnSpc>
              <a:buNone/>
            </a:pPr>
            <a:r>
              <a:rPr lang="hu-HU" sz="4900" b="1" i="1" dirty="0" smtClean="0"/>
              <a:t>Mondjátok el közösen az Apostoli Hitvallást!  </a:t>
            </a:r>
            <a:endParaRPr lang="hu-HU" sz="4900" b="1" i="1" dirty="0"/>
          </a:p>
        </p:txBody>
      </p:sp>
      <p:sp>
        <p:nvSpPr>
          <p:cNvPr id="14" name="Szalagnyíl jobbra 13"/>
          <p:cNvSpPr/>
          <p:nvPr/>
        </p:nvSpPr>
        <p:spPr>
          <a:xfrm>
            <a:off x="2401536" y="1051969"/>
            <a:ext cx="442271" cy="865630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5" name="Alcím 2"/>
          <p:cNvSpPr txBox="1">
            <a:spLocks/>
          </p:cNvSpPr>
          <p:nvPr/>
        </p:nvSpPr>
        <p:spPr>
          <a:xfrm>
            <a:off x="480338" y="5385865"/>
            <a:ext cx="3456384" cy="7213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lnSpc>
                <a:spcPct val="120000"/>
              </a:lnSpc>
              <a:buNone/>
            </a:pPr>
            <a:r>
              <a:rPr lang="hu-HU" sz="1600" b="1" i="1" dirty="0" smtClean="0"/>
              <a:t>Értelmezzétek a </a:t>
            </a:r>
            <a:r>
              <a:rPr lang="hu-HU" sz="1600" b="1" i="1" dirty="0"/>
              <a:t>Szentháromság </a:t>
            </a:r>
            <a:r>
              <a:rPr lang="hu-HU" sz="1600" b="1" i="1" dirty="0" smtClean="0"/>
              <a:t>fogalmát!  </a:t>
            </a:r>
            <a:endParaRPr lang="hu-HU" sz="1600" b="1" i="1" dirty="0"/>
          </a:p>
        </p:txBody>
      </p:sp>
      <p:sp>
        <p:nvSpPr>
          <p:cNvPr id="16" name="Szalagnyíl jobbra 15"/>
          <p:cNvSpPr/>
          <p:nvPr/>
        </p:nvSpPr>
        <p:spPr>
          <a:xfrm>
            <a:off x="50542" y="5385865"/>
            <a:ext cx="432048" cy="722127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  <p:bldP spid="8" grpId="0"/>
      <p:bldP spid="9" grpId="0"/>
      <p:bldP spid="10" grpId="0"/>
      <p:bldP spid="12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rzseber\Pictures\2005-05-07\stock-photo-abstract-scientific-background-comet-approaches-glowing-planet-earth-nebula-and-stars-in-space-24541216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165" y="3508795"/>
            <a:ext cx="2126901" cy="1512463"/>
          </a:xfrm>
          <a:prstGeom prst="rect">
            <a:avLst/>
          </a:prstGeom>
          <a:noFill/>
        </p:spPr>
      </p:pic>
      <p:pic>
        <p:nvPicPr>
          <p:cNvPr id="1027" name="Picture 3" descr="C:\Users\Erzseber\Pictures\2005-05-07\stock-photo-glowing-dove-in-a-blue-sky-faith-symbol-1366643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6881" y="1345314"/>
            <a:ext cx="2127635" cy="1512000"/>
          </a:xfrm>
          <a:prstGeom prst="rect">
            <a:avLst/>
          </a:prstGeom>
          <a:noFill/>
        </p:spPr>
      </p:pic>
      <p:pic>
        <p:nvPicPr>
          <p:cNvPr id="1028" name="Picture 4" descr="C:\Users\Erzseber\Pictures\2005-05-07\stock-photo-dark-cross-in-the-clouds-2440891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6035" y="3508795"/>
            <a:ext cx="2283861" cy="1512000"/>
          </a:xfrm>
          <a:prstGeom prst="rect">
            <a:avLst/>
          </a:prstGeom>
          <a:noFill/>
        </p:spPr>
      </p:pic>
      <p:sp>
        <p:nvSpPr>
          <p:cNvPr id="6" name="Alcím 2"/>
          <p:cNvSpPr txBox="1">
            <a:spLocks/>
          </p:cNvSpPr>
          <p:nvPr/>
        </p:nvSpPr>
        <p:spPr>
          <a:xfrm>
            <a:off x="2843808" y="5560886"/>
            <a:ext cx="3456384" cy="85879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spcBef>
                <a:spcPts val="0"/>
              </a:spcBef>
              <a:buNone/>
            </a:pPr>
            <a:endParaRPr lang="hu-HU" sz="1600" b="1" i="1" dirty="0" smtClean="0"/>
          </a:p>
          <a:p>
            <a:pPr marL="137160" indent="0" algn="ctr">
              <a:spcBef>
                <a:spcPts val="0"/>
              </a:spcBef>
              <a:buNone/>
            </a:pPr>
            <a:r>
              <a:rPr lang="hu-HU" sz="1600" b="1" i="1" dirty="0" smtClean="0"/>
              <a:t>Mi jut eszedbe a képekről? </a:t>
            </a:r>
            <a:endParaRPr lang="hu-HU" sz="1600" b="1" i="1" dirty="0"/>
          </a:p>
        </p:txBody>
      </p:sp>
      <p:sp>
        <p:nvSpPr>
          <p:cNvPr id="7" name="Szalagnyíl jobbra 6"/>
          <p:cNvSpPr/>
          <p:nvPr/>
        </p:nvSpPr>
        <p:spPr>
          <a:xfrm>
            <a:off x="2393066" y="5560886"/>
            <a:ext cx="432048" cy="858798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66165" y="1556792"/>
            <a:ext cx="2069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>
                <a:solidFill>
                  <a:schemeClr val="accent2">
                    <a:lumMod val="50000"/>
                  </a:schemeClr>
                </a:solidFill>
              </a:rPr>
              <a:t>Hatalmas,</a:t>
            </a:r>
          </a:p>
          <a:p>
            <a:pPr algn="ctr"/>
            <a:r>
              <a:rPr lang="hu-HU" dirty="0">
                <a:solidFill>
                  <a:schemeClr val="accent2">
                    <a:lumMod val="50000"/>
                  </a:schemeClr>
                </a:solidFill>
              </a:rPr>
              <a:t>a világ teremtője</a:t>
            </a:r>
          </a:p>
          <a:p>
            <a:pPr algn="ctr"/>
            <a:r>
              <a:rPr lang="hu-HU" dirty="0">
                <a:solidFill>
                  <a:schemeClr val="accent2">
                    <a:lumMod val="50000"/>
                  </a:schemeClr>
                </a:solidFill>
              </a:rPr>
              <a:t>és gondviselője</a:t>
            </a:r>
            <a:r>
              <a:rPr lang="hu-HU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hu-H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68125" y="1042056"/>
            <a:ext cx="1080120" cy="36933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2">
                    <a:lumMod val="50000"/>
                  </a:schemeClr>
                </a:solidFill>
              </a:rPr>
              <a:t>Atya</a:t>
            </a:r>
            <a:endParaRPr lang="hu-H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6621089" y="1556792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Jézus értünk élt,</a:t>
            </a:r>
          </a:p>
          <a:p>
            <a:pPr algn="ctr"/>
            <a:r>
              <a:rPr lang="hu-H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és értünk halt meg.</a:t>
            </a:r>
          </a:p>
          <a:p>
            <a:pPr algn="ctr"/>
            <a:r>
              <a:rPr lang="hu-H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Majd feltámadt</a:t>
            </a:r>
          </a:p>
          <a:p>
            <a:pPr algn="ctr"/>
            <a:r>
              <a:rPr lang="hu-H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és mennybe ment.</a:t>
            </a:r>
            <a:endParaRPr lang="hu-H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3866036" y="3820929"/>
            <a:ext cx="21857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 smtClean="0">
                <a:solidFill>
                  <a:schemeClr val="accent2">
                    <a:lumMod val="75000"/>
                  </a:schemeClr>
                </a:solidFill>
              </a:rPr>
              <a:t>Bennünk </a:t>
            </a:r>
            <a:r>
              <a:rPr lang="hu-HU" dirty="0">
                <a:solidFill>
                  <a:schemeClr val="accent2">
                    <a:lumMod val="75000"/>
                  </a:schemeClr>
                </a:solidFill>
              </a:rPr>
              <a:t>hitet ébreszt,</a:t>
            </a:r>
          </a:p>
          <a:p>
            <a:pPr algn="ctr"/>
            <a:r>
              <a:rPr lang="hu-HU" dirty="0">
                <a:solidFill>
                  <a:schemeClr val="accent2">
                    <a:lumMod val="75000"/>
                  </a:schemeClr>
                </a:solidFill>
              </a:rPr>
              <a:t>erőt ad a jó döntésekhez.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3536881" y="3263010"/>
            <a:ext cx="1656184" cy="36933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2">
                    <a:lumMod val="50000"/>
                  </a:schemeClr>
                </a:solidFill>
              </a:rPr>
              <a:t>Szentlélek</a:t>
            </a:r>
            <a:endParaRPr lang="hu-H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6632449" y="1042056"/>
            <a:ext cx="882352" cy="36933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2">
                    <a:lumMod val="50000"/>
                  </a:schemeClr>
                </a:solidFill>
              </a:rPr>
              <a:t>Fiú</a:t>
            </a:r>
            <a:endParaRPr lang="hu-H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1876"/>
            <a:ext cx="8229600" cy="1632135"/>
          </a:xfrm>
          <a:noFill/>
        </p:spPr>
        <p:txBody>
          <a:bodyPr>
            <a:normAutofit fontScale="90000"/>
          </a:bodyPr>
          <a:lstStyle/>
          <a:p>
            <a:r>
              <a:rPr lang="hu-HU" dirty="0" smtClean="0"/>
              <a:t>Isten a világ teremtője és gondviselője</a:t>
            </a:r>
            <a:br>
              <a:rPr lang="hu-HU" dirty="0" smtClean="0"/>
            </a:br>
            <a:r>
              <a:rPr lang="hu-HU" sz="2200" dirty="0" smtClean="0">
                <a:solidFill>
                  <a:srgbClr val="FF9900"/>
                </a:solidFill>
              </a:rPr>
              <a:t> </a:t>
            </a:r>
            <a:r>
              <a:rPr lang="hu-HU" sz="2200" dirty="0" smtClean="0">
                <a:solidFill>
                  <a:schemeClr val="accent2">
                    <a:lumMod val="50000"/>
                  </a:schemeClr>
                </a:solidFill>
              </a:rPr>
              <a:t>„Kezdetben teremtette Isten az eget és a földet”.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1300" dirty="0" smtClean="0">
                <a:solidFill>
                  <a:schemeClr val="accent2">
                    <a:lumMod val="50000"/>
                  </a:schemeClr>
                </a:solidFill>
              </a:rPr>
              <a:t>(1 Mózes1.1)</a:t>
            </a:r>
            <a:endParaRPr lang="hu-HU" sz="13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Tartalom helye 3" descr="https://encrypted-tbn0.gstatic.com/images?q=tbn:ANd9GcR4RIMT0LUUJqOkQxigEuQrpv0QRwPrt9rdFOkdun7vOxqV7YZs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844" y="1970575"/>
            <a:ext cx="2552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ép 4" descr="https://encrypted-tbn2.gstatic.com/images?q=tbn:ANd9GcQw6OGZvX0F0eQHbm8GRQeUYByuw7Rbm99_w_Y44PYgxTsQel3s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9636" y="2033083"/>
            <a:ext cx="270472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ép 5" descr="https://encrypted-tbn3.gstatic.com/images?q=tbn:ANd9GcQvVH9jizwW74OOYBKspQhvtBkfVw8V7ALC4KS0vo2GOPIjsYSJ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28234" y="1973254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ép 6" descr="https://encrypted-tbn3.gstatic.com/images?q=tbn:ANd9GcR_rLXVO7q29wHAh7hDgCrhLNsw5GeZpIT5WN_9eTdKNhPs61Zs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7295" y="4365104"/>
            <a:ext cx="3960440" cy="213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lcím 2"/>
          <p:cNvSpPr txBox="1">
            <a:spLocks/>
          </p:cNvSpPr>
          <p:nvPr/>
        </p:nvSpPr>
        <p:spPr>
          <a:xfrm>
            <a:off x="5390874" y="5160202"/>
            <a:ext cx="3456384" cy="72084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325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i="1" dirty="0" smtClean="0"/>
          </a:p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4900" b="1" i="1" dirty="0"/>
              <a:t>B</a:t>
            </a:r>
            <a:r>
              <a:rPr lang="hu-HU" sz="4900" b="1" i="1" dirty="0" smtClean="0"/>
              <a:t>eszéljetek a képekről és a fenti igéről!  </a:t>
            </a:r>
            <a:endParaRPr lang="hu-HU" sz="4900" b="1" i="1" dirty="0"/>
          </a:p>
        </p:txBody>
      </p:sp>
      <p:sp>
        <p:nvSpPr>
          <p:cNvPr id="9" name="Szalagnyíl jobbra 8"/>
          <p:cNvSpPr/>
          <p:nvPr/>
        </p:nvSpPr>
        <p:spPr>
          <a:xfrm>
            <a:off x="4948603" y="5159435"/>
            <a:ext cx="432048" cy="722127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1360" y="0"/>
            <a:ext cx="8229600" cy="800738"/>
          </a:xfrm>
        </p:spPr>
        <p:txBody>
          <a:bodyPr/>
          <a:lstStyle/>
          <a:p>
            <a:r>
              <a:rPr lang="hu-HU" dirty="0" smtClean="0"/>
              <a:t>Apostoli Hitvallás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2118556"/>
            <a:ext cx="5040560" cy="2620888"/>
          </a:xfrm>
        </p:spPr>
        <p:txBody>
          <a:bodyPr>
            <a:normAutofit fontScale="85000" lnSpcReduction="20000"/>
          </a:bodyPr>
          <a:lstStyle/>
          <a:p>
            <a:pPr marL="85725" indent="0" algn="ctr">
              <a:buNone/>
            </a:pPr>
            <a:r>
              <a:rPr lang="hu-HU" sz="4000" dirty="0" smtClean="0"/>
              <a:t>„Hiszek egy Istenben, </a:t>
            </a:r>
          </a:p>
          <a:p>
            <a:pPr algn="ctr">
              <a:buNone/>
            </a:pPr>
            <a:r>
              <a:rPr lang="hu-HU" sz="4000" dirty="0" smtClean="0"/>
              <a:t>Mindenható Atyában, mennynek és földnek Teremtőjében</a:t>
            </a:r>
            <a:r>
              <a:rPr lang="hu-HU" sz="4000" dirty="0"/>
              <a:t>. </a:t>
            </a:r>
            <a:r>
              <a:rPr lang="hu-HU" sz="4000" dirty="0" smtClean="0"/>
              <a:t>”</a:t>
            </a:r>
          </a:p>
          <a:p>
            <a:pPr algn="r">
              <a:buNone/>
            </a:pPr>
            <a:r>
              <a:rPr lang="hu-HU" sz="4000" dirty="0" smtClean="0"/>
              <a:t>Ámen</a:t>
            </a:r>
            <a:endParaRPr lang="hu-HU" sz="4000" dirty="0"/>
          </a:p>
          <a:p>
            <a:pPr algn="r">
              <a:buNone/>
            </a:pPr>
            <a:endParaRPr lang="hu-HU" sz="4000" dirty="0" smtClean="0"/>
          </a:p>
          <a:p>
            <a:pPr algn="ctr">
              <a:buNone/>
            </a:pPr>
            <a:endParaRPr lang="hu-HU" sz="4000" dirty="0" smtClean="0"/>
          </a:p>
          <a:p>
            <a:pPr algn="ctr">
              <a:buNone/>
            </a:pPr>
            <a:endParaRPr lang="hu-HU" sz="4000" dirty="0" smtClean="0">
              <a:latin typeface="Blackadder ITC" panose="04020505051007020D02" pitchFamily="82" charset="0"/>
            </a:endParaRPr>
          </a:p>
        </p:txBody>
      </p:sp>
      <p:sp>
        <p:nvSpPr>
          <p:cNvPr id="4" name="Folyamatábra: Válogatás 3"/>
          <p:cNvSpPr/>
          <p:nvPr/>
        </p:nvSpPr>
        <p:spPr>
          <a:xfrm>
            <a:off x="251520" y="1052736"/>
            <a:ext cx="216024" cy="5256584"/>
          </a:xfrm>
          <a:prstGeom prst="flowChartCol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Folyamatábra: Válogatás 4"/>
          <p:cNvSpPr/>
          <p:nvPr/>
        </p:nvSpPr>
        <p:spPr>
          <a:xfrm>
            <a:off x="8532440" y="1052736"/>
            <a:ext cx="216024" cy="5256584"/>
          </a:xfrm>
          <a:prstGeom prst="flowChartCol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6" name="Alcím 2"/>
          <p:cNvSpPr txBox="1">
            <a:spLocks/>
          </p:cNvSpPr>
          <p:nvPr/>
        </p:nvSpPr>
        <p:spPr>
          <a:xfrm>
            <a:off x="4811861" y="908720"/>
            <a:ext cx="3456384" cy="100510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250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i="1" dirty="0" smtClean="0"/>
          </a:p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6400" b="1" i="1" dirty="0" smtClean="0"/>
              <a:t>Magyarázzátok </a:t>
            </a:r>
            <a:r>
              <a:rPr lang="hu-HU" sz="6400" b="1" i="1" dirty="0"/>
              <a:t>meg, mit jelentenek ezek a mondatok az Apostoli Hitvallásban</a:t>
            </a:r>
            <a:r>
              <a:rPr lang="hu-HU" sz="6400" b="1" i="1" dirty="0" smtClean="0"/>
              <a:t>?</a:t>
            </a:r>
            <a:endParaRPr lang="hu-HU" sz="6400" b="1" i="1" dirty="0"/>
          </a:p>
        </p:txBody>
      </p:sp>
      <p:sp>
        <p:nvSpPr>
          <p:cNvPr id="7" name="Szalagnyíl jobbra 6"/>
          <p:cNvSpPr/>
          <p:nvPr/>
        </p:nvSpPr>
        <p:spPr>
          <a:xfrm>
            <a:off x="4381947" y="920310"/>
            <a:ext cx="432048" cy="1005869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8" name="Alcím 2"/>
          <p:cNvSpPr txBox="1">
            <a:spLocks/>
          </p:cNvSpPr>
          <p:nvPr/>
        </p:nvSpPr>
        <p:spPr>
          <a:xfrm>
            <a:off x="4778239" y="5085184"/>
            <a:ext cx="3456384" cy="158417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250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i="1" dirty="0" smtClean="0"/>
          </a:p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6400" b="1" i="1" dirty="0" smtClean="0"/>
              <a:t>Az </a:t>
            </a:r>
            <a:r>
              <a:rPr lang="hu-HU" sz="6400" b="1" i="1" dirty="0"/>
              <a:t>Atya Isten teremtette a világot, és gondot visel rá s vigyáz az egész világra, ránk is. Nekünk is vigyázni kell a teremtett világra és egymásra</a:t>
            </a:r>
            <a:r>
              <a:rPr lang="hu-HU" sz="6400" b="1" i="1" dirty="0" smtClean="0"/>
              <a:t>.</a:t>
            </a:r>
            <a:endParaRPr lang="hu-HU" sz="64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" y="0"/>
            <a:ext cx="9166860" cy="6854771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630" y="332656"/>
            <a:ext cx="8229600" cy="1722293"/>
          </a:xfrm>
        </p:spPr>
        <p:txBody>
          <a:bodyPr>
            <a:normAutofit/>
          </a:bodyPr>
          <a:lstStyle/>
          <a:p>
            <a:r>
              <a:rPr lang="hu-HU" sz="2700" dirty="0" smtClean="0">
                <a:solidFill>
                  <a:schemeClr val="bg1"/>
                </a:solidFill>
              </a:rPr>
              <a:t>„ Abban nyilvánult meg Isten irántunk való szeretete, hogy egyszülött fiát küldte el </a:t>
            </a:r>
            <a:br>
              <a:rPr lang="hu-HU" sz="2700" dirty="0" smtClean="0">
                <a:solidFill>
                  <a:schemeClr val="bg1"/>
                </a:solidFill>
              </a:rPr>
            </a:br>
            <a:r>
              <a:rPr lang="hu-HU" sz="2700" dirty="0" smtClean="0">
                <a:solidFill>
                  <a:schemeClr val="bg1"/>
                </a:solidFill>
              </a:rPr>
              <a:t>Isten a világba, hogy éljünk őáltala”</a:t>
            </a:r>
            <a:br>
              <a:rPr lang="hu-HU" sz="2700" dirty="0" smtClean="0">
                <a:solidFill>
                  <a:schemeClr val="bg1"/>
                </a:solidFill>
              </a:rPr>
            </a:br>
            <a:r>
              <a:rPr lang="hu-HU" sz="1300" dirty="0" smtClean="0">
                <a:solidFill>
                  <a:schemeClr val="bg1"/>
                </a:solidFill>
              </a:rPr>
              <a:t>(</a:t>
            </a:r>
            <a:r>
              <a:rPr lang="hu-HU" sz="1300" dirty="0" err="1" smtClean="0">
                <a:solidFill>
                  <a:schemeClr val="bg1"/>
                </a:solidFill>
              </a:rPr>
              <a:t>I.János</a:t>
            </a:r>
            <a:r>
              <a:rPr lang="hu-HU" sz="1300" dirty="0" smtClean="0">
                <a:solidFill>
                  <a:schemeClr val="bg1"/>
                </a:solidFill>
              </a:rPr>
              <a:t> 4, 9)</a:t>
            </a:r>
            <a:endParaRPr lang="hu-HU" sz="13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1858" y="2348880"/>
            <a:ext cx="3904117" cy="25922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„És Jézus Krisztusban,</a:t>
            </a:r>
          </a:p>
          <a:p>
            <a:pPr algn="ctr"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az Ő egyszülött fiában, a mi Urunkban, </a:t>
            </a:r>
          </a:p>
          <a:p>
            <a:pPr algn="ctr"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aki fogantatott</a:t>
            </a:r>
          </a:p>
          <a:p>
            <a:pPr algn="ctr"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Szentlélektől, </a:t>
            </a:r>
          </a:p>
          <a:p>
            <a:pPr algn="ctr"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született Szűz Máriától,</a:t>
            </a:r>
          </a:p>
          <a:p>
            <a:pPr algn="ctr"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szenvedett Poncius Pilátus alatt:</a:t>
            </a:r>
          </a:p>
        </p:txBody>
      </p:sp>
      <p:sp>
        <p:nvSpPr>
          <p:cNvPr id="4" name="Folyamatábra: Válogatás 3"/>
          <p:cNvSpPr/>
          <p:nvPr/>
        </p:nvSpPr>
        <p:spPr>
          <a:xfrm>
            <a:off x="251520" y="1052736"/>
            <a:ext cx="216024" cy="5256584"/>
          </a:xfrm>
          <a:prstGeom prst="flowChartCol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Folyamatábra: Válogatás 4"/>
          <p:cNvSpPr/>
          <p:nvPr/>
        </p:nvSpPr>
        <p:spPr>
          <a:xfrm>
            <a:off x="8532440" y="1052736"/>
            <a:ext cx="216024" cy="5256584"/>
          </a:xfrm>
          <a:prstGeom prst="flowChartCol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5076056" y="3411420"/>
            <a:ext cx="3314819" cy="20162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megfeszítették,</a:t>
            </a:r>
          </a:p>
          <a:p>
            <a:pPr algn="ctr">
              <a:buFont typeface="Wingdings 2"/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meghalt és eltemették.</a:t>
            </a:r>
          </a:p>
          <a:p>
            <a:pPr algn="ctr">
              <a:buFont typeface="Wingdings 2"/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Alászállt a poklokra,</a:t>
            </a:r>
          </a:p>
          <a:p>
            <a:pPr algn="ctr">
              <a:buFont typeface="Wingdings 2"/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harmadnapon feltámadt a halottak közül…”</a:t>
            </a:r>
          </a:p>
        </p:txBody>
      </p:sp>
      <p:sp>
        <p:nvSpPr>
          <p:cNvPr id="8" name="Alcím 2"/>
          <p:cNvSpPr txBox="1">
            <a:spLocks/>
          </p:cNvSpPr>
          <p:nvPr/>
        </p:nvSpPr>
        <p:spPr>
          <a:xfrm>
            <a:off x="2375756" y="5432163"/>
            <a:ext cx="4392488" cy="87715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400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4000" b="1" i="1" dirty="0" smtClean="0"/>
              <a:t>Ez </a:t>
            </a:r>
            <a:r>
              <a:rPr lang="hu-HU" sz="4000" b="1" i="1" dirty="0"/>
              <a:t>azt jelenti, hogy Jézus Krisztus a mi Megváltónk, értünk hozott áldozatot, feltámadása által ad új életet </a:t>
            </a:r>
            <a:r>
              <a:rPr lang="hu-HU" sz="4000" b="1" i="1" dirty="0" smtClean="0"/>
              <a:t>nekünk.</a:t>
            </a:r>
            <a:endParaRPr lang="hu-HU" sz="4000" b="1" i="1" dirty="0"/>
          </a:p>
        </p:txBody>
      </p:sp>
      <p:sp>
        <p:nvSpPr>
          <p:cNvPr id="9" name="Szalagnyíl jobbra 8"/>
          <p:cNvSpPr/>
          <p:nvPr/>
        </p:nvSpPr>
        <p:spPr>
          <a:xfrm>
            <a:off x="1933485" y="5431396"/>
            <a:ext cx="442272" cy="877924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0" name="Alcím 2"/>
          <p:cNvSpPr txBox="1">
            <a:spLocks/>
          </p:cNvSpPr>
          <p:nvPr/>
        </p:nvSpPr>
        <p:spPr>
          <a:xfrm>
            <a:off x="5004048" y="2222584"/>
            <a:ext cx="3528392" cy="72008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600" b="1" i="1" dirty="0" smtClean="0"/>
              <a:t>Beszéljétek </a:t>
            </a:r>
            <a:r>
              <a:rPr lang="hu-HU" sz="1600" b="1" i="1" dirty="0"/>
              <a:t>meg mit jelent Jézus Krisztus váltságműve</a:t>
            </a:r>
            <a:r>
              <a:rPr lang="hu-HU" sz="1600" b="1" i="1" dirty="0" smtClean="0"/>
              <a:t>?</a:t>
            </a:r>
            <a:endParaRPr lang="hu-HU" sz="1600" b="1" i="1" dirty="0"/>
          </a:p>
        </p:txBody>
      </p:sp>
      <p:sp>
        <p:nvSpPr>
          <p:cNvPr id="11" name="Szalagnyíl jobbra 10"/>
          <p:cNvSpPr/>
          <p:nvPr/>
        </p:nvSpPr>
        <p:spPr>
          <a:xfrm>
            <a:off x="4561777" y="2221816"/>
            <a:ext cx="442271" cy="720848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83" y="3229"/>
            <a:ext cx="9166860" cy="6854771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512675"/>
            <a:ext cx="3744416" cy="1620947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+mn-lt"/>
              </a:rPr>
              <a:t>„ Én veletek vagyok minden napon a világ végezetéig.”</a:t>
            </a:r>
            <a:br>
              <a:rPr lang="hu-HU" sz="2800" dirty="0" smtClean="0">
                <a:solidFill>
                  <a:schemeClr val="bg1"/>
                </a:solidFill>
                <a:latin typeface="+mn-lt"/>
              </a:rPr>
            </a:br>
            <a:r>
              <a:rPr lang="hu-HU" sz="1200" dirty="0" smtClean="0">
                <a:solidFill>
                  <a:schemeClr val="bg1"/>
                </a:solidFill>
                <a:latin typeface="+mn-lt"/>
              </a:rPr>
              <a:t>(Máté 28, 20)</a:t>
            </a:r>
            <a:endParaRPr lang="hu-HU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76399" y="3068960"/>
            <a:ext cx="4124053" cy="283695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hu-HU" dirty="0" smtClean="0">
              <a:latin typeface="Blackadder ITC" pitchFamily="82" charset="0"/>
            </a:endParaRPr>
          </a:p>
          <a:p>
            <a:pPr marL="358775" indent="0" algn="just">
              <a:buNone/>
            </a:pPr>
            <a:r>
              <a:rPr lang="hu-HU" sz="3200" b="1" dirty="0" smtClean="0">
                <a:solidFill>
                  <a:schemeClr val="bg1"/>
                </a:solidFill>
              </a:rPr>
              <a:t>„…fölment a mennybe, ott ül a Mindenható Atya Isten jobbján, onnan jön el ítélni eleveneket és holtakat.”</a:t>
            </a:r>
          </a:p>
          <a:p>
            <a:pPr marL="358775" indent="0" algn="just">
              <a:buNone/>
            </a:pPr>
            <a:r>
              <a:rPr lang="hu-HU" sz="3200" b="1" dirty="0" smtClean="0">
                <a:solidFill>
                  <a:schemeClr val="bg1"/>
                </a:solidFill>
              </a:rPr>
              <a:t>„…a bűnök bocsánatát, a test feltámadását és az örök életet”</a:t>
            </a:r>
          </a:p>
        </p:txBody>
      </p:sp>
      <p:sp>
        <p:nvSpPr>
          <p:cNvPr id="5" name="Folyamatábra: Válogatás 4"/>
          <p:cNvSpPr/>
          <p:nvPr/>
        </p:nvSpPr>
        <p:spPr>
          <a:xfrm>
            <a:off x="251520" y="1052736"/>
            <a:ext cx="216024" cy="5256584"/>
          </a:xfrm>
          <a:prstGeom prst="flowChartCol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" name="Folyamatábra: Válogatás 3"/>
          <p:cNvSpPr/>
          <p:nvPr/>
        </p:nvSpPr>
        <p:spPr>
          <a:xfrm>
            <a:off x="8532440" y="1052736"/>
            <a:ext cx="216024" cy="5256584"/>
          </a:xfrm>
          <a:prstGeom prst="flowChartCol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7" name="Alcím 2"/>
          <p:cNvSpPr txBox="1">
            <a:spLocks/>
          </p:cNvSpPr>
          <p:nvPr/>
        </p:nvSpPr>
        <p:spPr>
          <a:xfrm>
            <a:off x="5044068" y="548680"/>
            <a:ext cx="3456384" cy="72084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325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i="1" dirty="0" smtClean="0"/>
          </a:p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4900" b="1" i="1" dirty="0"/>
              <a:t>Mit jelent az, hogy Jézus Krisztus visszajön</a:t>
            </a:r>
            <a:r>
              <a:rPr lang="hu-HU" sz="4900" b="1" i="1" dirty="0" smtClean="0"/>
              <a:t>?</a:t>
            </a:r>
            <a:endParaRPr lang="hu-HU" sz="4900" b="1" i="1" dirty="0"/>
          </a:p>
        </p:txBody>
      </p:sp>
      <p:sp>
        <p:nvSpPr>
          <p:cNvPr id="8" name="Szalagnyíl jobbra 7"/>
          <p:cNvSpPr/>
          <p:nvPr/>
        </p:nvSpPr>
        <p:spPr>
          <a:xfrm>
            <a:off x="4601797" y="547913"/>
            <a:ext cx="432048" cy="722127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9" name="Alcím 2"/>
          <p:cNvSpPr txBox="1">
            <a:spLocks/>
          </p:cNvSpPr>
          <p:nvPr/>
        </p:nvSpPr>
        <p:spPr>
          <a:xfrm>
            <a:off x="683568" y="3681028"/>
            <a:ext cx="3642611" cy="133214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600" b="1" i="1" dirty="0" smtClean="0"/>
              <a:t>Jézus </a:t>
            </a:r>
            <a:r>
              <a:rPr lang="hu-HU" sz="1600" b="1" i="1" dirty="0"/>
              <a:t>most számunkra láthatatlan de a Lelke által velünk van, ha Benne hiszünk, megbocsájtja </a:t>
            </a:r>
            <a:r>
              <a:rPr lang="hu-HU" sz="1600" b="1" i="1" dirty="0" smtClean="0"/>
              <a:t>bűneinket.</a:t>
            </a:r>
            <a:endParaRPr lang="hu-HU" sz="16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4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" y="0"/>
            <a:ext cx="9166860" cy="6854771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8136" y="805477"/>
            <a:ext cx="4093027" cy="2019421"/>
          </a:xfrm>
        </p:spPr>
        <p:txBody>
          <a:bodyPr>
            <a:normAutofit fontScale="62500" lnSpcReduction="20000"/>
          </a:bodyPr>
          <a:lstStyle/>
          <a:p>
            <a:pPr marL="185738" indent="0" algn="ctr">
              <a:buNone/>
            </a:pPr>
            <a:r>
              <a:rPr lang="hu-HU" sz="3200" b="1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„ </a:t>
            </a:r>
            <a:r>
              <a:rPr lang="hu-HU" sz="32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A pártfogó pedig a Szentlélek, akit az én nevemben küld az Atya, </a:t>
            </a:r>
            <a:r>
              <a:rPr lang="hu-HU" sz="3200" b="1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Ő </a:t>
            </a:r>
            <a:r>
              <a:rPr lang="hu-HU" sz="32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megtanít majd titeket mindenre, és eszetekbe juttat mindent, amit </a:t>
            </a:r>
            <a:r>
              <a:rPr lang="hu-HU" sz="3200" b="1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én </a:t>
            </a:r>
            <a:r>
              <a:rPr lang="hu-HU" sz="32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mondtam nektek</a:t>
            </a:r>
            <a:r>
              <a:rPr lang="hu-HU" sz="3200" b="1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”	</a:t>
            </a:r>
            <a:r>
              <a:rPr lang="hu-HU" sz="32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/>
            </a:r>
            <a:br>
              <a:rPr lang="hu-HU" sz="32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</a:br>
            <a:r>
              <a:rPr lang="hu-HU" sz="19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(János 14,26</a:t>
            </a:r>
            <a:r>
              <a:rPr lang="hu-HU" sz="1900" b="1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)</a:t>
            </a:r>
            <a:endParaRPr lang="hu-HU" sz="1400" dirty="0" smtClean="0"/>
          </a:p>
        </p:txBody>
      </p:sp>
      <p:sp>
        <p:nvSpPr>
          <p:cNvPr id="4" name="Folyamatábra: Válogatás 3"/>
          <p:cNvSpPr/>
          <p:nvPr/>
        </p:nvSpPr>
        <p:spPr>
          <a:xfrm>
            <a:off x="251520" y="1052736"/>
            <a:ext cx="216024" cy="5256584"/>
          </a:xfrm>
          <a:prstGeom prst="flowChartCol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Folyamatábra: Válogatás 4"/>
          <p:cNvSpPr/>
          <p:nvPr/>
        </p:nvSpPr>
        <p:spPr>
          <a:xfrm>
            <a:off x="8532440" y="1052736"/>
            <a:ext cx="216024" cy="5256584"/>
          </a:xfrm>
          <a:prstGeom prst="flowChartCol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683568" y="4437112"/>
            <a:ext cx="3702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„Hiszek Szentlélekben</a:t>
            </a:r>
            <a:r>
              <a:rPr lang="hu-HU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”</a:t>
            </a:r>
            <a:endParaRPr lang="hu-HU" sz="3600" dirty="0" smtClean="0">
              <a:solidFill>
                <a:schemeClr val="accent2">
                  <a:lumMod val="20000"/>
                  <a:lumOff val="80000"/>
                </a:schemeClr>
              </a:solidFill>
              <a:latin typeface="Blackadder ITC" pitchFamily="82" charset="0"/>
            </a:endParaRPr>
          </a:p>
        </p:txBody>
      </p:sp>
      <p:sp>
        <p:nvSpPr>
          <p:cNvPr id="7" name="Alcím 2"/>
          <p:cNvSpPr txBox="1">
            <a:spLocks/>
          </p:cNvSpPr>
          <p:nvPr/>
        </p:nvSpPr>
        <p:spPr>
          <a:xfrm>
            <a:off x="5049449" y="3454948"/>
            <a:ext cx="3456384" cy="118813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325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i="1" dirty="0" smtClean="0"/>
          </a:p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4900" b="1" i="1" dirty="0" smtClean="0"/>
              <a:t>A Szentlélek </a:t>
            </a:r>
            <a:r>
              <a:rPr lang="hu-HU" sz="4900" b="1" i="1" dirty="0"/>
              <a:t>a Szentháromság Isten harmadik személye. Hitet ébreszt bennünk. Reménységet és szeretetet ad, megtérésre indít</a:t>
            </a:r>
            <a:r>
              <a:rPr lang="hu-HU" sz="4900" b="1" i="1" dirty="0" smtClean="0"/>
              <a:t>.</a:t>
            </a:r>
            <a:endParaRPr lang="hu-HU" sz="4900" b="1" i="1" dirty="0"/>
          </a:p>
        </p:txBody>
      </p:sp>
      <p:sp>
        <p:nvSpPr>
          <p:cNvPr id="8" name="Szalagnyíl jobbra 7"/>
          <p:cNvSpPr/>
          <p:nvPr/>
        </p:nvSpPr>
        <p:spPr>
          <a:xfrm>
            <a:off x="4551163" y="3454948"/>
            <a:ext cx="498286" cy="1188132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9" name="Alcím 2"/>
          <p:cNvSpPr txBox="1">
            <a:spLocks/>
          </p:cNvSpPr>
          <p:nvPr/>
        </p:nvSpPr>
        <p:spPr>
          <a:xfrm>
            <a:off x="5025114" y="836712"/>
            <a:ext cx="3456384" cy="72084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625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4000" b="1" i="1" dirty="0" smtClean="0"/>
              <a:t>Értelmezzétek az igét!</a:t>
            </a:r>
            <a:endParaRPr lang="hu-HU" b="1" i="1" dirty="0"/>
          </a:p>
        </p:txBody>
      </p:sp>
      <p:sp>
        <p:nvSpPr>
          <p:cNvPr id="10" name="Szalagnyíl jobbra 9"/>
          <p:cNvSpPr/>
          <p:nvPr/>
        </p:nvSpPr>
        <p:spPr>
          <a:xfrm>
            <a:off x="4591312" y="835432"/>
            <a:ext cx="432048" cy="722127"/>
          </a:xfrm>
          <a:prstGeom prst="curvedRightArrow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gycsúcs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egycsúc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egycsúc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ényűző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</TotalTime>
  <Words>471</Words>
  <Application>Microsoft Office PowerPoint</Application>
  <PresentationFormat>Diavetítés a képernyőre (4:3 oldalarány)</PresentationFormat>
  <Paragraphs>82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8" baseType="lpstr">
      <vt:lpstr>Blackadder ITC</vt:lpstr>
      <vt:lpstr>Book Antiqua</vt:lpstr>
      <vt:lpstr>Calibri</vt:lpstr>
      <vt:lpstr>Lucida Sans</vt:lpstr>
      <vt:lpstr>Wingdings</vt:lpstr>
      <vt:lpstr>Wingdings 2</vt:lpstr>
      <vt:lpstr>Wingdings 3</vt:lpstr>
      <vt:lpstr>Hegycsúcs</vt:lpstr>
      <vt:lpstr>Hiszem és vallom Az Apostoli Hitvallás</vt:lpstr>
      <vt:lpstr>Az első keresztyének jele</vt:lpstr>
      <vt:lpstr>Az Apostoli Hitvallás segít megvallani a hitünket!</vt:lpstr>
      <vt:lpstr>PowerPoint bemutató</vt:lpstr>
      <vt:lpstr>Isten a világ teremtője és gondviselője  „Kezdetben teremtette Isten az eget és a földet”. (1 Mózes1.1)</vt:lpstr>
      <vt:lpstr>Apostoli Hitvallás</vt:lpstr>
      <vt:lpstr>„ Abban nyilvánult meg Isten irántunk való szeretete, hogy egyszülött fiát küldte el  Isten a világba, hogy éljünk őáltala” (I.János 4, 9)</vt:lpstr>
      <vt:lpstr>„ Én veletek vagyok minden napon a világ végezetéig.” (Máté 28, 20)</vt:lpstr>
      <vt:lpstr>PowerPoint bemutató</vt:lpstr>
      <vt:lpstr> „ Ti azonban választott …nemzettség vagytok, Isten tulajdonába vett népe, hogy hirdessétek nagy tetteit annak, aki a sötétségből az ő csodálatos világosságára hívott el titeket”  (I Péter 2, 9)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64-70 23. lecke Hiszem és vallom</dc:title>
  <dc:creator>Erzsebet</dc:creator>
  <cp:lastModifiedBy>Tömöryné Koczor Zsuzsánna Erika</cp:lastModifiedBy>
  <cp:revision>77</cp:revision>
  <dcterms:created xsi:type="dcterms:W3CDTF">2014-12-15T13:25:05Z</dcterms:created>
  <dcterms:modified xsi:type="dcterms:W3CDTF">2015-06-25T09:55:52Z</dcterms:modified>
</cp:coreProperties>
</file>