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340" r:id="rId2"/>
    <p:sldId id="323" r:id="rId3"/>
    <p:sldId id="310" r:id="rId4"/>
    <p:sldId id="337" r:id="rId5"/>
    <p:sldId id="327" r:id="rId6"/>
    <p:sldId id="333" r:id="rId7"/>
    <p:sldId id="339" r:id="rId8"/>
    <p:sldId id="336" r:id="rId9"/>
    <p:sldId id="334" r:id="rId10"/>
    <p:sldId id="338" r:id="rId11"/>
    <p:sldId id="326" r:id="rId12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6ED"/>
    <a:srgbClr val="A51B8B"/>
    <a:srgbClr val="AE2E51"/>
    <a:srgbClr val="F1B051"/>
    <a:srgbClr val="F7D097"/>
    <a:srgbClr val="CAEBFB"/>
    <a:srgbClr val="C5B79B"/>
    <a:srgbClr val="FDF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46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3EFA43C-7CD0-476F-9479-9BA0E1D80254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478477-50A6-4CD3-A0B5-45EB0F4196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E8DF-808F-4D63-8F45-975A037C07F9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B54D-24B6-4722-A911-3EF28A747D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B1934-D7B2-402C-A23B-178A912D182F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D389-DE5D-4554-B04A-394355CDF2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1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DCC7A-34A9-49AA-AC9C-C70CEDB3C21D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8A8A-D35B-45D9-A2BE-0AF7EEE98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10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8F00-DF8F-4245-9EE6-242C680CA9F4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9097-46FF-478D-A8AD-7B434A8640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1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43B1A-64EA-4E71-B497-4DF827958F2F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CB6A4-9FD7-422B-9018-603747245EE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8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C60FA-38EE-48ED-8771-8B67405B21A0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D16F-CF92-476A-B935-9293DE7969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EB10F-ECEF-4115-95E2-DB87E9E69DFF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6A2F-0CB6-4D49-91FF-C2DA7FEB33E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067F1-9641-4661-8CE2-E4C09572765B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A7D1-8A40-4F2E-8D20-7D17394E0B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1B7E-5F56-4253-8C41-BB7AC008ACFB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53D7EDD-368C-4422-89F6-7C925E09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39BFC40-85D5-422D-90F3-2BFCE4F33283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07A083-9F1D-4A07-AAD3-9854E9D2A7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74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56000">
              <a:schemeClr val="accent3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9AC888E-8510-46EE-8DFB-50527AC3FC9B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6F41E3B-6962-4596-97E0-2AA214D940B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earningapps.org/watch?v=prkdmorz52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bibliamindenkie.hu/uj/MAT/2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9SSjFsz4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18923" y="181845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HITTANÓRA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8082643" y="181846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ÁLDÁS, BÉKESSÉG!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418923" y="3360915"/>
            <a:ext cx="11691257" cy="2800767"/>
          </a:xfrm>
          <a:prstGeom prst="rect">
            <a:avLst/>
          </a:prstGeom>
          <a:gradFill>
            <a:gsLst>
              <a:gs pos="0">
                <a:srgbClr val="AE2E51"/>
              </a:gs>
              <a:gs pos="74000">
                <a:schemeClr val="accent1">
                  <a:lumMod val="45000"/>
                  <a:lumOff val="5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A mai óra témája: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„Feltámadt az Úr! Bizonnyal feltámadt!”</a:t>
            </a:r>
          </a:p>
          <a:p>
            <a:pPr algn="ctr" eaLnBrk="1" hangingPunct="1"/>
            <a:endParaRPr lang="hu-HU" altLang="hu-HU" sz="4400" dirty="0">
              <a:solidFill>
                <a:srgbClr val="AE2E51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Jézus Krisztus feltámadása</a:t>
            </a:r>
            <a:endParaRPr lang="hu-HU" altLang="hu-HU" sz="4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buborék 1"/>
          <p:cNvSpPr/>
          <p:nvPr/>
        </p:nvSpPr>
        <p:spPr>
          <a:xfrm>
            <a:off x="4049485" y="3200400"/>
            <a:ext cx="3673929" cy="1894114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Feltámadt az Úr!</a:t>
            </a:r>
            <a:endParaRPr lang="hu-H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osolygó arc 4"/>
          <p:cNvSpPr/>
          <p:nvPr/>
        </p:nvSpPr>
        <p:spPr>
          <a:xfrm>
            <a:off x="2922813" y="4572000"/>
            <a:ext cx="1992086" cy="2106386"/>
          </a:xfrm>
          <a:prstGeom prst="smileyFace">
            <a:avLst/>
          </a:prstGeom>
          <a:solidFill>
            <a:srgbClr val="F6C6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Mosolygó arc 6"/>
          <p:cNvSpPr/>
          <p:nvPr/>
        </p:nvSpPr>
        <p:spPr>
          <a:xfrm>
            <a:off x="9780815" y="4572000"/>
            <a:ext cx="1992086" cy="2106386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buborék 7"/>
          <p:cNvSpPr/>
          <p:nvPr/>
        </p:nvSpPr>
        <p:spPr>
          <a:xfrm>
            <a:off x="7723414" y="2824843"/>
            <a:ext cx="3265715" cy="1698171"/>
          </a:xfrm>
          <a:prstGeom prst="wedgeRoundRectCallout">
            <a:avLst>
              <a:gd name="adj1" fmla="val -21333"/>
              <a:gd name="adj2" fmla="val 75962"/>
              <a:gd name="adj3" fmla="val 16667"/>
            </a:avLst>
          </a:prstGeom>
          <a:solidFill>
            <a:srgbClr val="F7D0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Bizonnyal feltámadt!</a:t>
            </a:r>
            <a:endParaRPr lang="hu-H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579914" y="338078"/>
            <a:ext cx="89643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Tudod-e? </a:t>
            </a:r>
            <a:r>
              <a:rPr lang="hu-HU" sz="3600" dirty="0" smtClean="0"/>
              <a:t>Az örömhírre emlékezve így köszöntötték régen egymást a keresztyén emberek húsvét reggelén. </a:t>
            </a:r>
          </a:p>
          <a:p>
            <a:r>
              <a:rPr lang="hu-HU" sz="3600" dirty="0" smtClean="0"/>
              <a:t>Ezen a húsvéton te is köszöntheted így a körülötted lévőket!</a:t>
            </a:r>
            <a:endParaRPr lang="hu-HU" sz="3600" b="1" dirty="0"/>
          </a:p>
        </p:txBody>
      </p:sp>
      <p:pic>
        <p:nvPicPr>
          <p:cNvPr id="10" name="Kép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9956" y="186214"/>
            <a:ext cx="1854389" cy="203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3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130628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2833008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3037114" y="114590"/>
            <a:ext cx="8997044" cy="627256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Miatyánk,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37367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89857" y="367962"/>
            <a:ext cx="5584372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Kedves Hittanos Barátom!</a:t>
            </a:r>
          </a:p>
          <a:p>
            <a:pPr algn="ctr"/>
            <a:endParaRPr lang="hu-HU" sz="2400" b="1" dirty="0" smtClean="0"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cs typeface="Arial" panose="020B0604020202020204" pitchFamily="34" charset="0"/>
              </a:rPr>
              <a:t>ISTEN HOZOTT!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digitális hittanórán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szükséged lesz a következőkre:</a:t>
            </a:r>
          </a:p>
          <a:p>
            <a:pPr algn="ctr"/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kapcsolat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Laptop, okostelefon vagy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cs typeface="Arial" panose="020B0604020202020204" pitchFamily="34" charset="0"/>
              </a:rPr>
              <a:t>Hangszóró vagy fülhallgató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Üres lap vagy a füzeted és ceruza.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Te lelkes hozzáállásod.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70171" y="2432957"/>
            <a:ext cx="5534048" cy="41028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Kérlek, hogy olvasd el a diákon szereplő információkat és kövesd az utasításokat!</a:t>
            </a:r>
          </a:p>
          <a:p>
            <a:pPr algn="ctr"/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Állítsd be a diavetítést és </a:t>
            </a:r>
            <a:r>
              <a:rPr lang="hu-H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indítsd</a:t>
            </a:r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a PPT-t! </a:t>
            </a:r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1193800" y="2790825"/>
            <a:ext cx="502443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3600" dirty="0">
                <a:solidFill>
                  <a:srgbClr val="7030A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/>
            <a:endParaRPr lang="hu-HU" altLang="hu-HU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3200" dirty="0">
                <a:solidFill>
                  <a:srgbClr val="000000"/>
                </a:solidFill>
                <a:cs typeface="Arial" panose="020B0604020202020204" pitchFamily="34" charset="0"/>
              </a:rPr>
              <a:t>Kezdd a digitális hittanórát az óra eleji imádsággal!</a:t>
            </a:r>
          </a:p>
        </p:txBody>
      </p:sp>
      <p:pic>
        <p:nvPicPr>
          <p:cNvPr id="19460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873125"/>
            <a:ext cx="5380037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489857" y="2302326"/>
            <a:ext cx="8098972" cy="44740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Emlékszel még arra, hogy mi történt Jézussal nagypénteken? Szenvedett értünk, emberekért és vállalta a halált. De vajon mi történt utána?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Nyomozz a feladatban található információk segítségével!</a:t>
            </a: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hu-H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Gyűjtsd</a:t>
            </a: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össze az összes nyomot!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146956"/>
            <a:ext cx="4033157" cy="318712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19328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4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1975757" y="179614"/>
            <a:ext cx="10216244" cy="6400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hu-HU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hu-H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u-H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történt Jézussal húsvét hajnalban?</a:t>
            </a:r>
            <a:endParaRPr lang="hu-H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Nagypénteken sírboltba helyezték el Jézus testét</a:t>
            </a:r>
            <a:r>
              <a:rPr lang="hu-HU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Majd a zsidók szombatja következett. A tanítványok vártak és nem tudták, hogy mi lesz velük ezután. Aztán elmúlt a szombat és két asszony elindult Jézus sírjához. Mi történt velük? Milyen meglepő dolgot találtak ott? Megtudhatod, ha elolvasod az alábbi részletet a Bibliádból! Olvasás közben figyelj a történetben lévő érzésekre! </a:t>
            </a:r>
          </a:p>
          <a:p>
            <a:pPr algn="ctr">
              <a:defRPr/>
            </a:pPr>
            <a:r>
              <a:rPr lang="hu-HU" sz="40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Máté evangéliuma 28,1-10</a:t>
            </a:r>
            <a:endParaRPr lang="hu-HU" sz="4000" i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nincs Bibliád, </a:t>
            </a:r>
            <a:r>
              <a:rPr lang="hu-HU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kattints</a:t>
            </a:r>
            <a:r>
              <a:rPr lang="hu-H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 igehelyre!)</a:t>
            </a:r>
            <a:endParaRPr lang="hu-HU" sz="32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hu-H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1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614"/>
            <a:ext cx="1779814" cy="174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9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1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98"/>
            <a:ext cx="1779814" cy="174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179614" y="2045641"/>
            <a:ext cx="1113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endParaRPr lang="hu-HU" sz="28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669472" y="1805327"/>
            <a:ext cx="110381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/>
              <a:t>Jézus  egy  másik  bibliai  Igében  a  földbe  vetett  búzaszemhez  hasonlítja  halálát  és  feltámadását.  (János  12,24)  </a:t>
            </a:r>
            <a:endParaRPr lang="hu-HU" sz="28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rgbClr val="7030A0"/>
                </a:solidFill>
              </a:rPr>
              <a:t>Nem véletlenül! A  búzaszemet </a:t>
            </a:r>
            <a:r>
              <a:rPr lang="hu-HU" sz="2800" dirty="0">
                <a:solidFill>
                  <a:srgbClr val="7030A0"/>
                </a:solidFill>
              </a:rPr>
              <a:t>el kell vetni, „meg kell halnia” ahhoz, hogy kikeljen, és sokszoros termést </a:t>
            </a:r>
            <a:r>
              <a:rPr lang="hu-HU" sz="2800" dirty="0" smtClean="0">
                <a:solidFill>
                  <a:srgbClr val="7030A0"/>
                </a:solidFill>
              </a:rPr>
              <a:t>hozzon</a:t>
            </a:r>
            <a:r>
              <a:rPr lang="hu-HU" sz="2800" dirty="0">
                <a:solidFill>
                  <a:srgbClr val="7030A0"/>
                </a:solidFill>
              </a:rPr>
              <a:t>. </a:t>
            </a:r>
            <a:r>
              <a:rPr lang="hu-HU" sz="2800" dirty="0" smtClean="0">
                <a:solidFill>
                  <a:srgbClr val="7030A0"/>
                </a:solidFill>
              </a:rPr>
              <a:t>Az </a:t>
            </a:r>
            <a:r>
              <a:rPr lang="hu-HU" sz="2800" dirty="0">
                <a:solidFill>
                  <a:srgbClr val="7030A0"/>
                </a:solidFill>
              </a:rPr>
              <a:t>egy elvetett szemből sok új </a:t>
            </a:r>
            <a:r>
              <a:rPr lang="hu-HU" sz="2800" dirty="0" smtClean="0">
                <a:solidFill>
                  <a:srgbClr val="7030A0"/>
                </a:solidFill>
              </a:rPr>
              <a:t>lesz.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accent3">
                    <a:lumMod val="50000"/>
                  </a:schemeClr>
                </a:solidFill>
              </a:rPr>
              <a:t>Jézus  </a:t>
            </a:r>
            <a:r>
              <a:rPr lang="hu-HU" sz="2800" dirty="0">
                <a:solidFill>
                  <a:schemeClr val="accent3">
                    <a:lumMod val="50000"/>
                  </a:schemeClr>
                </a:solidFill>
              </a:rPr>
              <a:t>azért  halt  meg,  hogy  feltámadása  által  sokaknak  új  élete  lehessen.  </a:t>
            </a:r>
            <a:endParaRPr lang="hu-H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rgbClr val="002060"/>
                </a:solidFill>
              </a:rPr>
              <a:t>Ezért  </a:t>
            </a:r>
            <a:r>
              <a:rPr lang="hu-HU" sz="2800" dirty="0">
                <a:solidFill>
                  <a:srgbClr val="002060"/>
                </a:solidFill>
              </a:rPr>
              <a:t>a  keresztyén  ember  számára  a  húsvét  </a:t>
            </a:r>
            <a:r>
              <a:rPr lang="hu-HU" sz="2800" dirty="0" smtClean="0">
                <a:solidFill>
                  <a:srgbClr val="002060"/>
                </a:solidFill>
              </a:rPr>
              <a:t>ünnepének  </a:t>
            </a:r>
            <a:r>
              <a:rPr lang="hu-HU" sz="2800" dirty="0">
                <a:solidFill>
                  <a:srgbClr val="002060"/>
                </a:solidFill>
              </a:rPr>
              <a:t>legfontosabb  üzenete  az,  hogy  Jézus </a:t>
            </a:r>
            <a:r>
              <a:rPr lang="hu-HU" sz="2800" dirty="0" smtClean="0">
                <a:solidFill>
                  <a:srgbClr val="002060"/>
                </a:solidFill>
              </a:rPr>
              <a:t>feltámadt.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Jézus </a:t>
            </a:r>
            <a:r>
              <a:rPr lang="hu-HU" sz="2800" dirty="0">
                <a:solidFill>
                  <a:schemeClr val="bg2">
                    <a:lumMod val="25000"/>
                  </a:schemeClr>
                </a:solidFill>
              </a:rPr>
              <a:t>él és mindazoknak, akik </a:t>
            </a:r>
            <a:r>
              <a:rPr lang="hu-HU" sz="2800" dirty="0" smtClean="0">
                <a:solidFill>
                  <a:schemeClr val="bg2">
                    <a:lumMod val="25000"/>
                  </a:schemeClr>
                </a:solidFill>
              </a:rPr>
              <a:t>hisznek </a:t>
            </a:r>
            <a:r>
              <a:rPr lang="hu-HU" sz="2800" dirty="0">
                <a:solidFill>
                  <a:schemeClr val="bg2">
                    <a:lumMod val="25000"/>
                  </a:schemeClr>
                </a:solidFill>
              </a:rPr>
              <a:t>benne, örök életet ajándékoz.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2269671" y="300075"/>
            <a:ext cx="7217229" cy="9797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Feltámadt az Úr! Jézus él!  </a:t>
            </a:r>
            <a:endParaRPr lang="hu-HU" sz="3600" dirty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8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1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98"/>
            <a:ext cx="1779814" cy="174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179614" y="2045641"/>
            <a:ext cx="11136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endParaRPr lang="hu-HU" sz="2800" dirty="0" smtClean="0"/>
          </a:p>
        </p:txBody>
      </p:sp>
      <p:sp>
        <p:nvSpPr>
          <p:cNvPr id="5" name="Lekerekített téglalap 4"/>
          <p:cNvSpPr/>
          <p:nvPr/>
        </p:nvSpPr>
        <p:spPr>
          <a:xfrm>
            <a:off x="2269671" y="300074"/>
            <a:ext cx="8360229" cy="11368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Feltámadt az Úr! Jézus él!  </a:t>
            </a:r>
            <a:endParaRPr lang="hu-HU" sz="3600" dirty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79614" y="2045642"/>
            <a:ext cx="111360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Jézus halálával és feltámadásával győzött a bűn és a halál fölött. Ez a győzelem </a:t>
            </a:r>
            <a:r>
              <a:rPr lang="hu-HU" sz="3200" dirty="0" smtClean="0"/>
              <a:t>nekünk a következőket jelenti:</a:t>
            </a:r>
          </a:p>
          <a:p>
            <a:endParaRPr lang="hu-HU" sz="32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u-HU" sz="3200" dirty="0" smtClean="0"/>
              <a:t>ha </a:t>
            </a:r>
            <a:r>
              <a:rPr lang="hu-HU" sz="3200" dirty="0"/>
              <a:t>Benne hiszünk, Isten megbocsát és úgy tekint ránk, mintha bűntelen, igaz emberek lennénk. </a:t>
            </a:r>
            <a:endParaRPr lang="hu-HU" sz="32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u-HU" sz="3200" dirty="0" smtClean="0"/>
              <a:t> </a:t>
            </a:r>
            <a:r>
              <a:rPr lang="hu-HU" sz="3200" dirty="0"/>
              <a:t>a mi halálunk sem végleges, minket is feltámaszt a halálból, örök életet </a:t>
            </a:r>
            <a:r>
              <a:rPr lang="hu-HU" sz="3200" dirty="0" smtClean="0"/>
              <a:t>ajándékoz.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u-HU" sz="3200" dirty="0" smtClean="0"/>
              <a:t>segít </a:t>
            </a:r>
            <a:r>
              <a:rPr lang="hu-HU" sz="3200" dirty="0"/>
              <a:t>abban, hogy változzunk, megújuljunk. Egy új élet lehetőségét adja a számunkra. </a:t>
            </a:r>
          </a:p>
        </p:txBody>
      </p:sp>
    </p:spTree>
    <p:extLst>
      <p:ext uri="{BB962C8B-B14F-4D97-AF65-F5344CB8AC3E}">
        <p14:creationId xmlns:p14="http://schemas.microsoft.com/office/powerpoint/2010/main" val="9411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41" y="146991"/>
            <a:ext cx="2161598" cy="2160000"/>
          </a:xfrm>
          <a:prstGeom prst="rect">
            <a:avLst/>
          </a:prstGeom>
        </p:spPr>
      </p:pic>
      <p:sp>
        <p:nvSpPr>
          <p:cNvPr id="3" name="Lekerekített téglalap 2"/>
          <p:cNvSpPr/>
          <p:nvPr/>
        </p:nvSpPr>
        <p:spPr>
          <a:xfrm>
            <a:off x="2358939" y="1624083"/>
            <a:ext cx="9495604" cy="508695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asszonyok félelemmel érkeztek, és örömteli szívvel, boldogan futottak el a sírtól. Azért, hogy elújságolják: </a:t>
            </a:r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Jézus él! (Hallgasd meg a dalt!) </a:t>
            </a:r>
            <a:endParaRPr lang="hu-HU" sz="36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3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Neked is lehet ilyen boldog és örömteli húsvétod! Jézus él és velünk van ma is!</a:t>
            </a:r>
          </a:p>
          <a:p>
            <a:pPr algn="ctr"/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is átadhatod ezt az üzenetet! Kinek mesélnél róla?</a:t>
            </a:r>
            <a:endParaRPr lang="hu-HU" sz="3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19087" y="4283302"/>
            <a:ext cx="10882313" cy="2574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Olvasd </a:t>
            </a:r>
            <a:r>
              <a:rPr lang="hu-H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Isten </a:t>
            </a: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üzenetét és ízlelgesd magadban! Mit jelent ez a számodra?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Készíts egy húsvéti képeslapot (rajzolhatsz, festhetsz, ragaszthatsz rá szabadon) és írd rá ezt az Igét!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hu-H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tovább az Igét valakinek!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hu-H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évtábla 2"/>
          <p:cNvSpPr/>
          <p:nvPr/>
        </p:nvSpPr>
        <p:spPr>
          <a:xfrm>
            <a:off x="2596243" y="0"/>
            <a:ext cx="9465128" cy="4283302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mondja: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„Én </a:t>
            </a:r>
            <a:r>
              <a:rPr lang="hu-H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vagyok a feltámadás és az élet, aki hisz </a:t>
            </a:r>
            <a:r>
              <a:rPr lang="hu-H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énbennem</a:t>
            </a:r>
            <a:r>
              <a:rPr lang="hu-H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 meghal is, </a:t>
            </a: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él;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aki él, és hisz </a:t>
            </a:r>
            <a:r>
              <a:rPr lang="hu-H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énbennem</a:t>
            </a:r>
            <a:r>
              <a:rPr lang="hu-H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az nem hal meg soha. Hiszed-e ezt</a:t>
            </a: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János evangéliuma 11,25-26 </a:t>
            </a:r>
            <a:endParaRPr lang="hu-HU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8" y="457788"/>
            <a:ext cx="2154702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1489</TotalTime>
  <Words>662</Words>
  <Application>Microsoft Office PowerPoint</Application>
  <PresentationFormat>Szélesvásznú</PresentationFormat>
  <Paragraphs>74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 Light</vt:lpstr>
      <vt:lpstr>Times New Roman</vt:lpstr>
      <vt:lpstr>Wingdings</vt:lpstr>
      <vt:lpstr>Nagyvárosi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Csőri-Czinkos Gergő</cp:lastModifiedBy>
  <cp:revision>192</cp:revision>
  <dcterms:created xsi:type="dcterms:W3CDTF">2020-03-16T06:58:02Z</dcterms:created>
  <dcterms:modified xsi:type="dcterms:W3CDTF">2022-04-02T09:42:22Z</dcterms:modified>
</cp:coreProperties>
</file>