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6" r:id="rId1"/>
  </p:sldMasterIdLst>
  <p:sldIdLst>
    <p:sldId id="340" r:id="rId2"/>
    <p:sldId id="323" r:id="rId3"/>
    <p:sldId id="310" r:id="rId4"/>
    <p:sldId id="341" r:id="rId5"/>
    <p:sldId id="337" r:id="rId6"/>
    <p:sldId id="342" r:id="rId7"/>
    <p:sldId id="334" r:id="rId8"/>
    <p:sldId id="338" r:id="rId9"/>
    <p:sldId id="326" r:id="rId10"/>
  </p:sldIdLst>
  <p:sldSz cx="12192000" cy="6858000"/>
  <p:notesSz cx="6858000" cy="9144000"/>
  <p:defaultTextStyle>
    <a:defPPr>
      <a:defRPr lang="hu-H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E2E51"/>
    <a:srgbClr val="F6C6ED"/>
    <a:srgbClr val="A51B8B"/>
    <a:srgbClr val="F1B051"/>
    <a:srgbClr val="F7D097"/>
    <a:srgbClr val="CAEBFB"/>
    <a:srgbClr val="C5B79B"/>
    <a:srgbClr val="FDFAE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346" autoAdjust="0"/>
    <p:restoredTop sz="94660"/>
  </p:normalViewPr>
  <p:slideViewPr>
    <p:cSldViewPr snapToGrid="0">
      <p:cViewPr varScale="1">
        <p:scale>
          <a:sx n="79" d="100"/>
          <a:sy n="79" d="100"/>
        </p:scale>
        <p:origin x="82" y="19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3504" y="770467"/>
            <a:ext cx="10782300" cy="3352800"/>
          </a:xfrm>
        </p:spPr>
        <p:txBody>
          <a:bodyPr anchor="b">
            <a:noAutofit/>
          </a:bodyPr>
          <a:lstStyle>
            <a:lvl1pPr algn="l">
              <a:lnSpc>
                <a:spcPct val="80000"/>
              </a:lnSpc>
              <a:defRPr sz="8800" spc="-120" baseline="0">
                <a:solidFill>
                  <a:srgbClr val="FFFFFF"/>
                </a:solidFill>
              </a:defRPr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67512" y="4206876"/>
            <a:ext cx="9228201" cy="1645920"/>
          </a:xfrm>
        </p:spPr>
        <p:txBody>
          <a:bodyPr>
            <a:normAutofit/>
          </a:bodyPr>
          <a:lstStyle>
            <a:lvl1pPr marL="0" indent="0" algn="l">
              <a:buNone/>
              <a:defRPr sz="32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hu-HU" smtClean="0"/>
              <a:t>Kattintson ide az alcím mintájának szerkesztéséhez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pPr>
              <a:defRPr/>
            </a:pPr>
            <a:fld id="{03EFA43C-7CD0-476F-9479-9BA0E1D80254}" type="datetimeFigureOut">
              <a:rPr lang="hu-HU" smtClean="0"/>
              <a:pPr>
                <a:defRPr/>
              </a:pPr>
              <a:t>2022. 04. 02.</a:t>
            </a:fld>
            <a:endParaRPr lang="hu-H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pPr>
              <a:defRPr/>
            </a:pPr>
            <a:fld id="{C2478477-50A6-4CD3-A0B5-45EB0F41966C}" type="slidenum">
              <a:rPr lang="hu-HU" smtClean="0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275680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9FAE8DF-808F-4D63-8F45-975A037C07F9}" type="datetimeFigureOut">
              <a:rPr lang="hu-HU" smtClean="0"/>
              <a:pPr>
                <a:defRPr/>
              </a:pPr>
              <a:t>2022. 04. 02.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8E1B54D-24B6-4722-A911-3EF28A747D0B}" type="slidenum">
              <a:rPr lang="hu-HU" smtClean="0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7591469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43950" y="695325"/>
            <a:ext cx="2628900" cy="4800600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1525" y="714375"/>
            <a:ext cx="7734300" cy="540067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22B1934-D7B2-402C-A23B-178A912D182F}" type="datetimeFigureOut">
              <a:rPr lang="hu-HU" smtClean="0"/>
              <a:pPr>
                <a:defRPr/>
              </a:pPr>
              <a:t>2022. 04. 02.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824D389-DE5D-4554-B04A-394355CDF295}" type="slidenum">
              <a:rPr lang="hu-HU" smtClean="0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2663130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3CDCC7A-34A9-49AA-AC9C-C70CEDB3C21D}" type="datetimeFigureOut">
              <a:rPr lang="hu-HU" smtClean="0"/>
              <a:pPr>
                <a:defRPr/>
              </a:pPr>
              <a:t>2022. 04. 02.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C08A8A-D35B-45D9-A2BE-0AF7EEE9877B}" type="slidenum">
              <a:rPr lang="hu-HU" smtClean="0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8991097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3504" y="767419"/>
            <a:ext cx="10780776" cy="3355848"/>
          </a:xfrm>
        </p:spPr>
        <p:txBody>
          <a:bodyPr anchor="b">
            <a:normAutofit/>
          </a:bodyPr>
          <a:lstStyle>
            <a:lvl1pPr>
              <a:lnSpc>
                <a:spcPct val="80000"/>
              </a:lnSpc>
              <a:defRPr sz="8800" b="0" baseline="0">
                <a:solidFill>
                  <a:schemeClr val="accent1"/>
                </a:solidFill>
              </a:defRPr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7512" y="4204209"/>
            <a:ext cx="9226296" cy="1645920"/>
          </a:xfrm>
        </p:spPr>
        <p:txBody>
          <a:bodyPr anchor="t"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5E38F00-DF8F-4245-9EE6-242C680CA9F4}" type="datetimeFigureOut">
              <a:rPr lang="hu-HU" smtClean="0"/>
              <a:pPr>
                <a:defRPr/>
              </a:pPr>
              <a:t>2022. 04. 02.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8D9097-46FF-478D-A8AD-7B434A86400F}" type="slidenum">
              <a:rPr lang="hu-HU" smtClean="0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0804190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6656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11330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4B43B1A-64EA-4E71-B497-4DF827958F2F}" type="datetimeFigureOut">
              <a:rPr lang="hu-HU" smtClean="0"/>
              <a:pPr>
                <a:defRPr/>
              </a:pPr>
              <a:t>2022. 04. 02.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0CB6A4-9FD7-422B-9018-603747245EE8}" type="slidenum">
              <a:rPr lang="hu-HU" smtClean="0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9608270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40467"/>
            <a:ext cx="4663440" cy="723400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6656" y="2753084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07608" y="2038435"/>
            <a:ext cx="4663440" cy="722376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07608" y="2750990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D2C60FA-38EE-48ED-8771-8B67405B21A0}" type="datetimeFigureOut">
              <a:rPr lang="hu-HU" smtClean="0"/>
              <a:pPr>
                <a:defRPr/>
              </a:pPr>
              <a:t>2022. 04. 02.</a:t>
            </a:fld>
            <a:endParaRPr lang="hu-H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u-H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FB4D16F-CF92-476A-B935-9293DE79692D}" type="slidenum">
              <a:rPr lang="hu-HU" smtClean="0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6521032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CCEB10F-ECEF-4115-95E2-DB87E9E69DFF}" type="datetimeFigureOut">
              <a:rPr lang="hu-HU" smtClean="0"/>
              <a:pPr>
                <a:defRPr/>
              </a:pPr>
              <a:t>2022. 04. 02.</a:t>
            </a:fld>
            <a:endParaRPr lang="hu-H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u-H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966A2F-0CB6-4D49-91FF-C2DA7FEB33EC}" type="slidenum">
              <a:rPr lang="hu-HU" smtClean="0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3629550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E1067F1-9641-4661-8CE2-E4C09572765B}" type="datetimeFigureOut">
              <a:rPr lang="hu-HU" smtClean="0"/>
              <a:pPr>
                <a:defRPr/>
              </a:pPr>
              <a:t>2022. 04. 02.</a:t>
            </a:fld>
            <a:endParaRPr lang="hu-H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u-H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EDCA7D1-8A40-4F2E-8D20-7D17394E0BBB}" type="slidenum">
              <a:rPr lang="hu-HU" smtClean="0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4740332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00" y="0"/>
            <a:ext cx="457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8261404" y="542282"/>
            <a:ext cx="3383280" cy="1920240"/>
          </a:xfrm>
        </p:spPr>
        <p:txBody>
          <a:bodyPr anchor="b">
            <a:noAutofit/>
          </a:bodyPr>
          <a:lstStyle>
            <a:lvl1pPr>
              <a:lnSpc>
                <a:spcPct val="85000"/>
              </a:lnSpc>
              <a:defRPr sz="4000">
                <a:solidFill>
                  <a:srgbClr val="FFFFFF"/>
                </a:solidFill>
              </a:defRPr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762000"/>
            <a:ext cx="60960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75982" y="2511813"/>
            <a:ext cx="3398520" cy="3126987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CE31B7E-5F56-4253-8C41-BB7AC008ACFB}" type="datetimeFigureOut">
              <a:rPr lang="hu-HU" smtClean="0"/>
              <a:pPr>
                <a:defRPr/>
              </a:pPr>
              <a:t>2022. 04. 02.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pPr>
              <a:defRPr/>
            </a:pPr>
            <a:fld id="{653D7EDD-368C-4422-89F6-7C925E097173}" type="slidenum">
              <a:rPr lang="hu-HU" smtClean="0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5886777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224" y="5418667"/>
            <a:ext cx="10780776" cy="613283"/>
          </a:xfrm>
        </p:spPr>
        <p:txBody>
          <a:bodyPr anchor="b">
            <a:normAutofit/>
          </a:bodyPr>
          <a:lstStyle>
            <a:lvl1pPr>
              <a:defRPr sz="3200" b="0">
                <a:solidFill>
                  <a:srgbClr val="FFFFFF"/>
                </a:solidFill>
              </a:defRPr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2192000" cy="5330952"/>
          </a:xfrm>
          <a:blipFill>
            <a:blip r:embed="rId2"/>
            <a:stretch>
              <a:fillRect/>
            </a:stretch>
          </a:blipFill>
        </p:spPr>
        <p:txBody>
          <a:bodyPr anchor="t"/>
          <a:lstStyle>
            <a:lvl1pPr marL="0" indent="0" algn="ctr">
              <a:spcBef>
                <a:spcPts val="800"/>
              </a:spcBef>
              <a:buNone/>
              <a:defRPr sz="3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u-HU" smtClean="0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656" y="5909735"/>
            <a:ext cx="9229344" cy="5334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4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pPr>
              <a:defRPr/>
            </a:pPr>
            <a:fld id="{539BFC40-85D5-422D-90F3-2BFCE4F33283}" type="datetimeFigureOut">
              <a:rPr lang="hu-HU" smtClean="0"/>
              <a:pPr>
                <a:defRPr/>
              </a:pPr>
              <a:t>2022. 04. 02.</a:t>
            </a:fld>
            <a:endParaRPr lang="hu-HU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pPr>
              <a:defRPr/>
            </a:pPr>
            <a:fld id="{C207A083-9F1D-4A07-AAD3-9854E9D2A71B}" type="slidenum">
              <a:rPr lang="hu-HU" smtClean="0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59074512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92D050"/>
            </a:gs>
            <a:gs pos="74000">
              <a:schemeClr val="accent1">
                <a:lumMod val="45000"/>
                <a:lumOff val="55000"/>
              </a:schemeClr>
            </a:gs>
            <a:gs pos="56000">
              <a:schemeClr val="accent3">
                <a:lumMod val="60000"/>
                <a:lumOff val="40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57224" y="499533"/>
            <a:ext cx="10772775" cy="16581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11680"/>
            <a:ext cx="10753725" cy="37661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5800" y="6412447"/>
            <a:ext cx="411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pPr>
              <a:defRPr/>
            </a:pPr>
            <a:fld id="{B9AC888E-8510-46EE-8DFB-50527AC3FC9B}" type="datetimeFigureOut">
              <a:rPr lang="hu-HU" smtClean="0"/>
              <a:pPr>
                <a:defRPr/>
              </a:pPr>
              <a:t>2022. 04. 02.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554697"/>
            <a:ext cx="50292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 cap="all" baseline="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926" y="5876412"/>
            <a:ext cx="2926080" cy="13970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300" b="0">
                <a:ln>
                  <a:noFill/>
                </a:ln>
                <a:solidFill>
                  <a:schemeClr val="accent1">
                    <a:alpha val="25000"/>
                  </a:schemeClr>
                </a:solidFill>
                <a:latin typeface="+mj-lt"/>
              </a:defRPr>
            </a:lvl1pPr>
          </a:lstStyle>
          <a:p>
            <a:pPr>
              <a:defRPr/>
            </a:pPr>
            <a:fld id="{B6F41E3B-6962-4596-97E0-2AA214D940BE}" type="slidenum">
              <a:rPr lang="hu-HU" smtClean="0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3777717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5400" kern="1200" spc="-12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85000"/>
        </a:lnSpc>
        <a:spcBef>
          <a:spcPts val="13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347472" indent="-3429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548640" indent="-54864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000" i="1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822960" indent="-82296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097280" indent="-109728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2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4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16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18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Kr4gobZgDZs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gDKizoHRc-U" TargetMode="External"/><Relationship Id="rId2" Type="http://schemas.openxmlformats.org/officeDocument/2006/relationships/hyperlink" Target="https://abibliamindenkie.hu/uj/JHN/20" TargetMode="Externa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llipszis 1"/>
          <p:cNvSpPr/>
          <p:nvPr/>
        </p:nvSpPr>
        <p:spPr>
          <a:xfrm>
            <a:off x="418923" y="181845"/>
            <a:ext cx="3589760" cy="2885155"/>
          </a:xfrm>
          <a:prstGeom prst="ellipse">
            <a:avLst/>
          </a:prstGeom>
          <a:solidFill>
            <a:srgbClr val="F7D09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2400" b="1" dirty="0" smtClean="0">
                <a:solidFill>
                  <a:srgbClr val="AE2E5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DIGITÁLIS HITTANÓRA</a:t>
            </a:r>
          </a:p>
          <a:p>
            <a:pPr algn="ctr"/>
            <a:endParaRPr lang="hu-HU" sz="2400" b="1" dirty="0" smtClean="0">
              <a:solidFill>
                <a:srgbClr val="AE2E5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Ellipszis 2"/>
          <p:cNvSpPr/>
          <p:nvPr/>
        </p:nvSpPr>
        <p:spPr>
          <a:xfrm>
            <a:off x="8082643" y="181846"/>
            <a:ext cx="3589760" cy="2885155"/>
          </a:xfrm>
          <a:prstGeom prst="ellipse">
            <a:avLst/>
          </a:prstGeom>
          <a:solidFill>
            <a:srgbClr val="F7D09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2400" b="1" dirty="0" smtClean="0">
                <a:solidFill>
                  <a:srgbClr val="AE2E5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ÁLDÁS, BÉKESSÉG!</a:t>
            </a:r>
          </a:p>
          <a:p>
            <a:pPr algn="ctr"/>
            <a:endParaRPr lang="hu-HU" sz="2400" b="1" dirty="0" smtClean="0">
              <a:solidFill>
                <a:srgbClr val="AE2E5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zövegdoboz 5"/>
          <p:cNvSpPr txBox="1">
            <a:spLocks noChangeArrowheads="1"/>
          </p:cNvSpPr>
          <p:nvPr/>
        </p:nvSpPr>
        <p:spPr bwMode="auto">
          <a:xfrm>
            <a:off x="418923" y="3360915"/>
            <a:ext cx="11691257" cy="2800767"/>
          </a:xfrm>
          <a:prstGeom prst="rect">
            <a:avLst/>
          </a:prstGeom>
          <a:gradFill>
            <a:gsLst>
              <a:gs pos="0">
                <a:srgbClr val="AE2E51"/>
              </a:gs>
              <a:gs pos="74000">
                <a:schemeClr val="accent1">
                  <a:lumMod val="45000"/>
                  <a:lumOff val="55000"/>
                </a:schemeClr>
              </a:gs>
              <a:gs pos="1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noFill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hu-HU" altLang="hu-HU" sz="4400" dirty="0" smtClean="0">
                <a:cs typeface="Arial" panose="020B0604020202020204" pitchFamily="34" charset="0"/>
              </a:rPr>
              <a:t>A mai óra témája:</a:t>
            </a:r>
          </a:p>
          <a:p>
            <a:pPr algn="ctr" eaLnBrk="1" hangingPunct="1"/>
            <a:r>
              <a:rPr lang="hu-HU" altLang="hu-HU" sz="4400" dirty="0" smtClean="0">
                <a:solidFill>
                  <a:srgbClr val="AE2E51"/>
                </a:solidFill>
                <a:cs typeface="Arial" panose="020B0604020202020204" pitchFamily="34" charset="0"/>
              </a:rPr>
              <a:t>„Feltámadt az Úr! Bizonnyal feltámadt!”</a:t>
            </a:r>
          </a:p>
          <a:p>
            <a:pPr algn="ctr" eaLnBrk="1" hangingPunct="1"/>
            <a:endParaRPr lang="hu-HU" altLang="hu-HU" sz="4400" dirty="0">
              <a:solidFill>
                <a:srgbClr val="AE2E51"/>
              </a:solidFill>
              <a:cs typeface="Arial" panose="020B0604020202020204" pitchFamily="34" charset="0"/>
            </a:endParaRPr>
          </a:p>
          <a:p>
            <a:pPr algn="ctr" eaLnBrk="1" hangingPunct="1"/>
            <a:r>
              <a:rPr lang="hu-HU" altLang="hu-HU" sz="4400" dirty="0" smtClean="0">
                <a:cs typeface="Arial" panose="020B0604020202020204" pitchFamily="34" charset="0"/>
              </a:rPr>
              <a:t>Jézus Krisztus feltámadása - folytatás</a:t>
            </a:r>
            <a:endParaRPr lang="hu-HU" altLang="hu-HU" sz="4000" dirty="0" smtClean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1537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zövegdoboz 5"/>
          <p:cNvSpPr txBox="1"/>
          <p:nvPr/>
        </p:nvSpPr>
        <p:spPr>
          <a:xfrm>
            <a:off x="489857" y="367962"/>
            <a:ext cx="5584372" cy="5262979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47625">
            <a:gradFill>
              <a:gsLst>
                <a:gs pos="0">
                  <a:srgbClr val="AE2E51"/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</a:ln>
        </p:spPr>
        <p:txBody>
          <a:bodyPr wrap="square" rtlCol="0">
            <a:spAutoFit/>
          </a:bodyPr>
          <a:lstStyle/>
          <a:p>
            <a:pPr algn="ctr"/>
            <a:r>
              <a:rPr lang="hu-H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Kedves Hittanos Barátom!</a:t>
            </a:r>
          </a:p>
          <a:p>
            <a:pPr algn="ctr"/>
            <a:endParaRPr lang="hu-HU" sz="2400" b="1" dirty="0" smtClean="0">
              <a:cs typeface="Arial" panose="020B0604020202020204" pitchFamily="34" charset="0"/>
            </a:endParaRPr>
          </a:p>
          <a:p>
            <a:pPr algn="ctr"/>
            <a:r>
              <a:rPr lang="hu-HU" sz="2400" b="1" dirty="0" smtClean="0">
                <a:cs typeface="Arial" panose="020B0604020202020204" pitchFamily="34" charset="0"/>
              </a:rPr>
              <a:t>ISTEN HOZOTT!</a:t>
            </a:r>
            <a:endParaRPr lang="hu-HU" sz="2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hu-HU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hu-HU" sz="2400" b="1" dirty="0">
                <a:latin typeface="Arial" panose="020B0604020202020204" pitchFamily="34" charset="0"/>
                <a:cs typeface="Arial" panose="020B0604020202020204" pitchFamily="34" charset="0"/>
              </a:rPr>
              <a:t>A digitális hittanórán </a:t>
            </a:r>
            <a:r>
              <a:rPr lang="hu-H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szükséged lesz a következőkre:</a:t>
            </a:r>
          </a:p>
          <a:p>
            <a:pPr algn="ctr"/>
            <a:endParaRPr lang="hu-HU" sz="2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hu-H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Internet kapcsolat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hu-H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Laptop, okostelefon vagy </a:t>
            </a:r>
            <a:r>
              <a:rPr lang="hu-HU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tablet</a:t>
            </a:r>
            <a:endParaRPr lang="hu-HU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hu-HU" sz="2800" dirty="0" smtClean="0">
                <a:cs typeface="Arial" panose="020B0604020202020204" pitchFamily="34" charset="0"/>
              </a:rPr>
              <a:t>Hangszóró vagy fülhallgató</a:t>
            </a:r>
            <a:endParaRPr lang="hu-HU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hu-H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Üres lap vagy a füzeted és ceruza.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hu-H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A Te lelkes hozzáállásod. </a:t>
            </a:r>
            <a:r>
              <a:rPr lang="hu-HU" sz="2800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</a:t>
            </a:r>
            <a:endParaRPr lang="hu-HU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Ellipszis 6"/>
          <p:cNvSpPr/>
          <p:nvPr/>
        </p:nvSpPr>
        <p:spPr>
          <a:xfrm>
            <a:off x="6270171" y="2432957"/>
            <a:ext cx="5534048" cy="4102821"/>
          </a:xfrm>
          <a:prstGeom prst="ellipse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2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Kérlek, hogy olvasd el a diákon szereplő információkat és kövesd az utasításokat!</a:t>
            </a:r>
          </a:p>
          <a:p>
            <a:pPr algn="ctr"/>
            <a:endParaRPr lang="hu-HU" sz="28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hu-HU" sz="2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Állítsd be a diavetítést és </a:t>
            </a:r>
            <a:r>
              <a:rPr lang="hu-HU" sz="28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indítsd</a:t>
            </a:r>
            <a:r>
              <a:rPr lang="hu-HU" sz="2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el a PPT-t! </a:t>
            </a:r>
            <a:endParaRPr lang="hu-HU" sz="28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9078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Kép 7"/>
          <p:cNvPicPr>
            <a:picLocks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350" y="63500"/>
            <a:ext cx="2122488" cy="1944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59" name="Szövegdoboz 4"/>
          <p:cNvSpPr txBox="1">
            <a:spLocks noChangeArrowheads="1"/>
          </p:cNvSpPr>
          <p:nvPr/>
        </p:nvSpPr>
        <p:spPr bwMode="auto">
          <a:xfrm>
            <a:off x="1193800" y="2790825"/>
            <a:ext cx="5024438" cy="2185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hu-HU" altLang="hu-HU" sz="3600" dirty="0">
                <a:solidFill>
                  <a:srgbClr val="7030A0"/>
                </a:solidFill>
                <a:cs typeface="Arial" panose="020B0604020202020204" pitchFamily="34" charset="0"/>
              </a:rPr>
              <a:t>Áldás, békesség! </a:t>
            </a:r>
          </a:p>
          <a:p>
            <a:pPr algn="ctr" eaLnBrk="1" hangingPunct="1"/>
            <a:endParaRPr lang="hu-HU" altLang="hu-HU" sz="3600" dirty="0">
              <a:solidFill>
                <a:srgbClr val="000000"/>
              </a:solidFill>
              <a:cs typeface="Arial" panose="020B0604020202020204" pitchFamily="34" charset="0"/>
            </a:endParaRPr>
          </a:p>
          <a:p>
            <a:pPr algn="ctr" eaLnBrk="1" hangingPunct="1"/>
            <a:r>
              <a:rPr lang="hu-HU" altLang="hu-HU" sz="3200" dirty="0">
                <a:solidFill>
                  <a:srgbClr val="000000"/>
                </a:solidFill>
                <a:cs typeface="Arial" panose="020B0604020202020204" pitchFamily="34" charset="0"/>
              </a:rPr>
              <a:t>Kezdd a digitális hittanórát az óra eleji imádsággal!</a:t>
            </a:r>
          </a:p>
        </p:txBody>
      </p:sp>
      <p:pic>
        <p:nvPicPr>
          <p:cNvPr id="19460" name="Kép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0638" y="873125"/>
            <a:ext cx="5380037" cy="5405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Kép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7341" y="146991"/>
            <a:ext cx="2161598" cy="2160000"/>
          </a:xfrm>
          <a:prstGeom prst="rect">
            <a:avLst/>
          </a:prstGeom>
        </p:spPr>
      </p:pic>
      <p:sp>
        <p:nvSpPr>
          <p:cNvPr id="3" name="Lekerekített téglalap 2"/>
          <p:cNvSpPr/>
          <p:nvPr/>
        </p:nvSpPr>
        <p:spPr>
          <a:xfrm>
            <a:off x="2492827" y="326640"/>
            <a:ext cx="9699173" cy="6466080"/>
          </a:xfrm>
          <a:prstGeom prst="roundRect">
            <a:avLst/>
          </a:prstGeom>
          <a:solidFill>
            <a:schemeClr val="tx2">
              <a:lumMod val="10000"/>
              <a:lumOff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3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Jézus Krisztus azért jött el közénk, hogy megváltást hozzon neked, nekem és mindannyiunknak!</a:t>
            </a:r>
          </a:p>
          <a:p>
            <a:pPr algn="ctr"/>
            <a:r>
              <a:rPr lang="hu-HU" sz="3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Krisztus feltámadott! – hangzik egy református énekünk</a:t>
            </a:r>
            <a:r>
              <a:rPr lang="hu-HU" sz="3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ctr"/>
            <a:endParaRPr lang="hu-HU" sz="3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ctr">
              <a:buFont typeface="Wingdings" panose="05000000000000000000" pitchFamily="2" charset="2"/>
              <a:buChar char="ü"/>
            </a:pPr>
            <a:r>
              <a:rPr lang="hu-HU" sz="3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Kérlek, hogy csukd be a szemed és hallgasd meg az éneket úgy, hogy az érzéseidre figyelsz! Akár többször is meghallgathatod!</a:t>
            </a:r>
          </a:p>
          <a:p>
            <a:pPr marL="457200" indent="-457200" algn="ctr">
              <a:buFont typeface="Wingdings" panose="05000000000000000000" pitchFamily="2" charset="2"/>
              <a:buChar char="ü"/>
            </a:pPr>
            <a:r>
              <a:rPr lang="hu-HU" sz="3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Gondold végig, hogy mit üzen neked az ének?</a:t>
            </a:r>
          </a:p>
          <a:p>
            <a:pPr algn="ctr"/>
            <a:endParaRPr lang="hu-HU" sz="3200" dirty="0">
              <a:solidFill>
                <a:schemeClr val="bg2">
                  <a:lumMod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3673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ekerekített téglalap 3"/>
          <p:cNvSpPr/>
          <p:nvPr/>
        </p:nvSpPr>
        <p:spPr>
          <a:xfrm>
            <a:off x="2193285" y="1045029"/>
            <a:ext cx="9204058" cy="5404757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32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Hogyan fejeznéd be a mondatot?</a:t>
            </a:r>
          </a:p>
          <a:p>
            <a:pPr algn="ctr"/>
            <a:r>
              <a:rPr lang="hu-HU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húsvét a keresztyén ember számára…</a:t>
            </a:r>
          </a:p>
          <a:p>
            <a:pPr algn="ctr"/>
            <a:endParaRPr lang="hu-HU" sz="2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hu-HU" sz="28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ctr">
              <a:buFont typeface="Wingdings" panose="05000000000000000000" pitchFamily="2" charset="2"/>
              <a:buChar char="ü"/>
            </a:pPr>
            <a:r>
              <a:rPr lang="hu-HU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Legalább 3 befejezést írj és küldd el a válaszaidat a Hittanoktatódnak! </a:t>
            </a:r>
          </a:p>
          <a:p>
            <a:pPr marL="457200" indent="-457200" algn="ctr">
              <a:buFont typeface="Wingdings" panose="05000000000000000000" pitchFamily="2" charset="2"/>
              <a:buChar char="ü"/>
            </a:pPr>
            <a:r>
              <a:rPr lang="hu-HU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Azt is jelöld meg, hogy hozzád melyik áll a legközelebb!  </a:t>
            </a:r>
          </a:p>
        </p:txBody>
      </p:sp>
      <p:pic>
        <p:nvPicPr>
          <p:cNvPr id="6" name="Kép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2193285" cy="216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98430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Lekerekített téglalap 2"/>
          <p:cNvSpPr/>
          <p:nvPr/>
        </p:nvSpPr>
        <p:spPr>
          <a:xfrm>
            <a:off x="2481943" y="246363"/>
            <a:ext cx="9710057" cy="6546357"/>
          </a:xfrm>
          <a:prstGeom prst="roundRect">
            <a:avLst/>
          </a:prstGeom>
          <a:solidFill>
            <a:schemeClr val="tx2">
              <a:lumMod val="10000"/>
              <a:lumOff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3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Emlékszel még a legutóbbi történetre? Két asszony ment a sírhoz. Amikor ott fölfedezték, hogy Jézus feltámadt, elfutottak a jó hírrel a tanítványokhoz.</a:t>
            </a:r>
          </a:p>
          <a:p>
            <a:pPr algn="ctr"/>
            <a:r>
              <a:rPr lang="hu-HU" sz="3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tanítványok közül pedig többen a sírhoz mentek. Mi történt?</a:t>
            </a:r>
          </a:p>
          <a:p>
            <a:pPr algn="ctr"/>
            <a:r>
              <a:rPr lang="hu-HU" sz="3200" dirty="0" smtClean="0">
                <a:solidFill>
                  <a:srgbClr val="AE2E51"/>
                </a:solidFill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Olvasd el ezt az Igét: János evangéliuma, 20,1-18! </a:t>
            </a:r>
            <a:endParaRPr lang="hu-HU" sz="3200" dirty="0" smtClean="0">
              <a:solidFill>
                <a:srgbClr val="AE2E5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hu-HU" sz="3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Majd nézd meg ezt a feldolgozást!</a:t>
            </a:r>
            <a:endParaRPr lang="hu-HU" sz="3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ctr">
              <a:buFont typeface="Wingdings" panose="05000000000000000000" pitchFamily="2" charset="2"/>
              <a:buChar char="ü"/>
            </a:pPr>
            <a:r>
              <a:rPr lang="hu-HU" sz="3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Miben hasonlít és miben különbözik a kettő?</a:t>
            </a:r>
          </a:p>
          <a:p>
            <a:pPr marL="457200" indent="-457200" algn="ctr">
              <a:buFont typeface="Wingdings" panose="05000000000000000000" pitchFamily="2" charset="2"/>
              <a:buChar char="ü"/>
            </a:pPr>
            <a:r>
              <a:rPr lang="hu-HU" sz="3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 a történet fő üzenete a számodra?</a:t>
            </a:r>
          </a:p>
          <a:p>
            <a:pPr marL="457200" indent="-457200" algn="ctr">
              <a:buFont typeface="Wingdings" panose="05000000000000000000" pitchFamily="2" charset="2"/>
              <a:buChar char="ü"/>
            </a:pPr>
            <a:r>
              <a:rPr lang="hu-HU" sz="3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Írd le röviden a füzetedbe!</a:t>
            </a:r>
            <a:endParaRPr lang="hu-HU" sz="3200" dirty="0">
              <a:solidFill>
                <a:schemeClr val="bg2">
                  <a:lumMod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2584" y="246363"/>
            <a:ext cx="1938696" cy="20545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4652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ekerekített téglalap 3"/>
          <p:cNvSpPr/>
          <p:nvPr/>
        </p:nvSpPr>
        <p:spPr>
          <a:xfrm>
            <a:off x="319087" y="4283302"/>
            <a:ext cx="10882313" cy="2574698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514350" indent="-514350" algn="ctr" eaLnBrk="1" fontAlgn="auto" hangingPunct="1">
              <a:spcBef>
                <a:spcPts val="0"/>
              </a:spcBef>
              <a:spcAft>
                <a:spcPts val="0"/>
              </a:spcAft>
              <a:buAutoNum type="arabicPeriod"/>
              <a:defRPr/>
            </a:pPr>
            <a:r>
              <a:rPr lang="hu-HU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Készíts egy húsvéti montázst (rajzolhatsz, festhetsz, ragaszthatsz rá szabadon) és írd rá ezt az Igét is!</a:t>
            </a:r>
          </a:p>
          <a:p>
            <a:pPr marL="514350" indent="-514350" algn="ctr" eaLnBrk="1" fontAlgn="auto" hangingPunct="1">
              <a:spcBef>
                <a:spcPts val="0"/>
              </a:spcBef>
              <a:spcAft>
                <a:spcPts val="0"/>
              </a:spcAft>
              <a:buAutoNum type="arabicPeriod"/>
              <a:defRPr/>
            </a:pPr>
            <a:r>
              <a:rPr lang="hu-HU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Montázs helyett, akár egy kifejező graffitit (a füzetedbe vagy egy lapra) is készíthetsz ebből az Igéből.</a:t>
            </a:r>
          </a:p>
          <a:p>
            <a:pPr marL="514350" indent="-514350" algn="ctr" eaLnBrk="1" fontAlgn="auto" hangingPunct="1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hu-HU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Add tovább </a:t>
            </a:r>
            <a:r>
              <a:rPr lang="hu-HU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az alkotásod és mondd el, hogy mit jelent ez az Ige a számodra!</a:t>
            </a:r>
            <a:endParaRPr lang="hu-HU" sz="2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Névtábla 2"/>
          <p:cNvSpPr/>
          <p:nvPr/>
        </p:nvSpPr>
        <p:spPr>
          <a:xfrm>
            <a:off x="2596243" y="0"/>
            <a:ext cx="9465128" cy="4283302"/>
          </a:xfrm>
          <a:prstGeom prst="plaque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hu-HU" sz="3600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Jézus mondja: </a:t>
            </a:r>
          </a:p>
          <a:p>
            <a:pPr lvl="0"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hu-HU" sz="3200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„Én </a:t>
            </a:r>
            <a:r>
              <a:rPr lang="hu-HU" sz="32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vagyok a feltámadás és az élet, aki hisz </a:t>
            </a:r>
            <a:r>
              <a:rPr lang="hu-HU" sz="3200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énbennem</a:t>
            </a:r>
            <a:r>
              <a:rPr lang="hu-HU" sz="32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ha meghal is, </a:t>
            </a:r>
            <a:r>
              <a:rPr lang="hu-HU" sz="3200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él;</a:t>
            </a:r>
          </a:p>
          <a:p>
            <a:pPr lvl="0"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hu-HU" sz="3200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sz="32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és aki él, és hisz </a:t>
            </a:r>
            <a:r>
              <a:rPr lang="hu-HU" sz="3200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énbennem</a:t>
            </a:r>
            <a:r>
              <a:rPr lang="hu-HU" sz="32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az nem hal meg soha. Hiszed-e ezt</a:t>
            </a:r>
            <a:r>
              <a:rPr lang="hu-HU" sz="3200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?”</a:t>
            </a:r>
          </a:p>
          <a:p>
            <a:pPr lvl="0"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hu-HU" sz="3200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János evangéliuma 11,25-26 </a:t>
            </a:r>
            <a:endParaRPr lang="hu-HU" sz="3200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Kép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9088" y="457788"/>
            <a:ext cx="2154702" cy="216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42336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llipszis buborék 1"/>
          <p:cNvSpPr/>
          <p:nvPr/>
        </p:nvSpPr>
        <p:spPr>
          <a:xfrm>
            <a:off x="4049485" y="3200400"/>
            <a:ext cx="3673929" cy="1894114"/>
          </a:xfrm>
          <a:prstGeom prst="wedgeEllipseCallou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3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Feltámadt az Úr!</a:t>
            </a:r>
            <a:endParaRPr lang="hu-HU" sz="3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Mosolygó arc 4"/>
          <p:cNvSpPr/>
          <p:nvPr/>
        </p:nvSpPr>
        <p:spPr>
          <a:xfrm>
            <a:off x="2922813" y="4572000"/>
            <a:ext cx="1992086" cy="2106386"/>
          </a:xfrm>
          <a:prstGeom prst="smileyFace">
            <a:avLst/>
          </a:prstGeom>
          <a:solidFill>
            <a:srgbClr val="F6C6E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7" name="Mosolygó arc 6"/>
          <p:cNvSpPr/>
          <p:nvPr/>
        </p:nvSpPr>
        <p:spPr>
          <a:xfrm>
            <a:off x="9780815" y="4572000"/>
            <a:ext cx="1992086" cy="2106386"/>
          </a:xfrm>
          <a:prstGeom prst="smileyFace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8" name="Lekerekített téglalapbuborék 7"/>
          <p:cNvSpPr/>
          <p:nvPr/>
        </p:nvSpPr>
        <p:spPr>
          <a:xfrm>
            <a:off x="7723414" y="2824843"/>
            <a:ext cx="3265715" cy="1698171"/>
          </a:xfrm>
          <a:prstGeom prst="wedgeRoundRectCallout">
            <a:avLst>
              <a:gd name="adj1" fmla="val -21333"/>
              <a:gd name="adj2" fmla="val 75962"/>
              <a:gd name="adj3" fmla="val 16667"/>
            </a:avLst>
          </a:prstGeom>
          <a:solidFill>
            <a:srgbClr val="F7D09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3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Bizonnyal feltámadt!</a:t>
            </a:r>
            <a:endParaRPr lang="hu-HU" sz="3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Szövegdoboz 8"/>
          <p:cNvSpPr txBox="1"/>
          <p:nvPr/>
        </p:nvSpPr>
        <p:spPr>
          <a:xfrm>
            <a:off x="2579914" y="338078"/>
            <a:ext cx="896438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3600" b="1" dirty="0" err="1" smtClean="0"/>
              <a:t>Köszöntsd</a:t>
            </a:r>
            <a:r>
              <a:rPr lang="hu-HU" sz="3600" b="1" dirty="0" smtClean="0"/>
              <a:t> így húsvétkor a körülötted lévőket!</a:t>
            </a:r>
            <a:endParaRPr lang="hu-HU" sz="3600" b="1" dirty="0"/>
          </a:p>
        </p:txBody>
      </p:sp>
      <p:pic>
        <p:nvPicPr>
          <p:cNvPr id="10" name="Kép 9"/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239956" y="186214"/>
            <a:ext cx="1854389" cy="20394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59335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ép 3"/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211756" y="221835"/>
            <a:ext cx="2123230" cy="1834119"/>
          </a:xfrm>
          <a:prstGeom prst="rect">
            <a:avLst/>
          </a:prstGeom>
        </p:spPr>
      </p:pic>
      <p:sp>
        <p:nvSpPr>
          <p:cNvPr id="10" name="Téglalap 9"/>
          <p:cNvSpPr/>
          <p:nvPr/>
        </p:nvSpPr>
        <p:spPr>
          <a:xfrm>
            <a:off x="6096000" y="5960218"/>
            <a:ext cx="6096000" cy="707886"/>
          </a:xfrm>
          <a:prstGeom prst="rect">
            <a:avLst/>
          </a:prstGeom>
          <a:ln w="50800">
            <a:noFill/>
          </a:ln>
        </p:spPr>
        <p:txBody>
          <a:bodyPr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4000" b="0" i="0" u="none" strike="noStrike" kern="1200" cap="none" spc="0" normalizeH="0" baseline="0" noProof="0" dirty="0">
                <a:ln>
                  <a:noFill/>
                </a:ln>
                <a:solidFill>
                  <a:srgbClr val="AE2E5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hu-HU" sz="4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panose="020B0604020202020204"/>
                <a:ea typeface="+mn-ea"/>
                <a:cs typeface="Times New Roman" panose="02020603050405020304" pitchFamily="18" charset="0"/>
              </a:rPr>
              <a:t>Áldás</a:t>
            </a:r>
            <a:r>
              <a:rPr kumimoji="0" lang="hu-HU" sz="4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/>
                <a:ea typeface="+mn-ea"/>
                <a:cs typeface="Times New Roman" panose="02020603050405020304" pitchFamily="18" charset="0"/>
              </a:rPr>
              <a:t>, békesség!</a:t>
            </a:r>
          </a:p>
        </p:txBody>
      </p:sp>
      <p:sp>
        <p:nvSpPr>
          <p:cNvPr id="2" name="Ellipszis 1"/>
          <p:cNvSpPr/>
          <p:nvPr/>
        </p:nvSpPr>
        <p:spPr>
          <a:xfrm>
            <a:off x="130628" y="2233022"/>
            <a:ext cx="2906486" cy="2557342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u-H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12" name="Szövegdoboz 11"/>
          <p:cNvSpPr txBox="1"/>
          <p:nvPr/>
        </p:nvSpPr>
        <p:spPr>
          <a:xfrm>
            <a:off x="1" y="2833008"/>
            <a:ext cx="303711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Times New Roman" panose="02020603050405020304" pitchFamily="18" charset="0"/>
              </a:rPr>
              <a:t>Kedves Hittanos!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Times New Roman" panose="02020603050405020304" pitchFamily="18" charset="0"/>
              </a:rPr>
              <a:t>Várunk a következő digitális hittanórára!</a:t>
            </a:r>
          </a:p>
        </p:txBody>
      </p:sp>
      <p:sp>
        <p:nvSpPr>
          <p:cNvPr id="3" name="Tekercs vízszintesen 2"/>
          <p:cNvSpPr/>
          <p:nvPr/>
        </p:nvSpPr>
        <p:spPr>
          <a:xfrm>
            <a:off x="3037114" y="114590"/>
            <a:ext cx="8997044" cy="6272561"/>
          </a:xfrm>
          <a:prstGeom prst="horizontalScroll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Miatyánk, aki a mennyekben vagy.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Szenteltessék meg a te neved, jöjjön el a te országod,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legyen meg a te akaratod, amint a mennyben úgy a földön is.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Mindennapi kenyerünket add meg nekünk </a:t>
            </a:r>
            <a:r>
              <a:rPr kumimoji="0" lang="hu-HU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ma,</a:t>
            </a:r>
            <a:endParaRPr kumimoji="0" lang="hu-HU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És bocsásd meg </a:t>
            </a:r>
            <a:r>
              <a:rPr kumimoji="0" lang="hu-HU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vétkeinket, </a:t>
            </a:r>
            <a:r>
              <a:rPr kumimoji="0" lang="hu-H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minképpen mi is megbocsátunk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az </a:t>
            </a:r>
            <a:r>
              <a:rPr kumimoji="0" lang="hu-HU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ellenünk </a:t>
            </a:r>
            <a:r>
              <a:rPr kumimoji="0" lang="hu-H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vétkezőknek.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És ne vigy minket kísértésbe, de szabadíts meg a gonosztól,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Mert Tiéd az </a:t>
            </a:r>
            <a:r>
              <a:rPr kumimoji="0" lang="hu-HU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ország, </a:t>
            </a:r>
            <a:r>
              <a:rPr kumimoji="0" lang="hu-H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a hatalom, és </a:t>
            </a:r>
            <a:r>
              <a:rPr kumimoji="0" lang="hu-HU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a dicsőség</a:t>
            </a:r>
            <a:r>
              <a:rPr lang="hu-HU" sz="2400" dirty="0">
                <a:solidFill>
                  <a:prstClr val="black"/>
                </a:solidFill>
                <a:latin typeface="Arial" panose="020B0604020202020204"/>
              </a:rPr>
              <a:t> </a:t>
            </a:r>
            <a:r>
              <a:rPr kumimoji="0" lang="hu-HU" sz="24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</a:t>
            </a:r>
            <a:r>
              <a:rPr kumimoji="0" lang="hu-HU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mindörökké. </a:t>
            </a:r>
            <a:endParaRPr kumimoji="0" lang="hu-HU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						Ámen. </a:t>
            </a:r>
          </a:p>
        </p:txBody>
      </p:sp>
    </p:spTree>
    <p:extLst>
      <p:ext uri="{BB962C8B-B14F-4D97-AF65-F5344CB8AC3E}">
        <p14:creationId xmlns:p14="http://schemas.microsoft.com/office/powerpoint/2010/main" val="3736700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agyvárosi">
  <a:themeElements>
    <a:clrScheme name="Nagyvárosi">
      <a:dk1>
        <a:sysClr val="windowText" lastClr="000000"/>
      </a:dk1>
      <a:lt1>
        <a:sysClr val="window" lastClr="FFFFFF"/>
      </a:lt1>
      <a:dk2>
        <a:srgbClr val="162F33"/>
      </a:dk2>
      <a:lt2>
        <a:srgbClr val="EAF0E0"/>
      </a:lt2>
      <a:accent1>
        <a:srgbClr val="50B4C8"/>
      </a:accent1>
      <a:accent2>
        <a:srgbClr val="A8B97F"/>
      </a:accent2>
      <a:accent3>
        <a:srgbClr val="9B9256"/>
      </a:accent3>
      <a:accent4>
        <a:srgbClr val="657689"/>
      </a:accent4>
      <a:accent5>
        <a:srgbClr val="7A855D"/>
      </a:accent5>
      <a:accent6>
        <a:srgbClr val="84AC9D"/>
      </a:accent6>
      <a:hlink>
        <a:srgbClr val="2370CD"/>
      </a:hlink>
      <a:folHlink>
        <a:srgbClr val="877589"/>
      </a:folHlink>
    </a:clrScheme>
    <a:fontScheme name="Nagyvárosi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Nagyvárosi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00000"/>
                <a:lumMod val="110000"/>
              </a:schemeClr>
            </a:gs>
            <a:gs pos="50000">
              <a:schemeClr val="phClr">
                <a:tint val="75000"/>
                <a:satMod val="101000"/>
                <a:lumMod val="105000"/>
              </a:schemeClr>
            </a:gs>
            <a:gs pos="100000">
              <a:schemeClr val="phClr">
                <a:tint val="82000"/>
                <a:satMod val="104000"/>
                <a:lumMod val="105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80000"/>
                <a:satMod val="100000"/>
                <a:lumMod val="99000"/>
              </a:schemeClr>
            </a:gs>
          </a:gsLst>
          <a:lin ang="27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solidFill>
          <a:schemeClr val="phClr">
            <a:shade val="95000"/>
            <a:satMod val="17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etropolitan" id="{4C5440D6-04D2-4954-96CF-F251137069B2}" vid="{79CFCA13-9412-4290-BB4B-85112F88857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TM03457491[[fn=Nagyvárosi]]</Template>
  <TotalTime>1517</TotalTime>
  <Words>482</Words>
  <Application>Microsoft Office PowerPoint</Application>
  <PresentationFormat>Szélesvásznú</PresentationFormat>
  <Paragraphs>63</Paragraphs>
  <Slides>9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4</vt:i4>
      </vt:variant>
      <vt:variant>
        <vt:lpstr>Téma</vt:lpstr>
      </vt:variant>
      <vt:variant>
        <vt:i4>1</vt:i4>
      </vt:variant>
      <vt:variant>
        <vt:lpstr>Diacímek</vt:lpstr>
      </vt:variant>
      <vt:variant>
        <vt:i4>9</vt:i4>
      </vt:variant>
    </vt:vector>
  </HeadingPairs>
  <TitlesOfParts>
    <vt:vector size="14" baseType="lpstr">
      <vt:lpstr>Arial</vt:lpstr>
      <vt:lpstr>Calibri Light</vt:lpstr>
      <vt:lpstr>Times New Roman</vt:lpstr>
      <vt:lpstr>Wingdings</vt:lpstr>
      <vt:lpstr>Nagyvárosi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PowerPoint-bemutató</dc:title>
  <dc:creator>Zimányi Noémi</dc:creator>
  <cp:lastModifiedBy>Csőri-Czinkos Gergő</cp:lastModifiedBy>
  <cp:revision>197</cp:revision>
  <dcterms:created xsi:type="dcterms:W3CDTF">2020-03-16T06:58:02Z</dcterms:created>
  <dcterms:modified xsi:type="dcterms:W3CDTF">2022-04-02T09:46:40Z</dcterms:modified>
</cp:coreProperties>
</file>