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340" r:id="rId2"/>
    <p:sldId id="323" r:id="rId3"/>
    <p:sldId id="310" r:id="rId4"/>
    <p:sldId id="341" r:id="rId5"/>
    <p:sldId id="337" r:id="rId6"/>
    <p:sldId id="342" r:id="rId7"/>
    <p:sldId id="334" r:id="rId8"/>
    <p:sldId id="338" r:id="rId9"/>
    <p:sldId id="326" r:id="rId10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2E51"/>
    <a:srgbClr val="F6C6ED"/>
    <a:srgbClr val="A51B8B"/>
    <a:srgbClr val="F1B051"/>
    <a:srgbClr val="F7D097"/>
    <a:srgbClr val="CAEBFB"/>
    <a:srgbClr val="C5B79B"/>
    <a:srgbClr val="FDF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46" autoAdjust="0"/>
    <p:restoredTop sz="94660"/>
  </p:normalViewPr>
  <p:slideViewPr>
    <p:cSldViewPr snapToGrid="0">
      <p:cViewPr varScale="1">
        <p:scale>
          <a:sx n="79" d="100"/>
          <a:sy n="79" d="100"/>
        </p:scale>
        <p:origin x="8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03EFA43C-7CD0-476F-9479-9BA0E1D80254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C2478477-50A6-4CD3-A0B5-45EB0F41966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56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FAE8DF-808F-4D63-8F45-975A037C07F9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1B54D-24B6-4722-A911-3EF28A747D0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914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2B1934-D7B2-402C-A23B-178A912D182F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4D389-DE5D-4554-B04A-394355CDF29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631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DCC7A-34A9-49AA-AC9C-C70CEDB3C21D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08A8A-D35B-45D9-A2BE-0AF7EEE9877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910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38F00-DF8F-4245-9EE6-242C680CA9F4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D9097-46FF-478D-A8AD-7B434A86400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041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B43B1A-64EA-4E71-B497-4DF827958F2F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CB6A4-9FD7-422B-9018-603747245EE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082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2C60FA-38EE-48ED-8771-8B67405B21A0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4D16F-CF92-476A-B935-9293DE79692D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210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EB10F-ECEF-4115-95E2-DB87E9E69DFF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66A2F-0CB6-4D49-91FF-C2DA7FEB33E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295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1067F1-9641-4661-8CE2-E4C09572765B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CA7D1-8A40-4F2E-8D20-7D17394E0BB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403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E31B7E-5F56-4253-8C41-BB7AC008ACFB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653D7EDD-368C-4422-89F6-7C925E09717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867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539BFC40-85D5-422D-90F3-2BFCE4F33283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C207A083-9F1D-4A07-AAD3-9854E9D2A71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0745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56000">
              <a:schemeClr val="accent3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B9AC888E-8510-46EE-8DFB-50527AC3FC9B}" type="datetimeFigureOut">
              <a:rPr lang="hu-HU" smtClean="0"/>
              <a:pPr>
                <a:defRPr/>
              </a:pPr>
              <a:t>2022. 04. 02.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6F41E3B-6962-4596-97E0-2AA214D940BE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777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r4gobZgDZ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DKizoHRc-U" TargetMode="External"/><Relationship Id="rId2" Type="http://schemas.openxmlformats.org/officeDocument/2006/relationships/hyperlink" Target="https://abibliamindenkie.hu/uj/JHN/2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1"/>
          <p:cNvSpPr/>
          <p:nvPr/>
        </p:nvSpPr>
        <p:spPr>
          <a:xfrm>
            <a:off x="418923" y="181845"/>
            <a:ext cx="3589760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DIGITÁLIS HITTANÓRA</a:t>
            </a:r>
          </a:p>
          <a:p>
            <a:pPr algn="ctr"/>
            <a:endParaRPr lang="hu-HU" sz="2400" b="1" dirty="0" smtClean="0">
              <a:solidFill>
                <a:srgbClr val="AE2E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llipszis 2"/>
          <p:cNvSpPr/>
          <p:nvPr/>
        </p:nvSpPr>
        <p:spPr>
          <a:xfrm>
            <a:off x="8082643" y="181846"/>
            <a:ext cx="3589760" cy="2885155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ÁLDÁS, BÉKESSÉG!</a:t>
            </a:r>
          </a:p>
          <a:p>
            <a:pPr algn="ctr"/>
            <a:endParaRPr lang="hu-HU" sz="2400" b="1" dirty="0" smtClean="0">
              <a:solidFill>
                <a:srgbClr val="AE2E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zövegdoboz 5"/>
          <p:cNvSpPr txBox="1">
            <a:spLocks noChangeArrowheads="1"/>
          </p:cNvSpPr>
          <p:nvPr/>
        </p:nvSpPr>
        <p:spPr bwMode="auto">
          <a:xfrm>
            <a:off x="418923" y="3360915"/>
            <a:ext cx="11691257" cy="2800767"/>
          </a:xfrm>
          <a:prstGeom prst="rect">
            <a:avLst/>
          </a:prstGeom>
          <a:gradFill>
            <a:gsLst>
              <a:gs pos="0">
                <a:srgbClr val="AE2E51"/>
              </a:gs>
              <a:gs pos="74000">
                <a:schemeClr val="accent1">
                  <a:lumMod val="45000"/>
                  <a:lumOff val="55000"/>
                </a:schemeClr>
              </a:gs>
              <a:gs pos="1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4400" dirty="0" smtClean="0">
                <a:cs typeface="Arial" panose="020B0604020202020204" pitchFamily="34" charset="0"/>
              </a:rPr>
              <a:t>A mai óra témája:</a:t>
            </a:r>
          </a:p>
          <a:p>
            <a:pPr algn="ctr" eaLnBrk="1" hangingPunct="1"/>
            <a:r>
              <a:rPr lang="hu-HU" altLang="hu-HU" sz="4400" dirty="0" smtClean="0">
                <a:solidFill>
                  <a:srgbClr val="AE2E51"/>
                </a:solidFill>
                <a:cs typeface="Arial" panose="020B0604020202020204" pitchFamily="34" charset="0"/>
              </a:rPr>
              <a:t>„Feltámadt az Úr! Bizonnyal feltámadt!”</a:t>
            </a:r>
          </a:p>
          <a:p>
            <a:pPr algn="ctr" eaLnBrk="1" hangingPunct="1"/>
            <a:endParaRPr lang="hu-HU" altLang="hu-HU" sz="4400" dirty="0">
              <a:solidFill>
                <a:srgbClr val="AE2E51"/>
              </a:solidFill>
              <a:cs typeface="Arial" panose="020B0604020202020204" pitchFamily="34" charset="0"/>
            </a:endParaRPr>
          </a:p>
          <a:p>
            <a:pPr algn="ctr" eaLnBrk="1" hangingPunct="1"/>
            <a:r>
              <a:rPr lang="hu-HU" altLang="hu-HU" sz="4400" dirty="0" smtClean="0">
                <a:cs typeface="Arial" panose="020B0604020202020204" pitchFamily="34" charset="0"/>
              </a:rPr>
              <a:t>Jézus Krisztus feltámadása - folytatás</a:t>
            </a:r>
            <a:endParaRPr lang="hu-HU" altLang="hu-HU" sz="40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5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489857" y="367962"/>
            <a:ext cx="5584372" cy="52629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47625">
            <a:gradFill>
              <a:gsLst>
                <a:gs pos="0">
                  <a:srgbClr val="AE2E5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Kedves Hittanos Barátom!</a:t>
            </a:r>
          </a:p>
          <a:p>
            <a:pPr algn="ctr"/>
            <a:endParaRPr lang="hu-HU" sz="2400" b="1" dirty="0" smtClean="0">
              <a:cs typeface="Arial" panose="020B0604020202020204" pitchFamily="34" charset="0"/>
            </a:endParaRPr>
          </a:p>
          <a:p>
            <a:pPr algn="ctr"/>
            <a:r>
              <a:rPr lang="hu-HU" sz="2400" b="1" dirty="0" smtClean="0">
                <a:cs typeface="Arial" panose="020B0604020202020204" pitchFamily="34" charset="0"/>
              </a:rPr>
              <a:t>ISTEN HOZOTT!</a:t>
            </a:r>
            <a:endParaRPr lang="hu-H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A digitális hittanórán 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szükséged lesz a következőkre:</a:t>
            </a:r>
          </a:p>
          <a:p>
            <a:pPr algn="ctr"/>
            <a:endParaRPr lang="hu-H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Internet kapcsolat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Laptop, okostelefon vagy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tablet</a:t>
            </a:r>
            <a:endParaRPr lang="hu-H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cs typeface="Arial" panose="020B0604020202020204" pitchFamily="34" charset="0"/>
              </a:rPr>
              <a:t>Hangszóró vagy fülhallgató</a:t>
            </a:r>
            <a:endParaRPr lang="hu-H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Üres lap vagy a füzeted és ceruza.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Te lelkes hozzáállásod. 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hu-H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70171" y="2432957"/>
            <a:ext cx="5534048" cy="4102821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Kérlek, hogy olvasd el a diákon szereplő információkat és kövesd az utasításokat!</a:t>
            </a:r>
          </a:p>
          <a:p>
            <a:pPr algn="ctr"/>
            <a:endParaRPr lang="hu-H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Állítsd be a diavetítést és </a:t>
            </a:r>
            <a:r>
              <a:rPr lang="hu-H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indítsd</a:t>
            </a:r>
            <a:r>
              <a:rPr lang="hu-H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a PPT-t! </a:t>
            </a:r>
            <a:endParaRPr lang="hu-H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07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Kép 7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63500"/>
            <a:ext cx="21224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Szövegdoboz 4"/>
          <p:cNvSpPr txBox="1">
            <a:spLocks noChangeArrowheads="1"/>
          </p:cNvSpPr>
          <p:nvPr/>
        </p:nvSpPr>
        <p:spPr bwMode="auto">
          <a:xfrm>
            <a:off x="1193800" y="2790825"/>
            <a:ext cx="5024438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3600" dirty="0">
                <a:solidFill>
                  <a:srgbClr val="7030A0"/>
                </a:solidFill>
                <a:cs typeface="Arial" panose="020B0604020202020204" pitchFamily="34" charset="0"/>
              </a:rPr>
              <a:t>Áldás, békesség! </a:t>
            </a:r>
          </a:p>
          <a:p>
            <a:pPr algn="ctr" eaLnBrk="1" hangingPunct="1"/>
            <a:endParaRPr lang="hu-HU" altLang="hu-HU" sz="36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/>
            <a:r>
              <a:rPr lang="hu-HU" altLang="hu-HU" sz="3200" dirty="0">
                <a:solidFill>
                  <a:srgbClr val="000000"/>
                </a:solidFill>
                <a:cs typeface="Arial" panose="020B0604020202020204" pitchFamily="34" charset="0"/>
              </a:rPr>
              <a:t>Kezdd a digitális hittanórát az óra eleji imádsággal!</a:t>
            </a:r>
          </a:p>
        </p:txBody>
      </p:sp>
      <p:pic>
        <p:nvPicPr>
          <p:cNvPr id="19460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638" y="873125"/>
            <a:ext cx="5380037" cy="540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41" y="146991"/>
            <a:ext cx="2161598" cy="2160000"/>
          </a:xfrm>
          <a:prstGeom prst="rect">
            <a:avLst/>
          </a:prstGeom>
        </p:spPr>
      </p:pic>
      <p:sp>
        <p:nvSpPr>
          <p:cNvPr id="3" name="Lekerekített téglalap 2"/>
          <p:cNvSpPr/>
          <p:nvPr/>
        </p:nvSpPr>
        <p:spPr>
          <a:xfrm>
            <a:off x="2492827" y="326640"/>
            <a:ext cx="9699173" cy="646608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Jézus Krisztus azért jött el közénk, hogy megváltást hozzon neked, nekem és mindannyiunknak!</a:t>
            </a:r>
          </a:p>
          <a:p>
            <a:pPr algn="ctr"/>
            <a:r>
              <a:rPr lang="hu-H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Krisztus feltámadott! – hangzik egy református énekünk</a:t>
            </a:r>
            <a:r>
              <a:rPr lang="hu-H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hu-H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hu-H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Kérlek, hogy csukd be a szemed és hallgasd meg az éneket úgy, hogy az érzéseidre figyelsz! Akár többször is meghallgathatod!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hu-H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Gondold végig, hogy mit üzen neked az ének?</a:t>
            </a:r>
          </a:p>
          <a:p>
            <a:pPr algn="ctr"/>
            <a:endParaRPr lang="hu-HU" sz="3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67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2193285" y="1045029"/>
            <a:ext cx="9204058" cy="540475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Hogyan fejeznéd be a mondatot?</a:t>
            </a:r>
          </a:p>
          <a:p>
            <a:pPr algn="ctr"/>
            <a:r>
              <a:rPr lang="hu-H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húsvét a keresztyén ember számára…</a:t>
            </a:r>
          </a:p>
          <a:p>
            <a:pPr algn="ctr"/>
            <a:endParaRPr lang="hu-H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hu-H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Legalább 3 befejezést írj és küldd el a válaszaidat a Hittanoktatódnak! 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hu-H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Azt is jelöld meg, hogy hozzád melyik áll a legközelebb!  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93285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84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2481943" y="246363"/>
            <a:ext cx="9710057" cy="6546357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Emlékszel még a legutóbbi történetre? Két asszony ment a sírhoz. Amikor ott fölfedezték, hogy Jézus feltámadt, elfutottak a jó hírrel a tanítványokhoz.</a:t>
            </a:r>
          </a:p>
          <a:p>
            <a:pPr algn="ctr"/>
            <a:r>
              <a:rPr lang="hu-H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tanítványok közül pedig többen a sírhoz mentek. Mi történt?</a:t>
            </a:r>
          </a:p>
          <a:p>
            <a:pPr algn="ctr"/>
            <a:r>
              <a:rPr lang="hu-HU" sz="3200" dirty="0" smtClean="0">
                <a:solidFill>
                  <a:srgbClr val="AE2E5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Olvasd el ezt az Igét: János evangéliuma, 20,1-18! </a:t>
            </a:r>
            <a:endParaRPr lang="hu-HU" sz="3200" dirty="0" smtClean="0">
              <a:solidFill>
                <a:srgbClr val="AE2E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Majd nézd meg ezt a feldolgozást!</a:t>
            </a:r>
            <a:endParaRPr lang="hu-HU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hu-H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Miben hasonlít és miben különbözik a kettő?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hu-H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a történet fő üzenete a számodra?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hu-H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Írd le röviden a füzetedbe!</a:t>
            </a:r>
            <a:endParaRPr lang="hu-HU" sz="3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584" y="246363"/>
            <a:ext cx="1938696" cy="205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65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kerekített téglalap 3"/>
          <p:cNvSpPr/>
          <p:nvPr/>
        </p:nvSpPr>
        <p:spPr>
          <a:xfrm>
            <a:off x="319087" y="4283302"/>
            <a:ext cx="10882313" cy="25746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hu-H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Készíts egy húsvéti montázst (rajzolhatsz, festhetsz, ragaszthatsz rá szabadon) és írd rá ezt az Igét is!</a:t>
            </a:r>
          </a:p>
          <a:p>
            <a:pPr marL="514350" indent="-514350" algn="ctr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hu-H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Montázs helyett, akár egy kifejező graffitit (a füzetedbe vagy egy lapra) is készíthetsz ebből az Igéből.</a:t>
            </a:r>
          </a:p>
          <a:p>
            <a:pPr marL="514350" indent="-51435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hu-H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tovább </a:t>
            </a:r>
            <a:r>
              <a:rPr lang="hu-H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alkotásod és mondd el, hogy mit jelent ez az Ige a számodra!</a:t>
            </a:r>
            <a:endParaRPr lang="hu-H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évtábla 2"/>
          <p:cNvSpPr/>
          <p:nvPr/>
        </p:nvSpPr>
        <p:spPr>
          <a:xfrm>
            <a:off x="2596243" y="0"/>
            <a:ext cx="9465128" cy="4283302"/>
          </a:xfrm>
          <a:prstGeom prst="plaqu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3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Jézus mondja: 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„Én </a:t>
            </a:r>
            <a:r>
              <a:rPr lang="hu-HU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vagyok a feltámadás és az élet, aki hisz </a:t>
            </a:r>
            <a:r>
              <a:rPr lang="hu-HU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énbennem</a:t>
            </a:r>
            <a:r>
              <a:rPr lang="hu-HU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 meghal is, </a:t>
            </a:r>
            <a:r>
              <a:rPr lang="hu-HU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él;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aki él, és hisz </a:t>
            </a:r>
            <a:r>
              <a:rPr lang="hu-HU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énbennem</a:t>
            </a:r>
            <a:r>
              <a:rPr lang="hu-HU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az nem hal meg soha. Hiszed-e ezt</a:t>
            </a:r>
            <a:r>
              <a:rPr lang="hu-HU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János evangéliuma 11,25-26 </a:t>
            </a:r>
            <a:endParaRPr lang="hu-HU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8" y="457788"/>
            <a:ext cx="2154702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23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buborék 1"/>
          <p:cNvSpPr/>
          <p:nvPr/>
        </p:nvSpPr>
        <p:spPr>
          <a:xfrm>
            <a:off x="4049485" y="3200400"/>
            <a:ext cx="3673929" cy="1894114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Feltámadt az Úr!</a:t>
            </a:r>
            <a:endParaRPr lang="hu-H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osolygó arc 4"/>
          <p:cNvSpPr/>
          <p:nvPr/>
        </p:nvSpPr>
        <p:spPr>
          <a:xfrm>
            <a:off x="2922813" y="4572000"/>
            <a:ext cx="1992086" cy="2106386"/>
          </a:xfrm>
          <a:prstGeom prst="smileyFace">
            <a:avLst/>
          </a:prstGeom>
          <a:solidFill>
            <a:srgbClr val="F6C6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Mosolygó arc 6"/>
          <p:cNvSpPr/>
          <p:nvPr/>
        </p:nvSpPr>
        <p:spPr>
          <a:xfrm>
            <a:off x="9780815" y="4572000"/>
            <a:ext cx="1992086" cy="2106386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Lekerekített téglalapbuborék 7"/>
          <p:cNvSpPr/>
          <p:nvPr/>
        </p:nvSpPr>
        <p:spPr>
          <a:xfrm>
            <a:off x="7723414" y="2824843"/>
            <a:ext cx="3265715" cy="1698171"/>
          </a:xfrm>
          <a:prstGeom prst="wedgeRoundRectCallout">
            <a:avLst>
              <a:gd name="adj1" fmla="val -21333"/>
              <a:gd name="adj2" fmla="val 75962"/>
              <a:gd name="adj3" fmla="val 16667"/>
            </a:avLst>
          </a:prstGeom>
          <a:solidFill>
            <a:srgbClr val="F7D0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Bizonnyal feltámadt!</a:t>
            </a:r>
            <a:endParaRPr lang="hu-H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2579914" y="338078"/>
            <a:ext cx="8964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err="1" smtClean="0"/>
              <a:t>Köszöntsd</a:t>
            </a:r>
            <a:r>
              <a:rPr lang="hu-HU" sz="3600" b="1" dirty="0" smtClean="0"/>
              <a:t> így húsvétkor a körülötted lévőket!</a:t>
            </a:r>
            <a:endParaRPr lang="hu-HU" sz="3600" b="1" dirty="0"/>
          </a:p>
        </p:txBody>
      </p:sp>
      <p:pic>
        <p:nvPicPr>
          <p:cNvPr id="10" name="Kép 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39956" y="186214"/>
            <a:ext cx="1854389" cy="203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93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11756" y="221835"/>
            <a:ext cx="2123230" cy="1834119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6096000" y="5960218"/>
            <a:ext cx="6096000" cy="707886"/>
          </a:xfrm>
          <a:prstGeom prst="rect">
            <a:avLst/>
          </a:prstGeom>
          <a:ln w="50800"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solidFill>
                  <a:srgbClr val="AE2E5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Áldás</a:t>
            </a:r>
            <a:r>
              <a:rPr kumimoji="0" lang="hu-HU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, békesség!</a:t>
            </a:r>
          </a:p>
        </p:txBody>
      </p:sp>
      <p:sp>
        <p:nvSpPr>
          <p:cNvPr id="2" name="Ellipszis 1"/>
          <p:cNvSpPr/>
          <p:nvPr/>
        </p:nvSpPr>
        <p:spPr>
          <a:xfrm>
            <a:off x="130628" y="2233022"/>
            <a:ext cx="2906486" cy="25573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" y="2833008"/>
            <a:ext cx="3037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Kedves Hittanos!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 panose="02020603050405020304" pitchFamily="18" charset="0"/>
              </a:rPr>
              <a:t>Várunk a következő digitális hittanórára!</a:t>
            </a:r>
          </a:p>
        </p:txBody>
      </p:sp>
      <p:sp>
        <p:nvSpPr>
          <p:cNvPr id="3" name="Tekercs vízszintesen 2"/>
          <p:cNvSpPr/>
          <p:nvPr/>
        </p:nvSpPr>
        <p:spPr>
          <a:xfrm>
            <a:off x="3037114" y="114590"/>
            <a:ext cx="8997044" cy="6272561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Miatyánk, aki a mennyekben vagy.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Szenteltessék meg a te neved, jöjjön el a te országod,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legyen meg a te akaratod, amint a mennyben úgy a földön is.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Mindennapi kenyerünket add meg nekünk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ma,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bocsásd meg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vétkeinket,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minképpen mi is megbocsátunk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ellenünk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vétkezőknek.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És ne vigy minket kísértésbe, de szabadíts meg a gonosztól,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Mert Tiéd az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ország, </a:t>
            </a: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hatalom, és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dicsőség</a:t>
            </a:r>
            <a:r>
              <a:rPr lang="hu-HU" sz="24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kumimoji="0" lang="hu-HU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mindörökké. </a:t>
            </a: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					Ámen. </a:t>
            </a:r>
          </a:p>
        </p:txBody>
      </p:sp>
    </p:spTree>
    <p:extLst>
      <p:ext uri="{BB962C8B-B14F-4D97-AF65-F5344CB8AC3E}">
        <p14:creationId xmlns:p14="http://schemas.microsoft.com/office/powerpoint/2010/main" val="373670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gyvárosi">
  <a:themeElements>
    <a:clrScheme name="Nagyváros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Nagyváros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agyváros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TM03457491[[fn=Nagyvárosi]]</Template>
  <TotalTime>1517</TotalTime>
  <Words>482</Words>
  <Application>Microsoft Office PowerPoint</Application>
  <PresentationFormat>Szélesvásznú</PresentationFormat>
  <Paragraphs>63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 Light</vt:lpstr>
      <vt:lpstr>Times New Roman</vt:lpstr>
      <vt:lpstr>Wingdings</vt:lpstr>
      <vt:lpstr>Nagyvárosi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Zimányi Noémi</dc:creator>
  <cp:lastModifiedBy>Csőri-Czinkos Gergő</cp:lastModifiedBy>
  <cp:revision>197</cp:revision>
  <dcterms:created xsi:type="dcterms:W3CDTF">2020-03-16T06:58:02Z</dcterms:created>
  <dcterms:modified xsi:type="dcterms:W3CDTF">2022-04-02T09:46:40Z</dcterms:modified>
</cp:coreProperties>
</file>