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40" r:id="rId2"/>
    <p:sldId id="323" r:id="rId3"/>
    <p:sldId id="363" r:id="rId4"/>
    <p:sldId id="383" r:id="rId5"/>
    <p:sldId id="384" r:id="rId6"/>
    <p:sldId id="385" r:id="rId7"/>
    <p:sldId id="387" r:id="rId8"/>
    <p:sldId id="386" r:id="rId9"/>
    <p:sldId id="352" r:id="rId10"/>
    <p:sldId id="377" r:id="rId11"/>
    <p:sldId id="364" r:id="rId12"/>
    <p:sldId id="382" r:id="rId13"/>
    <p:sldId id="326" r:id="rId14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AE2E51"/>
    <a:srgbClr val="F6C6ED"/>
    <a:srgbClr val="FFCCFF"/>
    <a:srgbClr val="A51B8B"/>
    <a:srgbClr val="F1B051"/>
    <a:srgbClr val="F7D097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4" y="510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D3i5mJdtA&amp;feature=youtu.b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naeUbNouplM&amp;feature=youtu.be" TargetMode="External"/><Relationship Id="rId4" Type="http://schemas.openxmlformats.org/officeDocument/2006/relationships/hyperlink" Target="https://www.youtube.com/watch?v=svN96RVsydU&amp;feature=youtu.b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35252" y="3360915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Jézus megtisztítja a templomot 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János 2,13-17</a:t>
            </a:r>
            <a:endParaRPr lang="hu-HU" altLang="hu-HU" sz="5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9" y="2770397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438400" y="2245360"/>
            <a:ext cx="9499600" cy="4500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Ha mi az indulat szóra gondolunk, akkor általában ingerültség, harag kapcsolódik hozzá. De amikor Jézus </a:t>
            </a:r>
            <a:r>
              <a:rPr lang="hu-HU" sz="2200" dirty="0" err="1" smtClean="0">
                <a:solidFill>
                  <a:schemeClr val="tx1"/>
                </a:solidFill>
              </a:rPr>
              <a:t>indulatáról</a:t>
            </a:r>
            <a:r>
              <a:rPr lang="hu-HU" sz="2200" dirty="0" smtClean="0">
                <a:solidFill>
                  <a:schemeClr val="tx1"/>
                </a:solidFill>
              </a:rPr>
              <a:t> beszélünk, akkor nem erről van szó. Arról a hozzáállásról, ami Jézus egész viselkedésmódját, gondolkodásmódját és szemléletét jellemezte. Valójában a mi </a:t>
            </a:r>
            <a:r>
              <a:rPr lang="hu-HU" sz="2200" dirty="0" err="1" smtClean="0">
                <a:solidFill>
                  <a:schemeClr val="tx1"/>
                </a:solidFill>
              </a:rPr>
              <a:t>indulataink</a:t>
            </a:r>
            <a:r>
              <a:rPr lang="hu-HU" sz="2200" dirty="0" smtClean="0">
                <a:solidFill>
                  <a:schemeClr val="tx1"/>
                </a:solidFill>
              </a:rPr>
              <a:t> is hatással vannak minden tettünkre. Ahogyan gondolkodunk, amit mondunk, amit teszünk. Tág értelemben ez azt jelenti, ami befolyásol, irányít bennünket.</a:t>
            </a:r>
          </a:p>
          <a:p>
            <a:pPr algn="just"/>
            <a:r>
              <a:rPr lang="hu-HU" sz="2200" dirty="0" smtClean="0">
                <a:solidFill>
                  <a:schemeClr val="tx1"/>
                </a:solidFill>
              </a:rPr>
              <a:t>Jézus tettei mögött Isten és az emberek szeretete állt. Minden tettével Istenre mutatott. </a:t>
            </a:r>
            <a:r>
              <a:rPr lang="hu-HU" sz="2200" dirty="0" smtClean="0">
                <a:solidFill>
                  <a:schemeClr val="tx1"/>
                </a:solidFill>
              </a:rPr>
              <a:t>Az árusok templomból való kiűzése előtt szelíd szóval hívta fel a figyelmüket arra, hogy nem helyes, amit tettek. Több alkalommal is megtette ezt – de hiába. Ezért kellett keményebb eszközökhöz nyúlnia. Ennek jele volt Jézusnak ez a kemény tette is. 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61920" y="152692"/>
            <a:ext cx="927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„Az </a:t>
            </a:r>
            <a:r>
              <a:rPr lang="hu-HU" sz="2000" dirty="0"/>
              <a:t>az indulat legyen bennetek, amely Krisztus Jézusban is megvolt: </a:t>
            </a:r>
          </a:p>
          <a:p>
            <a:r>
              <a:rPr lang="hu-HU" sz="2000" dirty="0" smtClean="0"/>
              <a:t>aki </a:t>
            </a:r>
            <a:r>
              <a:rPr lang="hu-HU" sz="2000" dirty="0"/>
              <a:t>Isten formájában lévén nem tekintette zsákmánynak, hogy egyenlő Istennel, </a:t>
            </a:r>
          </a:p>
          <a:p>
            <a:r>
              <a:rPr lang="hu-HU" sz="2000" dirty="0" smtClean="0"/>
              <a:t>hanem </a:t>
            </a:r>
            <a:r>
              <a:rPr lang="hu-HU" sz="2000" dirty="0"/>
              <a:t>megüresítette önmagát, szolgai formát vett fel, emberekhez </a:t>
            </a:r>
            <a:r>
              <a:rPr lang="hu-HU" sz="2000" dirty="0" smtClean="0"/>
              <a:t>hasonlóvá </a:t>
            </a:r>
            <a:r>
              <a:rPr lang="hu-HU" sz="2000" dirty="0"/>
              <a:t>lett, és emberként élt; </a:t>
            </a:r>
          </a:p>
          <a:p>
            <a:r>
              <a:rPr lang="hu-HU" sz="2000" dirty="0" smtClean="0"/>
              <a:t>megalázta </a:t>
            </a:r>
            <a:r>
              <a:rPr lang="hu-HU" sz="2000" dirty="0"/>
              <a:t>magát, és engedelmes volt mindhalálig, mégpedig a kereszthalálig</a:t>
            </a:r>
            <a:r>
              <a:rPr lang="hu-HU" sz="2000" dirty="0" smtClean="0"/>
              <a:t>.”</a:t>
            </a:r>
          </a:p>
          <a:p>
            <a:r>
              <a:rPr lang="hu-HU" sz="2000" dirty="0" smtClean="0"/>
              <a:t>Filippi 2,5-8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0" y="0"/>
            <a:ext cx="2160000" cy="2160000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2312400" y="152691"/>
            <a:ext cx="9625600" cy="1938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23" y="4398640"/>
            <a:ext cx="2193285" cy="2160000"/>
          </a:xfrm>
          <a:prstGeom prst="rect">
            <a:avLst/>
          </a:prstGeom>
        </p:spPr>
      </p:pic>
      <p:sp>
        <p:nvSpPr>
          <p:cNvPr id="2" name="Felhő 1"/>
          <p:cNvSpPr/>
          <p:nvPr/>
        </p:nvSpPr>
        <p:spPr>
          <a:xfrm>
            <a:off x="120342" y="559462"/>
            <a:ext cx="5256861" cy="252266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Kattints a hangszóróra és hallgasd meg a történetet.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Te hogyan folytatnád?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3" name="A kilin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8057" y="387531"/>
            <a:ext cx="2159726" cy="2159726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2727022" y="3254061"/>
            <a:ext cx="6142658" cy="276932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 erre a másik hangszóróra </a:t>
            </a:r>
            <a:r>
              <a:rPr lang="hu-HU" sz="2400" dirty="0" err="1" smtClean="0">
                <a:solidFill>
                  <a:schemeClr val="tx1"/>
                </a:solidFill>
              </a:rPr>
              <a:t>kattintassz</a:t>
            </a:r>
            <a:r>
              <a:rPr lang="hu-HU" sz="2400" dirty="0" smtClean="0">
                <a:solidFill>
                  <a:schemeClr val="tx1"/>
                </a:solidFill>
              </a:rPr>
              <a:t>, kiderül, hogyan folytatódott a történet!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Azt is megtudhatod, hogy mit tanulhatunk ebből!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5" name="Rögzített 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649" y="2547257"/>
            <a:ext cx="3104606" cy="31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3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5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3" y="4398640"/>
            <a:ext cx="2193285" cy="2160000"/>
          </a:xfrm>
          <a:prstGeom prst="rect">
            <a:avLst/>
          </a:prstGeom>
        </p:spPr>
      </p:pic>
      <p:sp>
        <p:nvSpPr>
          <p:cNvPr id="2" name="Felhő 1"/>
          <p:cNvSpPr/>
          <p:nvPr/>
        </p:nvSpPr>
        <p:spPr>
          <a:xfrm>
            <a:off x="5742" y="0"/>
            <a:ext cx="8530045" cy="456845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Milyen indulat van ezekben az emberekben? Vajon mi lenne a megfelelő, keresztyén viselkedésmód ebben a helyzetben?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Nézd meg ezt a három videót és fogalmazd meg a válaszaidat!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Küldd el a témához kapcsolódó gondolataidat a Hittanoktatódnak!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8" name="Felhő 7"/>
          <p:cNvSpPr/>
          <p:nvPr/>
        </p:nvSpPr>
        <p:spPr>
          <a:xfrm>
            <a:off x="8392097" y="358822"/>
            <a:ext cx="3799903" cy="192540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hlinkClick r:id="rId3"/>
              </a:rPr>
              <a:t>Kisfilm 1. A fiú hazatér</a:t>
            </a:r>
            <a:endParaRPr lang="hu-HU" sz="2400" dirty="0"/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8149962" y="2547119"/>
            <a:ext cx="3799903" cy="192540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hlinkClick r:id="rId4"/>
              </a:rPr>
              <a:t>Kisfilm 2. „Az enyém”</a:t>
            </a:r>
            <a:endParaRPr lang="hu-HU" sz="2400" dirty="0"/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4350059" y="4537302"/>
            <a:ext cx="3799903" cy="192540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5"/>
              </a:rPr>
              <a:t>Kisfilm 3. Jó-e az irány?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241" y="4568457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65315" y="2150329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2857500" y="114590"/>
            <a:ext cx="9176658" cy="643316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-128814" y="2008188"/>
            <a:ext cx="360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  <a:endParaRPr lang="hu-HU" altLang="hu-H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kercs vízszintesen 4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6065520" y="518160"/>
            <a:ext cx="5931746" cy="584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„Közel </a:t>
            </a:r>
            <a:r>
              <a:rPr lang="hu-HU" sz="2400" dirty="0">
                <a:solidFill>
                  <a:schemeClr val="tx1"/>
                </a:solidFill>
              </a:rPr>
              <a:t>volt a zsidók </a:t>
            </a:r>
            <a:r>
              <a:rPr lang="hu-HU" sz="2400" dirty="0" err="1">
                <a:solidFill>
                  <a:schemeClr val="tx1"/>
                </a:solidFill>
              </a:rPr>
              <a:t>páskaünnepe</a:t>
            </a:r>
            <a:r>
              <a:rPr lang="hu-HU" sz="2400" dirty="0">
                <a:solidFill>
                  <a:schemeClr val="tx1"/>
                </a:solidFill>
              </a:rPr>
              <a:t>, és Jézus felment Jeruzsálembe.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templomban találta a marhák, juhok és galambok árusait meg az ott ülő pénzváltókat.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Kötélből </a:t>
            </a:r>
            <a:r>
              <a:rPr lang="hu-HU" sz="2400" dirty="0">
                <a:solidFill>
                  <a:schemeClr val="tx1"/>
                </a:solidFill>
              </a:rPr>
              <a:t>korbácsot csinált, és kiűzte mindet a templomból a marhákkal és a juhokkal együtt. A pénzváltók pénzét kiszórta, az asztalokat felborította, </a:t>
            </a:r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galambárusoknak pedig ezt mondta: Vigyétek ezeket innen, ne csináljatok piacteret az én Atyám házából</a:t>
            </a:r>
            <a:r>
              <a:rPr lang="hu-HU" sz="2400" dirty="0" smtClean="0">
                <a:solidFill>
                  <a:schemeClr val="tx1"/>
                </a:solidFill>
              </a:rPr>
              <a:t>!” </a:t>
            </a:r>
          </a:p>
          <a:p>
            <a:pPr algn="just"/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               János evangéliuma 2,13-16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0"/>
            <a:ext cx="2160000" cy="2160000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354899" y="2312174"/>
            <a:ext cx="5281448" cy="373642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Olvasd el ezt a bibliai történetet. Gondold végig a következő kérdéseket!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 történt Jézussal?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Milyennek látod itt Jézus viselkedését?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840480" y="101600"/>
            <a:ext cx="8188960" cy="2245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000" b="1" dirty="0">
                <a:solidFill>
                  <a:schemeClr val="tx1"/>
                </a:solidFill>
              </a:rPr>
              <a:t>1. Történeti háttér</a:t>
            </a:r>
          </a:p>
          <a:p>
            <a:pPr algn="just"/>
            <a:r>
              <a:rPr lang="hu-HU" sz="2000" dirty="0">
                <a:solidFill>
                  <a:schemeClr val="tx1"/>
                </a:solidFill>
              </a:rPr>
              <a:t>Jézus a </a:t>
            </a:r>
            <a:r>
              <a:rPr lang="hu-HU" sz="2000" dirty="0" err="1">
                <a:solidFill>
                  <a:schemeClr val="tx1"/>
                </a:solidFill>
              </a:rPr>
              <a:t>páskaünnep</a:t>
            </a:r>
            <a:r>
              <a:rPr lang="hu-HU" sz="2000" dirty="0">
                <a:solidFill>
                  <a:schemeClr val="tx1"/>
                </a:solidFill>
              </a:rPr>
              <a:t> alkalmával ment Jeruzsálembe. Ezen az ünnepen sok zarándok volt jelen a városban, akik a templomban, a korabeli szokásoknak megfelelően, áldozatot akartak </a:t>
            </a:r>
            <a:r>
              <a:rPr lang="hu-HU" sz="2000" dirty="0" smtClean="0">
                <a:solidFill>
                  <a:schemeClr val="tx1"/>
                </a:solidFill>
              </a:rPr>
              <a:t>bemutatni.</a:t>
            </a:r>
          </a:p>
          <a:p>
            <a:pPr algn="just"/>
            <a:r>
              <a:rPr lang="hu-HU" sz="2000" dirty="0">
                <a:solidFill>
                  <a:schemeClr val="tx1"/>
                </a:solidFill>
              </a:rPr>
              <a:t>Mivel a hosszú úton nem mindenki cipelte magával az áldozatra szánt állatot, ezért jó néhányan a templom környékén vették meg azt.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0" y="6329680"/>
            <a:ext cx="6024880" cy="528320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jeruzsálemi templom maradványai napjainkban.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11760" y="4257040"/>
            <a:ext cx="11938000" cy="2468880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Jézus Jeruzsálemben Isten tiszteletére készült, így nem volt meglepő, hogy sokkolta az, amit a templom körül látott.</a:t>
            </a:r>
            <a:r>
              <a:rPr lang="hu-HU" sz="2000" dirty="0"/>
              <a:t> </a:t>
            </a:r>
            <a:r>
              <a:rPr lang="hu-HU" sz="2000" dirty="0">
                <a:solidFill>
                  <a:schemeClr val="tx1"/>
                </a:solidFill>
              </a:rPr>
              <a:t>Ő tisztelte, becsülte Istent és a jeruzsálemi templomot is, ami Izráel vallásos életének a központja volt. Azzal, hogy a piaci árusok ott alkudoztak, kereskedtek, azt mutatták, hogy számukra fontosabb a nyerészkedés, mint a hit és Isten Igéje. A templom előtere inkább úgy nézett ki, mint egy piactér, és nem az a hely, ahol készülhettek volna Isten tiszteletére.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r>
              <a:rPr lang="hu-HU" sz="2000" dirty="0">
                <a:solidFill>
                  <a:schemeClr val="tx1"/>
                </a:solidFill>
              </a:rPr>
              <a:t>E</a:t>
            </a:r>
            <a:r>
              <a:rPr lang="hu-HU" sz="2000" dirty="0" smtClean="0">
                <a:solidFill>
                  <a:schemeClr val="tx1"/>
                </a:solidFill>
              </a:rPr>
              <a:t>z </a:t>
            </a:r>
            <a:r>
              <a:rPr lang="hu-HU" sz="2000" dirty="0">
                <a:solidFill>
                  <a:schemeClr val="tx1"/>
                </a:solidFill>
              </a:rPr>
              <a:t>háborította fel Jézust, mivel Ő egész életével azt hirdette, hogy Istennek kell életünkben az első helyen lennie. Az Ő háza nem lehet a kereskedés központja, hiszen nem ez a célja.</a:t>
            </a:r>
          </a:p>
        </p:txBody>
      </p:sp>
    </p:spTree>
    <p:extLst>
      <p:ext uri="{BB962C8B-B14F-4D97-AF65-F5344CB8AC3E}">
        <p14:creationId xmlns:p14="http://schemas.microsoft.com/office/powerpoint/2010/main" val="26913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6228080" y="304800"/>
            <a:ext cx="5862320" cy="5242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tx1"/>
                </a:solidFill>
              </a:rPr>
              <a:t>2. Mit tanít Jézus tette?</a:t>
            </a:r>
          </a:p>
          <a:p>
            <a:pPr algn="just"/>
            <a:r>
              <a:rPr lang="hu-HU" sz="2000" dirty="0">
                <a:solidFill>
                  <a:schemeClr val="tx1"/>
                </a:solidFill>
              </a:rPr>
              <a:t>Amit Jézus tett, radikális volt. Ezzel az volt a célja, hogy eltávolítsa mindazt a templomból, ami nem oda való, és visszaadja az Isten házának méltóságát. Rámutatott arra, hogy Isten népének és Izráel egész istentiszteletének meg kell újulnia. </a:t>
            </a:r>
            <a:endParaRPr lang="hu-HU" sz="2000" dirty="0" smtClean="0">
              <a:solidFill>
                <a:schemeClr val="tx1"/>
              </a:solidFill>
            </a:endParaRPr>
          </a:p>
          <a:p>
            <a:pPr algn="just"/>
            <a:endParaRPr lang="hu-HU" sz="2000" dirty="0">
              <a:solidFill>
                <a:schemeClr val="tx1"/>
              </a:solidFill>
            </a:endParaRPr>
          </a:p>
          <a:p>
            <a:pPr algn="just"/>
            <a:r>
              <a:rPr lang="hu-HU" sz="2000" dirty="0" smtClean="0">
                <a:solidFill>
                  <a:schemeClr val="tx1"/>
                </a:solidFill>
              </a:rPr>
              <a:t>Azaz</a:t>
            </a:r>
            <a:r>
              <a:rPr lang="hu-HU" sz="2000" dirty="0">
                <a:solidFill>
                  <a:schemeClr val="tx1"/>
                </a:solidFill>
              </a:rPr>
              <a:t>: Istent kell az életükben az első helyre tenni, és meg kell adniuk azt a tiszteletet, ami megilleti. Ennek része volt az is, hogy meg kellett tisztulnia a korábbi szokásaiknak, és ami nem helyes, azt el kellett távolítani. Ezért űzte ki Jézus a templomba nem illő kereskedőket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335279" y="2377440"/>
            <a:ext cx="5262881" cy="366100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Hogyan lehet Istent az életünkben első helyre tenni? Mit gondolsz?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5608320" y="254000"/>
            <a:ext cx="6583680" cy="60147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3</a:t>
            </a:r>
            <a:r>
              <a:rPr lang="hu-HU" sz="2000" b="1" dirty="0">
                <a:solidFill>
                  <a:schemeClr val="tx1"/>
                </a:solidFill>
              </a:rPr>
              <a:t>. Tisztának lenni a mindennapokban</a:t>
            </a:r>
          </a:p>
          <a:p>
            <a:pPr algn="just"/>
            <a:r>
              <a:rPr lang="hu-HU" sz="2000" dirty="0">
                <a:solidFill>
                  <a:schemeClr val="tx1"/>
                </a:solidFill>
              </a:rPr>
              <a:t>Nem csak a templom megtisztítására tanít bennünket ez a történet. Ezt olvashatjuk a Bibliában egy másik helyen: „Vagy nem tudjátok, hogy testetek a bennetek levő Szentlélek temploma, akit Istentől kaptatok, és ezért nem a </a:t>
            </a:r>
            <a:r>
              <a:rPr lang="hu-HU" sz="2000" dirty="0" err="1">
                <a:solidFill>
                  <a:schemeClr val="tx1"/>
                </a:solidFill>
              </a:rPr>
              <a:t>magatokéi</a:t>
            </a:r>
            <a:r>
              <a:rPr lang="hu-HU" sz="2000" dirty="0">
                <a:solidFill>
                  <a:schemeClr val="tx1"/>
                </a:solidFill>
              </a:rPr>
              <a:t> vagytok?” (1Kor 6,19)</a:t>
            </a:r>
          </a:p>
          <a:p>
            <a:pPr algn="just"/>
            <a:r>
              <a:rPr lang="hu-HU" sz="2000" dirty="0">
                <a:solidFill>
                  <a:schemeClr val="tx1"/>
                </a:solidFill>
              </a:rPr>
              <a:t>Ez azt jelenti, hogy mi magunk is olyanok vagyunk, mint a legszentebb templom. Isten arra hív bennünket, hogy az életünk temploma is tiszta legyen, és azt mutassa, hogy Istent tisztelve élünk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0" y="2631440"/>
            <a:ext cx="5313680" cy="322412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Önmagunk megtisztítása a gondolataink és szavaink, </a:t>
            </a:r>
            <a:r>
              <a:rPr lang="hu-HU" sz="2400" dirty="0" err="1" smtClean="0">
                <a:solidFill>
                  <a:schemeClr val="tx1"/>
                </a:solidFill>
              </a:rPr>
              <a:t>indulataink</a:t>
            </a:r>
            <a:r>
              <a:rPr lang="hu-HU" sz="2400" dirty="0" smtClean="0">
                <a:solidFill>
                  <a:schemeClr val="tx1"/>
                </a:solidFill>
              </a:rPr>
              <a:t> megtisztítását is jelenti. A következő diákon ehhez kapsz néhány ötletet!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4770195" y="2160000"/>
            <a:ext cx="7225862" cy="4792717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3200" dirty="0" smtClean="0">
                <a:solidFill>
                  <a:schemeClr val="tx1"/>
                </a:solidFill>
              </a:rPr>
              <a:t>„Az </a:t>
            </a:r>
            <a:r>
              <a:rPr lang="hu-HU" sz="3200" dirty="0">
                <a:solidFill>
                  <a:schemeClr val="tx1"/>
                </a:solidFill>
              </a:rPr>
              <a:t>az indulat legyen bennetek, amely Krisztus Jézusban is </a:t>
            </a:r>
            <a:r>
              <a:rPr lang="hu-HU" sz="3200" dirty="0" smtClean="0">
                <a:solidFill>
                  <a:schemeClr val="tx1"/>
                </a:solidFill>
              </a:rPr>
              <a:t>megvolt.” (Filippi 2,5)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9653627" y="305689"/>
            <a:ext cx="2160000" cy="2160000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81280" y="2465689"/>
            <a:ext cx="4978400" cy="357275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Olvasd el ezt a bibliai igeverset!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Vajon mit jelenthet?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Fogalmazz meg kérdéseket, amelyek az Ige kapcsán benned felmerültek! Írd le őket!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18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2878</TotalTime>
  <Words>1105</Words>
  <Application>Microsoft Office PowerPoint</Application>
  <PresentationFormat>Szélesvásznú</PresentationFormat>
  <Paragraphs>95</Paragraphs>
  <Slides>13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338</cp:revision>
  <dcterms:created xsi:type="dcterms:W3CDTF">2020-03-16T06:58:02Z</dcterms:created>
  <dcterms:modified xsi:type="dcterms:W3CDTF">2020-04-27T10:13:54Z</dcterms:modified>
</cp:coreProperties>
</file>