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0"/>
  </p:notesMasterIdLst>
  <p:sldIdLst>
    <p:sldId id="340" r:id="rId2"/>
    <p:sldId id="323" r:id="rId3"/>
    <p:sldId id="363" r:id="rId4"/>
    <p:sldId id="352" r:id="rId5"/>
    <p:sldId id="383" r:id="rId6"/>
    <p:sldId id="377" r:id="rId7"/>
    <p:sldId id="384" r:id="rId8"/>
    <p:sldId id="326" r:id="rId9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ászi Andrea" initials="SA" lastIdx="2" clrIdx="0">
    <p:extLst>
      <p:ext uri="{19B8F6BF-5375-455C-9EA6-DF929625EA0E}">
        <p15:presenceInfo xmlns:p15="http://schemas.microsoft.com/office/powerpoint/2012/main" userId="Szászi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6C6ED"/>
    <a:srgbClr val="FFCCFF"/>
    <a:srgbClr val="A51B8B"/>
    <a:srgbClr val="FDFAE2"/>
    <a:srgbClr val="F1B051"/>
    <a:srgbClr val="F7D097"/>
    <a:srgbClr val="CAEBFB"/>
    <a:srgbClr val="C5B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4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132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E18AA-1F86-44E5-A2A6-3A16915C948C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C41B-1CB7-4DEB-840F-E7AC51E4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2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C6ED"/>
            </a:gs>
            <a:gs pos="9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skNvVBWGsc&amp;feature=youtu.be&amp;fbclid=IwAR1uTOjMrgN0zBPQahc_vSo502vMer8ymMyuBrnLpaYp3eUQtdRk8YvExG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3z4qCPmvx_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35252" y="3360915"/>
            <a:ext cx="11691257" cy="2123658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Jézus megtisztítja a templomot. </a:t>
            </a:r>
            <a:endParaRPr lang="hu-HU" altLang="hu-HU" sz="4400" dirty="0">
              <a:solidFill>
                <a:srgbClr val="AE2E51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2. rész. </a:t>
            </a:r>
            <a:r>
              <a:rPr lang="hu-HU" altLang="hu-HU" sz="4400" dirty="0" err="1" smtClean="0">
                <a:solidFill>
                  <a:srgbClr val="AE2E51"/>
                </a:solidFill>
                <a:cs typeface="Arial" panose="020B0604020202020204" pitchFamily="34" charset="0"/>
              </a:rPr>
              <a:t>Indulataink</a:t>
            </a:r>
            <a:endParaRPr lang="hu-HU" altLang="hu-HU" sz="5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-128814" y="2008188"/>
            <a:ext cx="360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Imádkozzunk!</a:t>
            </a:r>
            <a:endParaRPr lang="hu-HU" altLang="hu-HU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kercs vízszintesen 4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2508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ercs vízszintesen 1"/>
          <p:cNvSpPr/>
          <p:nvPr/>
        </p:nvSpPr>
        <p:spPr>
          <a:xfrm>
            <a:off x="5359400" y="2363200"/>
            <a:ext cx="6772124" cy="4283133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800" dirty="0" smtClean="0">
                <a:solidFill>
                  <a:schemeClr val="tx1"/>
                </a:solidFill>
              </a:rPr>
              <a:t>Emlékszel, hogy mit jelent?</a:t>
            </a:r>
          </a:p>
          <a:p>
            <a:pPr algn="just"/>
            <a:endParaRPr lang="hu-HU" sz="2800" dirty="0" smtClean="0">
              <a:solidFill>
                <a:schemeClr val="tx1"/>
              </a:solidFill>
            </a:endParaRPr>
          </a:p>
          <a:p>
            <a:pPr algn="just"/>
            <a:r>
              <a:rPr lang="hu-HU" sz="2800" dirty="0" smtClean="0">
                <a:solidFill>
                  <a:schemeClr val="tx1"/>
                </a:solidFill>
              </a:rPr>
              <a:t>„</a:t>
            </a:r>
            <a:r>
              <a:rPr lang="hu-HU" sz="2800" dirty="0" smtClean="0">
                <a:solidFill>
                  <a:schemeClr val="tx1"/>
                </a:solidFill>
              </a:rPr>
              <a:t>Az </a:t>
            </a:r>
            <a:r>
              <a:rPr lang="hu-HU" sz="2800" dirty="0">
                <a:solidFill>
                  <a:schemeClr val="tx1"/>
                </a:solidFill>
              </a:rPr>
              <a:t>az indulat legyen bennetek, amely Krisztus Jézusban is </a:t>
            </a:r>
            <a:r>
              <a:rPr lang="hu-HU" sz="2800" dirty="0" smtClean="0">
                <a:solidFill>
                  <a:schemeClr val="tx1"/>
                </a:solidFill>
              </a:rPr>
              <a:t>megvolt.” (Filippi 2,5)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1077" t="887" r="2783" b="-887"/>
          <a:stretch/>
        </p:blipFill>
        <p:spPr>
          <a:xfrm>
            <a:off x="9653627" y="305689"/>
            <a:ext cx="2160000" cy="2160000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2003180" y="203199"/>
            <a:ext cx="5503333" cy="339684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Jézus </a:t>
            </a:r>
            <a:r>
              <a:rPr lang="hu-HU" sz="2400" dirty="0" err="1" smtClean="0">
                <a:solidFill>
                  <a:schemeClr val="tx1"/>
                </a:solidFill>
              </a:rPr>
              <a:t>indulata</a:t>
            </a:r>
            <a:r>
              <a:rPr lang="hu-HU" sz="2400" dirty="0" smtClean="0">
                <a:solidFill>
                  <a:schemeClr val="tx1"/>
                </a:solidFill>
              </a:rPr>
              <a:t> nem negatív indulat. Jézus maga elé helyezi Isten érdekét. Semmi más nem számít számára csak az Isten ügye. 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  <p:sp>
        <p:nvSpPr>
          <p:cNvPr id="7" name="Ellipszis buborék 6"/>
          <p:cNvSpPr/>
          <p:nvPr/>
        </p:nvSpPr>
        <p:spPr>
          <a:xfrm>
            <a:off x="325071" y="4157133"/>
            <a:ext cx="4450129" cy="2245374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Gondolkodtál már azon, hogy benned milyen indulatok vannak?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5071532" y="254000"/>
            <a:ext cx="7120467" cy="560156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 dirty="0" smtClean="0">
                <a:solidFill>
                  <a:schemeClr val="tx1"/>
                </a:solidFill>
              </a:rPr>
              <a:t>Tisztának </a:t>
            </a:r>
            <a:r>
              <a:rPr lang="hu-HU" sz="2000" b="1" dirty="0">
                <a:solidFill>
                  <a:schemeClr val="tx1"/>
                </a:solidFill>
              </a:rPr>
              <a:t>lenni a mindennapokban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</a:rPr>
              <a:t>A </a:t>
            </a:r>
            <a:r>
              <a:rPr lang="hu-HU" sz="2000" dirty="0">
                <a:solidFill>
                  <a:schemeClr val="tx1"/>
                </a:solidFill>
              </a:rPr>
              <a:t>tiszta szó a Bibliában egyszerre jelent testi, erkölcsi és vallásos értelmű tisztaságot is. Nemcsak arra utal, hogy valaki alaposan mosakszik, és tiszta ruhát hord, hanem azt is, hogy a tetteiben is a tisztasága látszik. Isten az embert tisztának és jónak teremtette. </a:t>
            </a:r>
            <a:endParaRPr lang="hu-HU" sz="2000" dirty="0" smtClean="0">
              <a:solidFill>
                <a:schemeClr val="tx1"/>
              </a:solidFill>
            </a:endParaRPr>
          </a:p>
          <a:p>
            <a:pPr algn="just"/>
            <a:r>
              <a:rPr lang="hu-HU" sz="2000" dirty="0" smtClean="0">
                <a:solidFill>
                  <a:schemeClr val="tx1"/>
                </a:solidFill>
              </a:rPr>
              <a:t>A </a:t>
            </a:r>
            <a:r>
              <a:rPr lang="hu-HU" sz="2000" dirty="0">
                <a:solidFill>
                  <a:schemeClr val="tx1"/>
                </a:solidFill>
              </a:rPr>
              <a:t>bűneset óta azonban minden emberben szennyként ott van az eredendő bűn. Jézus Krisztus ezt a sok szennyet vette magára, amikor vállalta a kereszthalált. Azt is megmutatta, hogy lehet tisztán, Isten szerint élni, ha Őt követjük. Természetesen ez nem könnyű, de lehet törekedni arra, hogy testi és lelki értelemben is tiszták legyünk. Mértéktartást és a határok meghúzását jelenti ez, ahol tudatosan figyeljük, hogy mivel ártunk a testünknek és a </a:t>
            </a:r>
            <a:r>
              <a:rPr lang="hu-HU" sz="2000" dirty="0" err="1">
                <a:solidFill>
                  <a:schemeClr val="tx1"/>
                </a:solidFill>
              </a:rPr>
              <a:t>lelkünknek</a:t>
            </a:r>
            <a:r>
              <a:rPr lang="hu-HU" sz="2000" dirty="0" smtClean="0">
                <a:solidFill>
                  <a:schemeClr val="tx1"/>
                </a:solidFill>
              </a:rPr>
              <a:t>.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84776" cy="2160000"/>
          </a:xfrm>
          <a:prstGeom prst="rect">
            <a:avLst/>
          </a:prstGeom>
        </p:spPr>
      </p:pic>
      <p:sp>
        <p:nvSpPr>
          <p:cNvPr id="8" name="Ellipszis buborék 7"/>
          <p:cNvSpPr/>
          <p:nvPr/>
        </p:nvSpPr>
        <p:spPr>
          <a:xfrm>
            <a:off x="491068" y="2309707"/>
            <a:ext cx="4155440" cy="322412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Hogyan lehet tisztának lenni? </a:t>
            </a:r>
            <a:r>
              <a:rPr lang="hu-HU" sz="2400" dirty="0" err="1" smtClean="0">
                <a:solidFill>
                  <a:schemeClr val="tx1"/>
                </a:solidFill>
              </a:rPr>
              <a:t>Gyűjts</a:t>
            </a:r>
            <a:r>
              <a:rPr lang="hu-HU" sz="2400" dirty="0" smtClean="0">
                <a:solidFill>
                  <a:schemeClr val="tx1"/>
                </a:solidFill>
              </a:rPr>
              <a:t> ötleteket rá!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407639" y="218114"/>
            <a:ext cx="9269836" cy="1350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/>
          <a:srcRect l="1077" t="887" r="2783" b="-887"/>
          <a:stretch/>
        </p:blipFill>
        <p:spPr>
          <a:xfrm>
            <a:off x="0" y="92279"/>
            <a:ext cx="2160000" cy="2160000"/>
          </a:xfrm>
          <a:prstGeom prst="rect">
            <a:avLst/>
          </a:prstGeom>
        </p:spPr>
      </p:pic>
      <p:sp>
        <p:nvSpPr>
          <p:cNvPr id="7" name="Lekerekített téglalap 6"/>
          <p:cNvSpPr/>
          <p:nvPr/>
        </p:nvSpPr>
        <p:spPr>
          <a:xfrm>
            <a:off x="6115574" y="2252279"/>
            <a:ext cx="5956184" cy="4286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Nem mintha ez könnyen érthető lenne. Ugye? Mi az, hogy tisztaság? Mit jelent a tiszta </a:t>
            </a:r>
            <a:r>
              <a:rPr lang="hu-HU" sz="2400" dirty="0" err="1" smtClean="0">
                <a:solidFill>
                  <a:schemeClr val="tx1"/>
                </a:solidFill>
              </a:rPr>
              <a:t>lelkűség</a:t>
            </a:r>
            <a:r>
              <a:rPr lang="hu-HU" sz="2400" dirty="0" smtClean="0">
                <a:solidFill>
                  <a:schemeClr val="tx1"/>
                </a:solidFill>
              </a:rPr>
              <a:t>?</a:t>
            </a:r>
            <a:endParaRPr lang="hu-HU" sz="24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hu-HU" sz="2400" dirty="0" smtClean="0">
              <a:solidFill>
                <a:schemeClr val="tx1"/>
              </a:solidFill>
            </a:endParaRPr>
          </a:p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Egy református lelkipásztor ezen elmélkedik.</a:t>
            </a:r>
          </a:p>
          <a:p>
            <a:pPr algn="just"/>
            <a:r>
              <a:rPr lang="hu-HU" sz="2400" dirty="0" smtClean="0">
                <a:solidFill>
                  <a:schemeClr val="tx1"/>
                </a:solidFill>
                <a:hlinkClick r:id="rId3"/>
              </a:rPr>
              <a:t>ITT meghallgathatod a gondolatait! 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Írd le a füzetedbe vagy egy lapra, hogy milyen üzenetet kaptál a rövid kis áhítatból! 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Felhő 3"/>
          <p:cNvSpPr/>
          <p:nvPr/>
        </p:nvSpPr>
        <p:spPr>
          <a:xfrm>
            <a:off x="2290195" y="2516547"/>
            <a:ext cx="3254929" cy="13338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Mit jelent a krisztusi indulat?</a:t>
            </a:r>
            <a:endParaRPr lang="hu-HU" dirty="0">
              <a:solidFill>
                <a:schemeClr val="tx1"/>
              </a:solidFill>
            </a:endParaRPr>
          </a:p>
          <a:p>
            <a:pPr algn="ctr"/>
            <a:endParaRPr lang="hu-HU" dirty="0"/>
          </a:p>
        </p:txBody>
      </p:sp>
      <p:sp>
        <p:nvSpPr>
          <p:cNvPr id="8" name="Felhő 7"/>
          <p:cNvSpPr/>
          <p:nvPr/>
        </p:nvSpPr>
        <p:spPr>
          <a:xfrm>
            <a:off x="2246769" y="4199798"/>
            <a:ext cx="3782037" cy="182848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Röviden összefoglalva: tiszta lélekkel Istenre figyelni és az Ő ügyében cselekedni. 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2608976" y="276838"/>
            <a:ext cx="8909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„Tisztítsátok </a:t>
            </a:r>
            <a:r>
              <a:rPr lang="hu-HU" sz="2400" dirty="0"/>
              <a:t>meg </a:t>
            </a:r>
            <a:r>
              <a:rPr lang="hu-HU" sz="2400" dirty="0" err="1"/>
              <a:t>lelketeket</a:t>
            </a:r>
            <a:r>
              <a:rPr lang="hu-HU" sz="2400" dirty="0"/>
              <a:t> az igazság iránti engedelmességgel képmutatás nélküli testvérszeretetre, egymást kitartóan, tiszta szívből </a:t>
            </a:r>
            <a:r>
              <a:rPr lang="hu-HU" sz="2400" dirty="0" smtClean="0"/>
              <a:t>szeressétek…” 1Péter 1,22</a:t>
            </a:r>
            <a:endParaRPr lang="hu-HU" sz="24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43" y="2770397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9" y="0"/>
            <a:ext cx="2154702" cy="2160000"/>
          </a:xfrm>
          <a:prstGeom prst="rect">
            <a:avLst/>
          </a:prstGeom>
        </p:spPr>
      </p:pic>
      <p:sp>
        <p:nvSpPr>
          <p:cNvPr id="7" name="Felhő 6"/>
          <p:cNvSpPr/>
          <p:nvPr/>
        </p:nvSpPr>
        <p:spPr>
          <a:xfrm>
            <a:off x="7784983" y="882993"/>
            <a:ext cx="4263085" cy="3096340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A 4. és 5. diában található kérdésekre található válaszaidat küldd át a Hittanoktatódnak!</a:t>
            </a:r>
            <a:endParaRPr lang="hu-HU" sz="2200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33" y="4219385"/>
            <a:ext cx="2161598" cy="2160000"/>
          </a:xfrm>
          <a:prstGeom prst="rect">
            <a:avLst/>
          </a:prstGeom>
        </p:spPr>
      </p:pic>
      <p:sp>
        <p:nvSpPr>
          <p:cNvPr id="5" name="Lekerekített téglalap 4"/>
          <p:cNvSpPr/>
          <p:nvPr/>
        </p:nvSpPr>
        <p:spPr>
          <a:xfrm>
            <a:off x="2824843" y="4199368"/>
            <a:ext cx="8816697" cy="26586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Hallgasd meg </a:t>
            </a:r>
            <a:r>
              <a:rPr lang="hu-HU" sz="2400" dirty="0" smtClean="0">
                <a:solidFill>
                  <a:schemeClr val="tx1"/>
                </a:solidFill>
              </a:rPr>
              <a:t>ezt az éneket, mely így hangzik: </a:t>
            </a:r>
            <a:r>
              <a:rPr lang="hu-HU" sz="2400" dirty="0" err="1" smtClean="0">
                <a:solidFill>
                  <a:schemeClr val="tx1"/>
                </a:solidFill>
                <a:hlinkClick r:id="rId4"/>
              </a:rPr>
              <a:t>Teremts</a:t>
            </a:r>
            <a:r>
              <a:rPr lang="hu-HU" sz="2400" dirty="0" smtClean="0">
                <a:solidFill>
                  <a:schemeClr val="tx1"/>
                </a:solidFill>
                <a:hlinkClick r:id="rId4"/>
              </a:rPr>
              <a:t> bennem tiszta szívet, ó, Uram!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ctr"/>
            <a:endParaRPr lang="hu-HU" sz="2400" dirty="0">
              <a:solidFill>
                <a:schemeClr val="tx1"/>
              </a:solidFill>
            </a:endParaRP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Mit gondolsz, hogyan kapcsolódhat ez a mai témához?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2682953" y="-1"/>
            <a:ext cx="5656713" cy="3716868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Írj legalább 3 példát arra, hogy milyenek lehetnek a tetteid, gondolataid és szavaid, amelyek tiszta szívből és tiszta indulatokból származnak!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0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65315" y="2150329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2857500" y="114590"/>
            <a:ext cx="9176658" cy="6433167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2812</TotalTime>
  <Words>624</Words>
  <Application>Microsoft Office PowerPoint</Application>
  <PresentationFormat>Szélesvásznú</PresentationFormat>
  <Paragraphs>66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Nagyvárosi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Szászi Andrea</cp:lastModifiedBy>
  <cp:revision>334</cp:revision>
  <dcterms:created xsi:type="dcterms:W3CDTF">2020-03-16T06:58:02Z</dcterms:created>
  <dcterms:modified xsi:type="dcterms:W3CDTF">2020-04-27T10:22:36Z</dcterms:modified>
</cp:coreProperties>
</file>