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13"/>
  </p:notesMasterIdLst>
  <p:sldIdLst>
    <p:sldId id="256" r:id="rId2"/>
    <p:sldId id="939" r:id="rId3"/>
    <p:sldId id="258" r:id="rId4"/>
    <p:sldId id="259" r:id="rId5"/>
    <p:sldId id="257" r:id="rId6"/>
    <p:sldId id="938" r:id="rId7"/>
    <p:sldId id="260" r:id="rId8"/>
    <p:sldId id="262" r:id="rId9"/>
    <p:sldId id="261" r:id="rId10"/>
    <p:sldId id="936" r:id="rId11"/>
    <p:sldId id="93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51E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962BD-7EBE-426B-A857-E51923BD04B8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F1E7C-C5C7-40B3-B9FB-E3146BB772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44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4D9E-286A-4D0A-B4B9-5F93750A884B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BC74-0F9D-4342-8B2E-FF3C17FFD1A3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836C-7619-414E-99B4-EF4100107C0B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zakaszfejlé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13B768D-F546-44E4-91C8-DE43091BF5D1}"/>
              </a:ext>
            </a:extLst>
          </p:cNvPr>
          <p:cNvSpPr/>
          <p:nvPr userDrawn="1"/>
        </p:nvSpPr>
        <p:spPr bwMode="hidden">
          <a:xfrm>
            <a:off x="0" y="1676400"/>
            <a:ext cx="931386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350" dirty="0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9665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zakaszfejlé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71F3325D-4DF6-457E-9042-A2DC06485989}"/>
              </a:ext>
            </a:extLst>
          </p:cNvPr>
          <p:cNvSpPr/>
          <p:nvPr userDrawn="1"/>
        </p:nvSpPr>
        <p:spPr bwMode="hidden">
          <a:xfrm>
            <a:off x="0" y="1676400"/>
            <a:ext cx="931386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350" dirty="0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/>
          <a:lstStyle>
            <a:lvl1pPr>
              <a:lnSpc>
                <a:spcPct val="80000"/>
              </a:lnSpc>
              <a:defRPr sz="405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1804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7E81-D481-4F80-8E74-654204E5B39D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133CF-397E-4014-97A5-593F69FBC290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56D1-D4FA-48B7-9091-087F69399CFF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356D-E553-4F42-95BD-B059666082C8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9FC9-088E-44D0-ABDC-C5951355A000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62EB-0D31-4910-8DBB-C6E065E5FBDA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2490-FB37-4B80-82B0-74B8063C226A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51B3-0FA2-4889-A313-E99720A1ADAF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43A894-B951-416B-97C2-FA122E4EB392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5" r:id="rId12"/>
    <p:sldLayoutId id="21474838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fpedi.hu/katechetikai-szolgaltatasok/kozepiskola/kozepiskolai-kiegeszito-modulok/etika-kiegeszito-modulok/a-serdulokor-etikai-kerdesei/" TargetMode="External"/><Relationship Id="rId2" Type="http://schemas.openxmlformats.org/officeDocument/2006/relationships/hyperlink" Target="https://www.pexels.com/hu-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inyurl.com/puberta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D5FC8C-982A-4AB3-ADB8-74796B3BD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787652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serdülőkor etikai kérdései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119F44-BF4B-471D-86D7-482B38ACFB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Bevezetés a modulhoz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Tematika, felépítés, felhasználási szempontok…  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BBC11B7-73B7-4519-8353-209957D4E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997" y="971550"/>
            <a:ext cx="328024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956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>
            <a:extLst>
              <a:ext uri="{FF2B5EF4-FFF2-40B4-BE49-F238E27FC236}">
                <a16:creationId xmlns:a16="http://schemas.microsoft.com/office/drawing/2014/main" id="{66C42618-8541-4844-A468-0C863723F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821" y="1294674"/>
            <a:ext cx="2812008" cy="170644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Személyes gondolatok</a:t>
            </a:r>
            <a:b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megosztásának lehetősége  </a:t>
            </a:r>
            <a:b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dirty="0"/>
              <a:t> </a:t>
            </a:r>
          </a:p>
        </p:txBody>
      </p:sp>
      <p:pic>
        <p:nvPicPr>
          <p:cNvPr id="52229" name="Tartalom helye 7">
            <a:extLst>
              <a:ext uri="{FF2B5EF4-FFF2-40B4-BE49-F238E27FC236}">
                <a16:creationId xmlns:a16="http://schemas.microsoft.com/office/drawing/2014/main" id="{F22569B9-E7D6-4375-B010-2EA0848874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1074" y="1792649"/>
            <a:ext cx="4270375" cy="4267200"/>
          </a:xfr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2E279EC7-D843-4562-AC09-FA5C48C8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84F66-2E71-424C-B3DB-60F2FAE380A9}" type="datetime1">
              <a:rPr kumimoji="0" lang="hu-HU" sz="7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2024. 11. 19.</a:t>
            </a:fld>
            <a:endParaRPr kumimoji="0" lang="hu-HU" sz="7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3AFC67-218D-47D0-896A-1D165D45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1305-3ED9-4708-BF0D-152C869D1D36}" type="slidenum">
              <a:rPr kumimoji="0" lang="hu-HU" sz="7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7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2230" name="Szövegdoboz 8">
            <a:extLst>
              <a:ext uri="{FF2B5EF4-FFF2-40B4-BE49-F238E27FC236}">
                <a16:creationId xmlns:a16="http://schemas.microsoft.com/office/drawing/2014/main" id="{3250BA21-2529-4B5E-B151-47017CA148EE}"/>
              </a:ext>
            </a:extLst>
          </p:cNvPr>
          <p:cNvSpPr txBox="1">
            <a:spLocks noChangeArrowheads="1"/>
          </p:cNvSpPr>
          <p:nvPr/>
        </p:nvSpPr>
        <p:spPr bwMode="auto">
          <a:xfrm rot="4482973">
            <a:off x="4231609" y="2816972"/>
            <a:ext cx="217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Dobj be egy ötletet!</a:t>
            </a:r>
          </a:p>
        </p:txBody>
      </p:sp>
      <p:sp>
        <p:nvSpPr>
          <p:cNvPr id="52231" name="Szövegdoboz 9">
            <a:extLst>
              <a:ext uri="{FF2B5EF4-FFF2-40B4-BE49-F238E27FC236}">
                <a16:creationId xmlns:a16="http://schemas.microsoft.com/office/drawing/2014/main" id="{CFBFECF0-B840-4BB7-B96A-2E2547B3D3DE}"/>
              </a:ext>
            </a:extLst>
          </p:cNvPr>
          <p:cNvSpPr txBox="1">
            <a:spLocks noChangeArrowheads="1"/>
          </p:cNvSpPr>
          <p:nvPr/>
        </p:nvSpPr>
        <p:spPr bwMode="auto">
          <a:xfrm rot="3156532">
            <a:off x="3676285" y="3054151"/>
            <a:ext cx="2018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Dobd be a</a:t>
            </a:r>
            <a:r>
              <a:rPr kumimoji="0" lang="hu-HU" altLang="hu-HU" sz="18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témád!</a:t>
            </a:r>
          </a:p>
        </p:txBody>
      </p:sp>
      <p:sp>
        <p:nvSpPr>
          <p:cNvPr id="52232" name="Szövegdoboz 10">
            <a:extLst>
              <a:ext uri="{FF2B5EF4-FFF2-40B4-BE49-F238E27FC236}">
                <a16:creationId xmlns:a16="http://schemas.microsoft.com/office/drawing/2014/main" id="{B56EA94E-4E83-4FD1-B208-68E71856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840" y="2324819"/>
            <a:ext cx="34996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Mi foglalkoztat?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Miről szeretnél többet tudni?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Mit nem értesz?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Hogyan éled meg?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169C2E63-DC7D-4C30-A36B-14C03B2E5EE4}"/>
              </a:ext>
            </a:extLst>
          </p:cNvPr>
          <p:cNvSpPr/>
          <p:nvPr/>
        </p:nvSpPr>
        <p:spPr>
          <a:xfrm>
            <a:off x="4591069" y="798151"/>
            <a:ext cx="591706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gondolataidat, véleményedet te is megfogalmazhatod!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D9DFE14-F588-4546-B14C-C19D97C7A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15" y="3463019"/>
            <a:ext cx="2638425" cy="17589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30" grpId="0"/>
      <p:bldP spid="52231" grpId="0"/>
      <p:bldP spid="522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018DE3-C47E-413A-9B4C-D12341B2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99" y="1962038"/>
            <a:ext cx="2312830" cy="683192"/>
          </a:xfrm>
        </p:spPr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AC28E4-C6ED-4A05-9C3A-27A08A13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318" y="1123835"/>
            <a:ext cx="7315200" cy="5232515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PPT-ben található képek elérhetősége: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https://www.pexels.com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RPI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katechetikai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szolgáltatások a modul letöltéséhez: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https://refpedi.hu/katechetikai-szolgaltatasok/kozepiskola/kozepiskolai-kiegeszito-modulok/etika-kiegeszito-modulok/a-serdulokor-etikai-kerdesei/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939ACB4-B7EC-49E0-A312-169AA873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F408548-9502-4E1A-8884-BDACAD901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77" y="3298372"/>
            <a:ext cx="2499166" cy="16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Tartalom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9268" y="771491"/>
            <a:ext cx="7315200" cy="5315019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Közös feldolgozás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Fontos alapelv és hozzáállás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Témák, amiről a modul szól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Célkeresztben a serdülőkor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modul felépítése, szerkezete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Egyéb felhasználási ötletek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Források felhasználása, elemzése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Személyes gondolatok megosztásának lehetősége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Források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2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2641F9-CCFE-4EBB-9A51-A3C2EA4F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1575820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Közös Feldolgozás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D2086C-840F-405B-BEA8-5ABBEA904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38073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Ebben a modulban olyan kérdéseket járunk körül közösen, amelyek érinthetnek serdülőként.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Megkeressük a keresztyén etikai válaszokat is azzal kapcsolatban, ami érint, ami körülvesz, ami hatással van a mindennapi lelki és érzelmi életre.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Gyakorlati feladatokban próbálhatod ki képességed, tudásod.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kapott támpontok segítségével elmélyítheted kapcsolataidat szüleiddel, barátaiddal, osztálytársaiddal.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Válaszolhatsz önismerettel kapcsolatos kérdésekre és felfedezhetsz magadban új dolgokat is.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9ACDCB4-AAE2-41ED-9476-FA55E2C4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36AF4E3-CBDB-4B68-8363-3F33F486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47" y="3210605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910658-B927-461B-ADB9-83333B2E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846459"/>
            <a:ext cx="2947482" cy="1466963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Fontos alapelv és hozzáállás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09B4C0-80EE-4236-91D3-968EA0DAB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431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Amennyire komolyan veszed, amennyi energiát te magad belefektetsz a közös munkába, ismeretszerzésbe, annyira lesz hasznos a számodra.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Nemcsak az értelmünk, hanem a lelkünk is jelen van az órán, ezért lehet olyan téma, ami érzelmileg és lelkileg is megérint, elgondolkodtat, változtatásra késztet.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Tanács: Légy nyitott az új tartalmak, ismeretek, tapasztalatok befogadására!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9779838-C6C6-4EF7-95CE-249B6679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3BA3CBF-9B6D-490F-8220-4191BE92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1" y="3782058"/>
            <a:ext cx="3194958" cy="1874375"/>
          </a:xfrm>
          <a:prstGeom prst="rect">
            <a:avLst/>
          </a:prstGeom>
        </p:spPr>
      </p:pic>
      <p:sp>
        <p:nvSpPr>
          <p:cNvPr id="6" name="Robbanás: 8 ágú 5">
            <a:extLst>
              <a:ext uri="{FF2B5EF4-FFF2-40B4-BE49-F238E27FC236}">
                <a16:creationId xmlns:a16="http://schemas.microsoft.com/office/drawing/2014/main" id="{4A249F8C-DA27-44AF-AFD4-ED4F69E9E4B3}"/>
              </a:ext>
            </a:extLst>
          </p:cNvPr>
          <p:cNvSpPr/>
          <p:nvPr/>
        </p:nvSpPr>
        <p:spPr>
          <a:xfrm>
            <a:off x="6096000" y="3940630"/>
            <a:ext cx="4310743" cy="2318656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Lássuk!</a:t>
            </a:r>
          </a:p>
        </p:txBody>
      </p:sp>
    </p:spTree>
    <p:extLst>
      <p:ext uri="{BB962C8B-B14F-4D97-AF65-F5344CB8AC3E}">
        <p14:creationId xmlns:p14="http://schemas.microsoft.com/office/powerpoint/2010/main" val="1544562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866BA8-240E-4AE7-8EDB-10076A21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75" y="2636952"/>
            <a:ext cx="2958367" cy="1423420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Témák, amiről a modul szól...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EF34F50-12EA-4D8A-B736-76A5367E6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570776"/>
              </p:ext>
            </p:extLst>
          </p:nvPr>
        </p:nvGraphicFramePr>
        <p:xfrm>
          <a:off x="3687763" y="199429"/>
          <a:ext cx="7847012" cy="6585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7012">
                  <a:extLst>
                    <a:ext uri="{9D8B030D-6E8A-4147-A177-3AD203B41FA5}">
                      <a16:colId xmlns:a16="http://schemas.microsoft.com/office/drawing/2014/main" val="255031370"/>
                    </a:ext>
                  </a:extLst>
                </a:gridCol>
              </a:tblGrid>
              <a:tr h="405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tinédzser kor jellemzői </a:t>
                      </a: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18769"/>
                  </a:ext>
                </a:extLst>
              </a:tr>
              <a:tr h="386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üzen a test és a lélek számunkra </a:t>
                      </a: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853997"/>
                  </a:ext>
                </a:extLst>
              </a:tr>
              <a:tr h="476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Élet az a lázadások és a lelki viharok között</a:t>
                      </a: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554487"/>
                  </a:ext>
                </a:extLst>
              </a:tr>
              <a:tr h="5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Értékrendek, értékrendszerek áttekintése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19914"/>
                  </a:ext>
                </a:extLst>
              </a:tr>
              <a:tr h="558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Közösségek és barátságok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74067"/>
                  </a:ext>
                </a:extLst>
              </a:tr>
              <a:tr h="486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Élet a családban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10863"/>
                  </a:ext>
                </a:extLst>
              </a:tr>
              <a:tr h="389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személyiség formálódása és az önálló élet kialakítása </a:t>
                      </a: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9952"/>
                  </a:ext>
                </a:extLst>
              </a:tr>
              <a:tr h="409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Élet a gyülekezetben</a:t>
                      </a: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110211"/>
                  </a:ext>
                </a:extLst>
              </a:tr>
              <a:tr h="416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szerelem keresztyén megközelítése </a:t>
                      </a: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86734"/>
                  </a:ext>
                </a:extLst>
              </a:tr>
              <a:tr h="27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konfliktusok szerepe az életünkben és a velük való megküzdés lehetőségei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8408"/>
                  </a:ext>
                </a:extLst>
              </a:tr>
              <a:tr h="27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Élet a veszteségek között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622"/>
                  </a:ext>
                </a:extLst>
              </a:tr>
              <a:tr h="27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Keresztyén válaszok az elmúlásra, a halálra és a feltámadásra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78794"/>
                  </a:ext>
                </a:extLst>
              </a:tr>
              <a:tr h="27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Élet a kísértések között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64051"/>
                  </a:ext>
                </a:extLst>
              </a:tr>
              <a:tr h="273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környezetvédelem keresztyén megközelítése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132" marR="5113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93838"/>
                  </a:ext>
                </a:extLst>
              </a:tr>
            </a:tbl>
          </a:graphicData>
        </a:graphic>
      </p:graphicFrame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A3D1FB7-8466-410B-BBE6-0C2D21FB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20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0E082D-484E-4594-8963-7FECF91B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034143"/>
            <a:ext cx="2947482" cy="2688771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Célkeresztben: a serdülőkor általános  jellemzői és kihívásai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1E5F0F-D051-48FE-9393-1A1260AA0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725" y="820565"/>
            <a:ext cx="7315200" cy="4415463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Tudtad, tapasztaltad, hogy…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…az emberi élet legmozgalmasabb és legintenzívebb belső fejlődési periódusa kb. 14-16 éves kor között van?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…a serdülőkor a keresés időszaka és a most változóban, átalakulóban lévő személyiség igyekszik megtalálni helyét, szerepét?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…nagy érzelmi-, hangulati hullámzások, kiszámíthatatlan viselkedés jellemezheti ezt az időszakot?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…a kamaszok kerülik a felnőttek társaságát és kortárcsoportokhoz csatlakoznak szívesebben?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…a kamaszokra  jellemző a kitűnni vágyás és akár az extrém életvitel utáni sóvárgás is?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1CBE26E-A89F-4241-923F-AE3B1FCB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C448840-B24B-40C4-A2DA-E8CF023E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5" y="4201885"/>
            <a:ext cx="2433909" cy="1621972"/>
          </a:xfrm>
          <a:prstGeom prst="rect">
            <a:avLst/>
          </a:prstGeom>
        </p:spPr>
      </p:pic>
      <p:sp>
        <p:nvSpPr>
          <p:cNvPr id="6" name="Robbanás 2 5"/>
          <p:cNvSpPr/>
          <p:nvPr/>
        </p:nvSpPr>
        <p:spPr>
          <a:xfrm rot="21233868">
            <a:off x="5792513" y="5132492"/>
            <a:ext cx="5033819" cy="1382729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Gondold végig!</a:t>
            </a:r>
          </a:p>
        </p:txBody>
      </p:sp>
    </p:spTree>
    <p:extLst>
      <p:ext uri="{BB962C8B-B14F-4D97-AF65-F5344CB8AC3E}">
        <p14:creationId xmlns:p14="http://schemas.microsoft.com/office/powerpoint/2010/main" val="9760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5441B6-8FB8-4A3D-BDC9-B7BA5E04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73" y="2195255"/>
            <a:ext cx="2947482" cy="2305163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modul felépítése, szerkezete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D9A31A-F543-4829-81CE-FD9833AB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38909"/>
            <a:ext cx="7315200" cy="56174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modulban a fő vázlatpontokat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megvastagítva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míg az idézeteket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dőlt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betűvel kiemelve találjuk.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Minden lecke három részre tagolódik: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„Gondolatok a témáról”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egységben röviden annak az összefoglalása található, amiről az órán szó lesz. Elgondolkodtató kérdéseket is felvet, amelyre közösen keresünk válaszokat.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A második egységben olvasható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Isten Igéjének válasza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tanácsa adott témához, amelyből kiindulunk és amely eligazít minket. Közösen értelmezhetjük az igei üzenet mondanivalóját, megvalósítási lehetőségeit.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A leckék harmadik pontja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feladattár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Izgalmas és érdekes feladatok tárháza ez, amelyben az elsajátított tudást, ismereteket gyakorlatba ültethetjük. Így a mindennapi életben is alkalmazhatjuk a megismert elveket. 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67E266A-E5AF-4AD6-B2DC-2FFA215D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77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14BF82-92DB-484B-BBC9-42AB24CC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Egyéb felhasználási ötletek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279D30-DD41-47BF-9189-492CC26A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492" y="1882884"/>
            <a:ext cx="8148589" cy="3831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tervezés és a megvalósítás elemei: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Csoportalakítás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Témaválasztás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Adat és forrásgyűjtés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Rendszerezés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előadás tervezése formája, módja, időkeret meghatározása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előadás megtartása 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Fórum beszélgetés, visszajelzések, értékelés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56A8BF2-724E-49F1-BB3D-6718EF6D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0CC8571-33D9-451C-BBD3-DE8ACCB9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589" y="1426329"/>
            <a:ext cx="3836411" cy="2557607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15CA9226-976C-43F5-8D3D-024F90093F3F}"/>
              </a:ext>
            </a:extLst>
          </p:cNvPr>
          <p:cNvSpPr/>
          <p:nvPr/>
        </p:nvSpPr>
        <p:spPr>
          <a:xfrm>
            <a:off x="3790492" y="871803"/>
            <a:ext cx="6686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Kiselőadások, projektórák is színesíthetik a közös feldolgozást  </a:t>
            </a:r>
          </a:p>
        </p:txBody>
      </p:sp>
    </p:spTree>
    <p:extLst>
      <p:ext uri="{BB962C8B-B14F-4D97-AF65-F5344CB8AC3E}">
        <p14:creationId xmlns:p14="http://schemas.microsoft.com/office/powerpoint/2010/main" val="89210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9840E3-9E26-40A3-BF97-CF762D77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3183008" cy="1790246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Források felhasználás, elemzése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4D2BD6-7447-4B14-ADDD-D9F76110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11201"/>
            <a:ext cx="7528075" cy="52000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leckék témáinak feldolgozását különböző segéd és forrásanyagok is támogatják, amelyek a leckékhez készített PPT-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kben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illetve a tanmenetjavaslatban is megtalálhatók.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kiegészítő forrásanyag műfaj szerint lehet interjú, rövidfilm, szócikk stb. Lásd példaként az  1. leckéhez kapcsolt a pubertás kor jellemzői szócikket. Linkje: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https://tinyurl.com/pubertas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különböző források segítségével elemezhető vagy új nézőpontból megközelíthető egy-egy tárgyalt téma.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Végül pedig szokták mondani, hogy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a legjobb forrás a személyes tapasztalatod, élményed.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871C10D-3CD9-41D2-B3A9-6C9AB1AA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F88EC88-2A88-49ED-8C39-DB5D9A175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2" y="3581400"/>
            <a:ext cx="2386995" cy="17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2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eret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689</Words>
  <Application>Microsoft Office PowerPoint</Application>
  <PresentationFormat>Szélesvásznú</PresentationFormat>
  <Paragraphs>99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Franklin Gothic Medium</vt:lpstr>
      <vt:lpstr>Wingdings</vt:lpstr>
      <vt:lpstr>Wingdings 2</vt:lpstr>
      <vt:lpstr>Keret</vt:lpstr>
      <vt:lpstr>A serdülőkor etikai kérdései </vt:lpstr>
      <vt:lpstr>Tartalom </vt:lpstr>
      <vt:lpstr>Közös Feldolgozás </vt:lpstr>
      <vt:lpstr>Fontos alapelv és hozzáállás </vt:lpstr>
      <vt:lpstr>Témák, amiről a modul szól...</vt:lpstr>
      <vt:lpstr>Célkeresztben: a serdülőkor általános  jellemzői és kihívásai </vt:lpstr>
      <vt:lpstr>A modul felépítése, szerkezete </vt:lpstr>
      <vt:lpstr>Egyéb felhasználási ötletek  </vt:lpstr>
      <vt:lpstr>Források felhasználás, elemzése  </vt:lpstr>
      <vt:lpstr> Személyes gondolatok megosztásának lehetősége    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serdülőkor etikai kérdései</dc:title>
  <dc:creator>Csőri-Czinkos Gergő Tamás</dc:creator>
  <cp:lastModifiedBy>Csőri-Czinkos Gergő</cp:lastModifiedBy>
  <cp:revision>51</cp:revision>
  <dcterms:created xsi:type="dcterms:W3CDTF">2024-11-18T07:50:27Z</dcterms:created>
  <dcterms:modified xsi:type="dcterms:W3CDTF">2024-11-19T08:36:47Z</dcterms:modified>
</cp:coreProperties>
</file>