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1" r:id="rId6"/>
    <p:sldId id="276" r:id="rId7"/>
    <p:sldId id="268" r:id="rId8"/>
    <p:sldId id="269" r:id="rId9"/>
    <p:sldId id="275" r:id="rId10"/>
    <p:sldId id="277" r:id="rId11"/>
    <p:sldId id="274" r:id="rId12"/>
    <p:sldId id="273" r:id="rId13"/>
    <p:sldId id="270" r:id="rId14"/>
    <p:sldId id="278" r:id="rId15"/>
    <p:sldId id="272" r:id="rId16"/>
    <p:sldId id="271" r:id="rId17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713" autoAdjust="0"/>
  </p:normalViewPr>
  <p:slideViewPr>
    <p:cSldViewPr snapToGrid="0">
      <p:cViewPr varScale="1">
        <p:scale>
          <a:sx n="81" d="100"/>
          <a:sy n="81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C88F1-D106-4EFF-AE22-4E80C5687A16}" type="doc">
      <dgm:prSet loTypeId="urn:microsoft.com/office/officeart/2016/7/layout/RoundedRectangleTimeline" loCatId="process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F9D3BB60-FCE8-47D1-8E35-1FA3BFBFAD0E}">
      <dgm:prSet/>
      <dgm:spPr>
        <a:solidFill>
          <a:schemeClr val="accent4">
            <a:lumMod val="60000"/>
            <a:lumOff val="40000"/>
          </a:schemeClr>
        </a:solidFill>
      </dgm:spPr>
      <dgm:t>
        <a:bodyPr rtlCol="0"/>
        <a:lstStyle/>
        <a:p>
          <a:pPr rtl="0"/>
          <a:endParaRPr lang="hu-HU" noProof="0" dirty="0"/>
        </a:p>
      </dgm:t>
    </dgm:pt>
    <dgm:pt modelId="{D29805DD-5F86-446D-A5C7-0618F246E051}" type="parTrans" cxnId="{26BD8E3F-642F-4D3F-9B0D-1AD94E722CBA}">
      <dgm:prSet/>
      <dgm:spPr/>
      <dgm:t>
        <a:bodyPr rtlCol="0"/>
        <a:lstStyle/>
        <a:p>
          <a:pPr rtl="0"/>
          <a:endParaRPr lang="hu-HU" noProof="0" dirty="0"/>
        </a:p>
      </dgm:t>
    </dgm:pt>
    <dgm:pt modelId="{FAC286C4-5EEC-4EB5-9B85-F51803157FEB}" type="sibTrans" cxnId="{26BD8E3F-642F-4D3F-9B0D-1AD94E722CBA}">
      <dgm:prSet/>
      <dgm:spPr/>
      <dgm:t>
        <a:bodyPr rtlCol="0"/>
        <a:lstStyle/>
        <a:p>
          <a:pPr rtl="0"/>
          <a:endParaRPr lang="hu-HU" noProof="0" dirty="0"/>
        </a:p>
      </dgm:t>
    </dgm:pt>
    <dgm:pt modelId="{90E15F73-46B2-46D6-A41B-1DAC5570E59E}">
      <dgm:prSet/>
      <dgm:spPr/>
      <dgm:t>
        <a:bodyPr rtlCol="0"/>
        <a:lstStyle/>
        <a:p>
          <a:pPr rtl="0"/>
          <a:r>
            <a:rPr lang="hu-HU" noProof="0" dirty="0">
              <a:latin typeface="Arial" panose="020B0604020202020204" pitchFamily="34" charset="0"/>
              <a:cs typeface="Arial" panose="020B0604020202020204" pitchFamily="34" charset="0"/>
            </a:rPr>
            <a:t>Mi a jó a tinédzserkorban?</a:t>
          </a:r>
        </a:p>
      </dgm:t>
    </dgm:pt>
    <dgm:pt modelId="{445C3625-EA5B-4BD1-95A2-96FF5639D185}" type="parTrans" cxnId="{616BDF65-E35B-4B1A-AFC5-F5DDFAC4A70E}">
      <dgm:prSet/>
      <dgm:spPr/>
      <dgm:t>
        <a:bodyPr rtlCol="0"/>
        <a:lstStyle/>
        <a:p>
          <a:pPr rtl="0"/>
          <a:endParaRPr lang="hu-HU" noProof="0" dirty="0"/>
        </a:p>
      </dgm:t>
    </dgm:pt>
    <dgm:pt modelId="{43EA26E3-2CD3-440D-86EE-9B931EE59956}" type="sibTrans" cxnId="{616BDF65-E35B-4B1A-AFC5-F5DDFAC4A70E}">
      <dgm:prSet/>
      <dgm:spPr/>
      <dgm:t>
        <a:bodyPr rtlCol="0"/>
        <a:lstStyle/>
        <a:p>
          <a:pPr rtl="0"/>
          <a:endParaRPr lang="hu-HU" noProof="0" dirty="0"/>
        </a:p>
      </dgm:t>
    </dgm:pt>
    <dgm:pt modelId="{BF71C84A-B0FB-48FF-B91E-E0876B51353F}">
      <dgm:prSet/>
      <dgm:spPr>
        <a:solidFill>
          <a:schemeClr val="accent5">
            <a:lumMod val="60000"/>
            <a:lumOff val="40000"/>
          </a:schemeClr>
        </a:solidFill>
      </dgm:spPr>
      <dgm:t>
        <a:bodyPr rtlCol="0"/>
        <a:lstStyle/>
        <a:p>
          <a:pPr rtl="0"/>
          <a:endParaRPr lang="hu-HU" noProof="0" dirty="0"/>
        </a:p>
      </dgm:t>
    </dgm:pt>
    <dgm:pt modelId="{41334F68-E166-47EB-8962-8656EF5F6414}" type="parTrans" cxnId="{0916F24C-5838-476E-B10E-8246890529BB}">
      <dgm:prSet/>
      <dgm:spPr/>
      <dgm:t>
        <a:bodyPr rtlCol="0"/>
        <a:lstStyle/>
        <a:p>
          <a:pPr rtl="0"/>
          <a:endParaRPr lang="hu-HU" noProof="0" dirty="0"/>
        </a:p>
      </dgm:t>
    </dgm:pt>
    <dgm:pt modelId="{C5F3C6E2-9DFA-4C47-9BAA-A9BC66E0091A}" type="sibTrans" cxnId="{0916F24C-5838-476E-B10E-8246890529BB}">
      <dgm:prSet/>
      <dgm:spPr/>
      <dgm:t>
        <a:bodyPr rtlCol="0"/>
        <a:lstStyle/>
        <a:p>
          <a:pPr rtl="0"/>
          <a:endParaRPr lang="hu-HU" noProof="0" dirty="0"/>
        </a:p>
      </dgm:t>
    </dgm:pt>
    <dgm:pt modelId="{DDF23D30-852C-4017-9748-1AFA2AA28746}">
      <dgm:prSet/>
      <dgm:spPr/>
      <dgm:t>
        <a:bodyPr rtlCol="0"/>
        <a:lstStyle/>
        <a:p>
          <a:pPr rtl="0"/>
          <a:r>
            <a:rPr lang="hu-HU" noProof="0" dirty="0">
              <a:latin typeface="Arial" panose="020B0604020202020204" pitchFamily="34" charset="0"/>
              <a:cs typeface="Arial" panose="020B0604020202020204" pitchFamily="34" charset="0"/>
            </a:rPr>
            <a:t>Mi nem jó a tinédzserkorban?</a:t>
          </a:r>
        </a:p>
      </dgm:t>
    </dgm:pt>
    <dgm:pt modelId="{1E3D22C3-431E-4A99-9F7E-62E8A888ADA5}" type="parTrans" cxnId="{29513A04-367E-41B4-8671-761FEA22A954}">
      <dgm:prSet/>
      <dgm:spPr/>
      <dgm:t>
        <a:bodyPr rtlCol="0"/>
        <a:lstStyle/>
        <a:p>
          <a:pPr rtl="0"/>
          <a:endParaRPr lang="hu-HU" noProof="0" dirty="0"/>
        </a:p>
      </dgm:t>
    </dgm:pt>
    <dgm:pt modelId="{69FF2938-7A15-4C15-ADD6-EE15EDC0B396}" type="sibTrans" cxnId="{29513A04-367E-41B4-8671-761FEA22A954}">
      <dgm:prSet/>
      <dgm:spPr/>
      <dgm:t>
        <a:bodyPr rtlCol="0"/>
        <a:lstStyle/>
        <a:p>
          <a:pPr rtl="0"/>
          <a:endParaRPr lang="hu-HU" noProof="0" dirty="0"/>
        </a:p>
      </dgm:t>
    </dgm:pt>
    <dgm:pt modelId="{8D3F1B84-38B0-4C90-9D78-82C3462F61D7}" type="pres">
      <dgm:prSet presAssocID="{809C88F1-D106-4EFF-AE22-4E80C5687A16}" presName="Name0" presStyleCnt="0">
        <dgm:presLayoutVars>
          <dgm:chMax/>
          <dgm:chPref/>
          <dgm:animLvl val="lvl"/>
        </dgm:presLayoutVars>
      </dgm:prSet>
      <dgm:spPr/>
    </dgm:pt>
    <dgm:pt modelId="{503752A7-4E85-49F6-858D-C91ABA6E4CB1}" type="pres">
      <dgm:prSet presAssocID="{F9D3BB60-FCE8-47D1-8E35-1FA3BFBFAD0E}" presName="composite" presStyleCnt="0"/>
      <dgm:spPr/>
    </dgm:pt>
    <dgm:pt modelId="{03A7954B-F585-4961-A7BC-F8A863A4EACB}" type="pres">
      <dgm:prSet presAssocID="{F9D3BB60-FCE8-47D1-8E35-1FA3BFBFAD0E}" presName="parent" presStyleLbl="alignNode1" presStyleIdx="0" presStyleCnt="2" custScaleX="132389" custScaleY="326972">
        <dgm:presLayoutVars>
          <dgm:chMax val="1"/>
          <dgm:chPref val="1"/>
          <dgm:bulletEnabled val="1"/>
        </dgm:presLayoutVars>
      </dgm:prSet>
      <dgm:spPr/>
    </dgm:pt>
    <dgm:pt modelId="{D911CA9E-FB3F-4D17-978B-BC31C95162FA}" type="pres">
      <dgm:prSet presAssocID="{F9D3BB60-FCE8-47D1-8E35-1FA3BFBFAD0E}" presName="Childtext" presStyleLbl="revTx" presStyleIdx="0" presStyleCnt="2" custScaleX="126975">
        <dgm:presLayoutVars>
          <dgm:bulletEnabled val="1"/>
        </dgm:presLayoutVars>
      </dgm:prSet>
      <dgm:spPr/>
    </dgm:pt>
    <dgm:pt modelId="{D706D1AE-6FE9-41A6-81A1-56A1043A6957}" type="pres">
      <dgm:prSet presAssocID="{F9D3BB60-FCE8-47D1-8E35-1FA3BFBFAD0E}" presName="ConnectLine" presStyleLbl="sibTrans1D1" presStyleIdx="0" presStyleCnt="2"/>
      <dgm:spPr/>
    </dgm:pt>
    <dgm:pt modelId="{EFC780CD-3906-4142-AF4D-8C0707D157F5}" type="pres">
      <dgm:prSet presAssocID="{F9D3BB60-FCE8-47D1-8E35-1FA3BFBFAD0E}" presName="ConnectLineEnd" presStyleLbl="lnNode1" presStyleIdx="0" presStyleCnt="2"/>
      <dgm:spPr/>
    </dgm:pt>
    <dgm:pt modelId="{7899156A-0F4F-49DC-876C-E18FCB3181FE}" type="pres">
      <dgm:prSet presAssocID="{F9D3BB60-FCE8-47D1-8E35-1FA3BFBFAD0E}" presName="EmptyPane" presStyleCnt="0"/>
      <dgm:spPr/>
    </dgm:pt>
    <dgm:pt modelId="{206B4C3A-3F35-40E7-A25D-F862E13347F1}" type="pres">
      <dgm:prSet presAssocID="{FAC286C4-5EEC-4EB5-9B85-F51803157FEB}" presName="spaceBetweenRectangles" presStyleCnt="0"/>
      <dgm:spPr/>
    </dgm:pt>
    <dgm:pt modelId="{EEA7A38F-FB71-4B0D-BAEF-94789544D29F}" type="pres">
      <dgm:prSet presAssocID="{BF71C84A-B0FB-48FF-B91E-E0876B51353F}" presName="composite" presStyleCnt="0"/>
      <dgm:spPr/>
    </dgm:pt>
    <dgm:pt modelId="{F1DA325C-F724-4254-8421-D8A4DB834DF1}" type="pres">
      <dgm:prSet presAssocID="{BF71C84A-B0FB-48FF-B91E-E0876B51353F}" presName="parent" presStyleLbl="alignNode1" presStyleIdx="1" presStyleCnt="2" custScaleX="115834" custScaleY="326973">
        <dgm:presLayoutVars>
          <dgm:chMax val="1"/>
          <dgm:chPref val="1"/>
          <dgm:bulletEnabled val="1"/>
        </dgm:presLayoutVars>
      </dgm:prSet>
      <dgm:spPr/>
    </dgm:pt>
    <dgm:pt modelId="{99ED0B01-A3CF-4D2A-B2D5-E106B74241C9}" type="pres">
      <dgm:prSet presAssocID="{BF71C84A-B0FB-48FF-B91E-E0876B51353F}" presName="Childtext" presStyleLbl="revTx" presStyleIdx="1" presStyleCnt="2" custScaleX="145223">
        <dgm:presLayoutVars>
          <dgm:bulletEnabled val="1"/>
        </dgm:presLayoutVars>
      </dgm:prSet>
      <dgm:spPr/>
    </dgm:pt>
    <dgm:pt modelId="{EF6EAEEE-4F4E-4F1E-A737-45264E71F72C}" type="pres">
      <dgm:prSet presAssocID="{BF71C84A-B0FB-48FF-B91E-E0876B51353F}" presName="ConnectLine" presStyleLbl="sibTrans1D1" presStyleIdx="1" presStyleCnt="2"/>
      <dgm:spPr/>
    </dgm:pt>
    <dgm:pt modelId="{76C21442-C695-48A3-8B65-B3A412E027DF}" type="pres">
      <dgm:prSet presAssocID="{BF71C84A-B0FB-48FF-B91E-E0876B51353F}" presName="ConnectLineEnd" presStyleLbl="lnNode1" presStyleIdx="1" presStyleCnt="2"/>
      <dgm:spPr/>
    </dgm:pt>
    <dgm:pt modelId="{F72F419F-65CB-4640-B996-AC7273042BD5}" type="pres">
      <dgm:prSet presAssocID="{BF71C84A-B0FB-48FF-B91E-E0876B51353F}" presName="EmptyPane" presStyleCnt="0"/>
      <dgm:spPr/>
    </dgm:pt>
  </dgm:ptLst>
  <dgm:cxnLst>
    <dgm:cxn modelId="{29513A04-367E-41B4-8671-761FEA22A954}" srcId="{BF71C84A-B0FB-48FF-B91E-E0876B51353F}" destId="{DDF23D30-852C-4017-9748-1AFA2AA28746}" srcOrd="0" destOrd="0" parTransId="{1E3D22C3-431E-4A99-9F7E-62E8A888ADA5}" sibTransId="{69FF2938-7A15-4C15-ADD6-EE15EDC0B396}"/>
    <dgm:cxn modelId="{26BD8E3F-642F-4D3F-9B0D-1AD94E722CBA}" srcId="{809C88F1-D106-4EFF-AE22-4E80C5687A16}" destId="{F9D3BB60-FCE8-47D1-8E35-1FA3BFBFAD0E}" srcOrd="0" destOrd="0" parTransId="{D29805DD-5F86-446D-A5C7-0618F246E051}" sibTransId="{FAC286C4-5EEC-4EB5-9B85-F51803157FEB}"/>
    <dgm:cxn modelId="{616BDF65-E35B-4B1A-AFC5-F5DDFAC4A70E}" srcId="{F9D3BB60-FCE8-47D1-8E35-1FA3BFBFAD0E}" destId="{90E15F73-46B2-46D6-A41B-1DAC5570E59E}" srcOrd="0" destOrd="0" parTransId="{445C3625-EA5B-4BD1-95A2-96FF5639D185}" sibTransId="{43EA26E3-2CD3-440D-86EE-9B931EE59956}"/>
    <dgm:cxn modelId="{0916F24C-5838-476E-B10E-8246890529BB}" srcId="{809C88F1-D106-4EFF-AE22-4E80C5687A16}" destId="{BF71C84A-B0FB-48FF-B91E-E0876B51353F}" srcOrd="1" destOrd="0" parTransId="{41334F68-E166-47EB-8962-8656EF5F6414}" sibTransId="{C5F3C6E2-9DFA-4C47-9BAA-A9BC66E0091A}"/>
    <dgm:cxn modelId="{696B0852-1862-4489-9462-594360AD9648}" type="presOf" srcId="{809C88F1-D106-4EFF-AE22-4E80C5687A16}" destId="{8D3F1B84-38B0-4C90-9D78-82C3462F61D7}" srcOrd="0" destOrd="0" presId="urn:microsoft.com/office/officeart/2016/7/layout/RoundedRectangleTimeline"/>
    <dgm:cxn modelId="{F4BFD772-7714-4CEF-BB6D-09BDD045A397}" type="presOf" srcId="{F9D3BB60-FCE8-47D1-8E35-1FA3BFBFAD0E}" destId="{03A7954B-F585-4961-A7BC-F8A863A4EACB}" srcOrd="0" destOrd="0" presId="urn:microsoft.com/office/officeart/2016/7/layout/RoundedRectangleTimeline"/>
    <dgm:cxn modelId="{3E7AA4AB-FB87-42B2-91BD-C10F6A969103}" type="presOf" srcId="{DDF23D30-852C-4017-9748-1AFA2AA28746}" destId="{99ED0B01-A3CF-4D2A-B2D5-E106B74241C9}" srcOrd="0" destOrd="0" presId="urn:microsoft.com/office/officeart/2016/7/layout/RoundedRectangleTimeline"/>
    <dgm:cxn modelId="{39D39FD8-5C32-4015-A987-CEB6E72049F5}" type="presOf" srcId="{BF71C84A-B0FB-48FF-B91E-E0876B51353F}" destId="{F1DA325C-F724-4254-8421-D8A4DB834DF1}" srcOrd="0" destOrd="0" presId="urn:microsoft.com/office/officeart/2016/7/layout/RoundedRectangleTimeline"/>
    <dgm:cxn modelId="{A3837FE6-09C2-47B5-B925-620BED7C0EF4}" type="presOf" srcId="{90E15F73-46B2-46D6-A41B-1DAC5570E59E}" destId="{D911CA9E-FB3F-4D17-978B-BC31C95162FA}" srcOrd="0" destOrd="0" presId="urn:microsoft.com/office/officeart/2016/7/layout/RoundedRectangleTimeline"/>
    <dgm:cxn modelId="{007B0303-6FDA-4477-848F-8FB239D470C1}" type="presParOf" srcId="{8D3F1B84-38B0-4C90-9D78-82C3462F61D7}" destId="{503752A7-4E85-49F6-858D-C91ABA6E4CB1}" srcOrd="0" destOrd="0" presId="urn:microsoft.com/office/officeart/2016/7/layout/RoundedRectangleTimeline"/>
    <dgm:cxn modelId="{EE3408EE-C446-406B-BDE5-2F2573682AD9}" type="presParOf" srcId="{503752A7-4E85-49F6-858D-C91ABA6E4CB1}" destId="{03A7954B-F585-4961-A7BC-F8A863A4EACB}" srcOrd="0" destOrd="0" presId="urn:microsoft.com/office/officeart/2016/7/layout/RoundedRectangleTimeline"/>
    <dgm:cxn modelId="{4F6B4EAA-B725-491F-B534-9B10E3074520}" type="presParOf" srcId="{503752A7-4E85-49F6-858D-C91ABA6E4CB1}" destId="{D911CA9E-FB3F-4D17-978B-BC31C95162FA}" srcOrd="1" destOrd="0" presId="urn:microsoft.com/office/officeart/2016/7/layout/RoundedRectangleTimeline"/>
    <dgm:cxn modelId="{3A5BF82B-715C-4A0B-9647-EF05DF695B1B}" type="presParOf" srcId="{503752A7-4E85-49F6-858D-C91ABA6E4CB1}" destId="{D706D1AE-6FE9-41A6-81A1-56A1043A6957}" srcOrd="2" destOrd="0" presId="urn:microsoft.com/office/officeart/2016/7/layout/RoundedRectangleTimeline"/>
    <dgm:cxn modelId="{51A991DA-A541-4629-8C8A-4BE4717CC65A}" type="presParOf" srcId="{503752A7-4E85-49F6-858D-C91ABA6E4CB1}" destId="{EFC780CD-3906-4142-AF4D-8C0707D157F5}" srcOrd="3" destOrd="0" presId="urn:microsoft.com/office/officeart/2016/7/layout/RoundedRectangleTimeline"/>
    <dgm:cxn modelId="{6D0F56FC-E3A8-42D9-9190-3A6525066886}" type="presParOf" srcId="{503752A7-4E85-49F6-858D-C91ABA6E4CB1}" destId="{7899156A-0F4F-49DC-876C-E18FCB3181FE}" srcOrd="4" destOrd="0" presId="urn:microsoft.com/office/officeart/2016/7/layout/RoundedRectangleTimeline"/>
    <dgm:cxn modelId="{28EED679-DFB1-4DDD-A3AA-2BE27B8038D6}" type="presParOf" srcId="{8D3F1B84-38B0-4C90-9D78-82C3462F61D7}" destId="{206B4C3A-3F35-40E7-A25D-F862E13347F1}" srcOrd="1" destOrd="0" presId="urn:microsoft.com/office/officeart/2016/7/layout/RoundedRectangleTimeline"/>
    <dgm:cxn modelId="{C0254B96-3B29-4F48-80C5-A4BDF1345AEA}" type="presParOf" srcId="{8D3F1B84-38B0-4C90-9D78-82C3462F61D7}" destId="{EEA7A38F-FB71-4B0D-BAEF-94789544D29F}" srcOrd="2" destOrd="0" presId="urn:microsoft.com/office/officeart/2016/7/layout/RoundedRectangleTimeline"/>
    <dgm:cxn modelId="{B0AA32F7-55C6-4354-B2C3-19F9861842CC}" type="presParOf" srcId="{EEA7A38F-FB71-4B0D-BAEF-94789544D29F}" destId="{F1DA325C-F724-4254-8421-D8A4DB834DF1}" srcOrd="0" destOrd="0" presId="urn:microsoft.com/office/officeart/2016/7/layout/RoundedRectangleTimeline"/>
    <dgm:cxn modelId="{65F8E2E9-1BAC-4E20-9B80-A12241F0278E}" type="presParOf" srcId="{EEA7A38F-FB71-4B0D-BAEF-94789544D29F}" destId="{99ED0B01-A3CF-4D2A-B2D5-E106B74241C9}" srcOrd="1" destOrd="0" presId="urn:microsoft.com/office/officeart/2016/7/layout/RoundedRectangleTimeline"/>
    <dgm:cxn modelId="{B039021B-BCD8-45AA-932F-77F9630DCE32}" type="presParOf" srcId="{EEA7A38F-FB71-4B0D-BAEF-94789544D29F}" destId="{EF6EAEEE-4F4E-4F1E-A737-45264E71F72C}" srcOrd="2" destOrd="0" presId="urn:microsoft.com/office/officeart/2016/7/layout/RoundedRectangleTimeline"/>
    <dgm:cxn modelId="{7BD2B462-89A3-4CCA-A833-DB1864209469}" type="presParOf" srcId="{EEA7A38F-FB71-4B0D-BAEF-94789544D29F}" destId="{76C21442-C695-48A3-8B65-B3A412E027DF}" srcOrd="3" destOrd="0" presId="urn:microsoft.com/office/officeart/2016/7/layout/RoundedRectangleTimeline"/>
    <dgm:cxn modelId="{BE9FB90B-CD64-480C-8D6F-3E0DA568188F}" type="presParOf" srcId="{EEA7A38F-FB71-4B0D-BAEF-94789544D29F}" destId="{F72F419F-65CB-4640-B996-AC7273042BD5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954B-F585-4961-A7BC-F8A863A4EACB}">
      <dsp:nvSpPr>
        <dsp:cNvPr id="0" name=""/>
        <dsp:cNvSpPr/>
      </dsp:nvSpPr>
      <dsp:spPr>
        <a:xfrm rot="16200000">
          <a:off x="1059330" y="1221419"/>
          <a:ext cx="1822307" cy="3130445"/>
        </a:xfrm>
        <a:prstGeom prst="round2Same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1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 noProof="0" dirty="0"/>
        </a:p>
      </dsp:txBody>
      <dsp:txXfrm rot="5400000">
        <a:off x="494219" y="1964446"/>
        <a:ext cx="3041487" cy="1644391"/>
      </dsp:txXfrm>
    </dsp:sp>
    <dsp:sp modelId="{D911CA9E-FB3F-4D17-978B-BC31C95162FA}">
      <dsp:nvSpPr>
        <dsp:cNvPr id="0" name=""/>
        <dsp:cNvSpPr/>
      </dsp:nvSpPr>
      <dsp:spPr>
        <a:xfrm>
          <a:off x="469270" y="0"/>
          <a:ext cx="3002427" cy="1950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Mi a jó a tinédzserkorban?</a:t>
          </a:r>
        </a:p>
      </dsp:txBody>
      <dsp:txXfrm>
        <a:off x="469270" y="0"/>
        <a:ext cx="3002427" cy="1950649"/>
      </dsp:txXfrm>
    </dsp:sp>
    <dsp:sp modelId="{D706D1AE-6FE9-41A6-81A1-56A1043A6957}">
      <dsp:nvSpPr>
        <dsp:cNvPr id="0" name=""/>
        <dsp:cNvSpPr/>
      </dsp:nvSpPr>
      <dsp:spPr>
        <a:xfrm>
          <a:off x="1970484" y="2062115"/>
          <a:ext cx="0" cy="445862"/>
        </a:xfrm>
        <a:prstGeom prst="line">
          <a:avLst/>
        </a:prstGeom>
        <a:noFill/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780CD-3906-4142-AF4D-8C0707D157F5}">
      <dsp:nvSpPr>
        <dsp:cNvPr id="0" name=""/>
        <dsp:cNvSpPr/>
      </dsp:nvSpPr>
      <dsp:spPr>
        <a:xfrm>
          <a:off x="1914751" y="1950649"/>
          <a:ext cx="111465" cy="111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A325C-F724-4254-8421-D8A4DB834DF1}">
      <dsp:nvSpPr>
        <dsp:cNvPr id="0" name=""/>
        <dsp:cNvSpPr/>
      </dsp:nvSpPr>
      <dsp:spPr>
        <a:xfrm rot="5400000">
          <a:off x="3423908" y="1417147"/>
          <a:ext cx="1822313" cy="2738989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1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 noProof="0" dirty="0"/>
        </a:p>
      </dsp:txBody>
      <dsp:txXfrm rot="-5400000">
        <a:off x="2965570" y="1964443"/>
        <a:ext cx="2650031" cy="1644397"/>
      </dsp:txXfrm>
    </dsp:sp>
    <dsp:sp modelId="{99ED0B01-A3CF-4D2A-B2D5-E106B74241C9}">
      <dsp:nvSpPr>
        <dsp:cNvPr id="0" name=""/>
        <dsp:cNvSpPr/>
      </dsp:nvSpPr>
      <dsp:spPr>
        <a:xfrm>
          <a:off x="2618107" y="3622634"/>
          <a:ext cx="3433915" cy="1950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Mi nem jó a tinédzserkorban?</a:t>
          </a:r>
        </a:p>
      </dsp:txBody>
      <dsp:txXfrm>
        <a:off x="2618107" y="3622634"/>
        <a:ext cx="3433915" cy="1950649"/>
      </dsp:txXfrm>
    </dsp:sp>
    <dsp:sp modelId="{EF6EAEEE-4F4E-4F1E-A737-45264E71F72C}">
      <dsp:nvSpPr>
        <dsp:cNvPr id="0" name=""/>
        <dsp:cNvSpPr/>
      </dsp:nvSpPr>
      <dsp:spPr>
        <a:xfrm>
          <a:off x="4335065" y="3065306"/>
          <a:ext cx="0" cy="445862"/>
        </a:xfrm>
        <a:prstGeom prst="line">
          <a:avLst/>
        </a:prstGeom>
        <a:noFill/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21442-C695-48A3-8B65-B3A412E027DF}">
      <dsp:nvSpPr>
        <dsp:cNvPr id="0" name=""/>
        <dsp:cNvSpPr/>
      </dsp:nvSpPr>
      <dsp:spPr>
        <a:xfrm>
          <a:off x="4279332" y="3511168"/>
          <a:ext cx="111465" cy="111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Lekerekített téglalap idősor"/>
  <dgm:desc val="Események időrendi sorrendben történő megjelenítésére használható. A leírás egy láthatatlan dobozban jelenik meg, míg a dátum a téglalapokon belül látható, kivéve az első és utolsó csomópontot, ahol a téglalap sarkai lekerekítettek. Nagy mennyiségű szöveget jeleníthet meg hosszú leíró dátumformátummal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418C4-22FD-4352-8451-6B7EEE2AD120}" type="datetime1">
              <a:rPr lang="hu-HU" smtClean="0"/>
              <a:t>2024. 11. 26.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C38C-46A1-49BC-A836-83A1BCB4B54C}" type="datetime1">
              <a:rPr lang="hu-HU" smtClean="0"/>
              <a:pPr/>
              <a:t>2024. 11. 26.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6" title="cakkozott kör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76FFD32-88CA-4DA5-94D0-751BA362C3ED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3" name="Téglalap 12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7889-C9A7-4543-94B9-844EC326D5B1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D4168-0937-4575-BA7C-74C4BC604238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42CC6-3107-442F-96C1-D5F0CAEA699B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5EDB341-038E-4891-9EAB-9C006351033C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7" name="Csoport 6" title="bal oldali cakkozott alakzat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Szabadkézi sokszög 6" title="bal oldali cakkozott alakzat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Szabadkézi sokszög 11" title="bal oldali cakkozott vonal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80321-6716-429F-AA23-EF647B4011B6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7BBA-04E4-4D80-A1A2-AD71D9448796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0D300-6FD6-4103-8D37-941945CB0ADC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19D5E-108D-4657-A034-8AB4009A3817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1A93732-B105-45AC-AFD0-4EE9A7D55015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Téglalap 7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1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491FB59C-E62E-407C-9A4C-3EBF6434BF6F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9DF8E3E-3443-41A0-A6B7-2C091458688F}" type="datetime1">
              <a:rPr lang="hu-HU" noProof="0" smtClean="0"/>
              <a:t>2024. 11. 26.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Szabadkézi sokszög 6" title="Bal oldali cakkozott szegély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jobb oldali szegély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2YLxlCX9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2YLxlCX9A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2YLxlCX9A" TargetMode="External"/><Relationship Id="rId2" Type="http://schemas.openxmlformats.org/officeDocument/2006/relationships/hyperlink" Target="https://abibliamindenkie.hu/uj/PSA/2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udasbazis.sulinet.hu/hu/szakkepzes/egeszsegneveles/pszichologia/a-serdulo-es-pubertaskor-jellemzoi/az-enkep-valtozasai" TargetMode="External"/><Relationship Id="rId4" Type="http://schemas.openxmlformats.org/officeDocument/2006/relationships/hyperlink" Target="https://www.pexels.com/search/young%20peopl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udasbazis.sulinet.hu/hu/szakkepzes/egeszsegneveles/pszichologia/a-serdulo-es-pubertaskor-jellemzoi/az-enkep-valtozas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bibliamindenkie.hu/uj/PSA/2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03" y="954923"/>
            <a:ext cx="5875694" cy="4504620"/>
          </a:xfrm>
        </p:spPr>
        <p:txBody>
          <a:bodyPr rtlCol="0">
            <a:normAutofit/>
          </a:bodyPr>
          <a:lstStyle/>
          <a:p>
            <a: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b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Mit jelent tinédzsernek lenni?</a:t>
            </a:r>
            <a:endParaRPr lang="hu-HU" sz="4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</p:spPr>
        <p:txBody>
          <a:bodyPr rtlCol="0">
            <a:normAutofit/>
          </a:bodyPr>
          <a:lstStyle/>
          <a:p>
            <a:pPr rtl="0"/>
            <a:r>
              <a:rPr lang="hu-HU" b="0" cap="none" spc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27. Zsoltár feldolgozása </a:t>
            </a:r>
          </a:p>
        </p:txBody>
      </p:sp>
      <p:sp>
        <p:nvSpPr>
          <p:cNvPr id="19" name="Szabadkézi alakzat: Alakzat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dirty="0"/>
          </a:p>
        </p:txBody>
      </p:sp>
      <p:pic>
        <p:nvPicPr>
          <p:cNvPr id="7" name="Kép 6" descr="egy futó visszatükröződése a tócsában">
            <a:extLst>
              <a:ext uri="{FF2B5EF4-FFF2-40B4-BE49-F238E27FC236}">
                <a16:creationId xmlns:a16="http://schemas.microsoft.com/office/drawing/2014/main" id="{F92AED05-CE03-4017-91A7-1CB221B81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09478" y="10"/>
            <a:ext cx="5282519" cy="685799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Hallgassuk meg a 27. Zsoltár feldolgozását!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10</a:t>
            </a:fld>
            <a:endParaRPr lang="hu-HU" noProof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1678" y="1874517"/>
            <a:ext cx="536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videó elindításához kattints erre a linkre vagy a képre: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https://www.youtube.com/watch?v=Z92YLxlCX9A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8" name="Z92YLxlCX9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1678" y="3074846"/>
            <a:ext cx="5163312" cy="29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B7E57A-5B7A-46D0-B998-22B0A109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Készíts most egy hálalapot!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4DFB8B-C9B6-4E52-978F-9402EADA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74517"/>
            <a:ext cx="5494355" cy="4371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Gondold végig a napjaidat és sorolj fel 3 dolgot, amiért okod van a hálára az életeddel kapcsolatban.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1………..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2………..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3………..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Csendesedj el az Úr előtt és mondd el imádságban a leírt dolgokat!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E94045-FE40-47C6-9165-DFE3D49E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11</a:t>
            </a:fld>
            <a:endParaRPr lang="hu-HU" noProof="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C2C0E4-849A-4EFA-8647-13EB586B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337" y="1553079"/>
            <a:ext cx="3128865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Összegzés és zárás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621" y="1707503"/>
            <a:ext cx="4648379" cy="4189614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Beszéljétek meg a csoporttal, hogy mi volt az az információ, ami új volt számodra!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tetszett a lecke feldolgozása során?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ötleteket kaptál, amelyeket tovább viszel a mindennapokba?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12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5FC2C-7312-4334-99C2-57DC2AD2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204473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4079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1094" y="1929385"/>
            <a:ext cx="6822474" cy="4297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Online Biblia:</a:t>
            </a:r>
            <a:endParaRPr lang="hu-HU" dirty="0">
              <a:hlinkClick r:id="rId2"/>
            </a:endParaRPr>
          </a:p>
          <a:p>
            <a:r>
              <a:rPr lang="hu-HU" dirty="0">
                <a:hlinkClick r:id="rId2"/>
              </a:rPr>
              <a:t>https://abibliamindenkie.hu/uj/PSA/27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videó elérhetősége: </a:t>
            </a:r>
          </a:p>
          <a:p>
            <a:r>
              <a:rPr lang="hu-HU" dirty="0">
                <a:hlinkClick r:id="rId3"/>
              </a:rPr>
              <a:t>https://www.youtube.com/watch?v=Z92YLxlCX9A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PPT-</a:t>
            </a:r>
            <a:r>
              <a:rPr lang="hu-HU" dirty="0" err="1"/>
              <a:t>ben</a:t>
            </a:r>
            <a:r>
              <a:rPr lang="hu-HU" dirty="0"/>
              <a:t> szereplő kép elérhetősége:</a:t>
            </a:r>
          </a:p>
          <a:p>
            <a:r>
              <a:rPr lang="hu-HU" dirty="0">
                <a:hlinkClick r:id="rId4"/>
              </a:rPr>
              <a:t>https://www.pexels.com/search/young%20people/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Az ismeretterjesztő cikk elérhetősége:</a:t>
            </a:r>
          </a:p>
          <a:p>
            <a:r>
              <a:rPr lang="hu-HU" dirty="0">
                <a:hlinkClick r:id="rId5"/>
              </a:rPr>
              <a:t>https://tudasbazis.sulinet.hu/hu/szakkepzes/egeszsegneveles/pszichologia/a-serdulo-es-pubertaskor-jellemzoi/az-enkep-valtozasai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68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Téglalap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u-HU" dirty="0"/>
          </a:p>
        </p:txBody>
      </p:sp>
      <p:sp>
        <p:nvSpPr>
          <p:cNvPr id="17" name="Szabadkézi sokszög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" name="Téglalap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aphicFrame>
        <p:nvGraphicFramePr>
          <p:cNvPr id="19" name="Tartalom helye 2" descr="SmartArt idővonal helykitöltő">
            <a:extLst>
              <a:ext uri="{FF2B5EF4-FFF2-40B4-BE49-F238E27FC236}">
                <a16:creationId xmlns:a16="http://schemas.microsoft.com/office/drawing/2014/main" id="{93C3D81C-D261-4493-942F-A53CECB4A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62423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784806D2-3CDF-4070-AF3B-DC017A5A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08" y="243269"/>
            <a:ext cx="4062984" cy="475488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 anchor="ctr">
            <a:normAutofit fontScale="90000"/>
          </a:bodyPr>
          <a:lstStyle/>
          <a:p>
            <a:pPr rtl="0"/>
            <a:r>
              <a:rPr lang="hu-HU" sz="3200" cap="none" spc="0" dirty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54620" y="1168121"/>
            <a:ext cx="4328523" cy="53553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Fogalmazzatok meg állításokat, személyes véleményeket a kérdésekkel kapcsolatban, majd kis cetlikre írjátok le a válaszaitokat!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Lehetőség szerint mindenki mondja el álláspontját, érvelését.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Hasonlítsátok össze a véleményeket, hogy mennyi az egyezés esetleg a különbség, majd tanácskozzatok arról, hogy mi lehet ennek az oka!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Törekedjük egymás kritikamentes meghallgatására!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Segítő szempontok a kérdésekhez: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  a mai lehetőségek és korlátok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örömök és nehézségek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2</a:t>
            </a:fld>
            <a:endParaRPr lang="hu-HU" noProof="0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4261104" y="1911096"/>
            <a:ext cx="3767328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6656832" y="1911096"/>
            <a:ext cx="137160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0704" y="382385"/>
            <a:ext cx="10369296" cy="1492132"/>
          </a:xfrm>
        </p:spPr>
        <p:txBody>
          <a:bodyPr>
            <a:normAutofit/>
          </a:bodyPr>
          <a:lstStyle/>
          <a:p>
            <a:r>
              <a:rPr lang="hu-HU" sz="3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Online cikk feldolgozása</a:t>
            </a:r>
            <a:br>
              <a:rPr lang="hu-HU" sz="3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A serdülő és pubertáskor jellemzői, az énkép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428140"/>
            <a:ext cx="10178322" cy="5047475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Az online cikk elérhetősége: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https://tudasbazis.sulinet.hu/hu/szakkepzes/egeszsegneveles/pszichologia/a-serdulo-es-pubertaskor-jellemzoi/az-enkep-valtozasai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Az online cikk nagyobb bekezdéseit, úgymint:</a:t>
            </a:r>
          </a:p>
          <a:p>
            <a:pPr>
              <a:buFontTx/>
              <a:buChar char="-"/>
            </a:pP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a barátság, </a:t>
            </a:r>
          </a:p>
          <a:p>
            <a:pPr>
              <a:buFontTx/>
              <a:buChar char="-"/>
            </a:pP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a népszerűség, </a:t>
            </a:r>
          </a:p>
          <a:p>
            <a:pPr>
              <a:buFontTx/>
              <a:buChar char="-"/>
            </a:pP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a szülők és kortársak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külön kisebb csoportokban dolgozzák fel a tanulók.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Segítő kérdések a feldolgozáshoz: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1. Mennyire tapasztaljátok az életetekben a felsorolt jellemzőket?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2. Mi maradt ki a cikkből, ami fontos szempont és szeretnétek felhívni rá a figyelmet?</a:t>
            </a:r>
          </a:p>
          <a:p>
            <a:pPr marL="0" indent="0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146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5479"/>
          </a:xfrm>
        </p:spPr>
        <p:txBody>
          <a:bodyPr>
            <a:normAutofit/>
          </a:bodyPr>
          <a:lstStyle/>
          <a:p>
            <a:r>
              <a:rPr lang="hu-HU" sz="4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Csoportmunka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0897" y="1388925"/>
            <a:ext cx="6148990" cy="49547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Ötleteljetek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majd igyekezzetek összegyűjteni minél több olyan dolgot, például saját lelki hozzáállást, külső körülményeket és egyéb tényezőket, amelyek segítik könnyebbé tenni ezt a többszempontból is nehéz időszakot.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Járjatok utána kicsit mélyebben annak a témának, résztémának, ami különösen felkeltette az érdeklődéseteket a serdülőkor kapcsán!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Használjátok azokat a fogalmakat is, amelyeket megismertetek a téma kapcsán!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4-5 fős csoportban dolgozzatok először,  majd beszéljétek meg együtt is az eredményeket!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4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15EBC5-D3B1-4B3F-A110-701182BAE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899" y="1231636"/>
            <a:ext cx="3699101" cy="5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7086" y="336665"/>
            <a:ext cx="10461786" cy="989215"/>
          </a:xfrm>
        </p:spPr>
        <p:txBody>
          <a:bodyPr>
            <a:normAutofit fontScale="90000"/>
          </a:bodyPr>
          <a:lstStyle/>
          <a:p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A témához kapcsolódó igeszakasz feldolgozása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65090" y="1253103"/>
            <a:ext cx="6649731" cy="5029834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Olvassátok el a 27. Zsoltárt!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https://abibliamindenkie.hu/uj/PSA/27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Feladat: Fogalmazd meg érzéseidet, gondolataidat néhány mondatban, és írd le egy lapra vagy a füzetbe!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Segítség: itt olvashatsz 4 segítő kérdést a feladathoz: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Miről szól számodra ez a zsoltár?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fontos kérést fogalmaz meg szerző?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tapasztalatot oszt meg az olvasóval?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tudnád megvalósítani a szakasz mondanivalóját?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5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5E13A60-A104-40EC-A87E-444E7182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177" y="1270460"/>
            <a:ext cx="3237810" cy="21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2911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Miről szól a 27. Zsoltár?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70" y="1463041"/>
            <a:ext cx="10178322" cy="2249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27. zsoltár egy őszinte hitvallás az Istenbe vetett bizalomról, reménységről, és arról, hogy a nehézségek között is van Kihez fordulni. 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Dávid ebben a zsoltárban megosztja azt a mély meggyőződését, hogy Isten a menedék, a fény, és az erő forrása, aki a legnagyobb viharban is megtartja, aki Hozzá menekül.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6</a:t>
            </a:fld>
            <a:endParaRPr lang="hu-HU" noProof="0" dirty="0"/>
          </a:p>
        </p:txBody>
      </p:sp>
      <p:sp>
        <p:nvSpPr>
          <p:cNvPr id="5" name="Téglalap 4"/>
          <p:cNvSpPr/>
          <p:nvPr/>
        </p:nvSpPr>
        <p:spPr>
          <a:xfrm>
            <a:off x="1746504" y="3950209"/>
            <a:ext cx="873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Például 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4-6. versekben ír arról, hogy csak egy vágya van: közel lenni Istenhez. 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Dávid arról beszél, hogy az a legnagyobb öröm az életben, amikor közel lehet Istenhez. 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 ez nem egy távoli, elvont dolog, hanem nagyon is valóságos: 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 lenni az Úr házában, megtapasztalni a jelenlétét, és ott megtalálni a békét. Ez arra emlékeztethet minket, hogy a nyomás közepette Isten közelsége az, ahol feltöltődhetünk.</a:t>
            </a:r>
          </a:p>
        </p:txBody>
      </p:sp>
    </p:spTree>
    <p:extLst>
      <p:ext uri="{BB962C8B-B14F-4D97-AF65-F5344CB8AC3E}">
        <p14:creationId xmlns:p14="http://schemas.microsoft.com/office/powerpoint/2010/main" val="28395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Írj egy személyes zsoltárt!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3067" y="2350789"/>
            <a:ext cx="6495068" cy="354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Saját szavaiddal fogalmazz meg egy 10-16 soros zsoltárt, amelyben benne van a te jelenlegi helyzeted, aggodalmaid, érzéseid és azokhoz kapcsolódó kérés, óhaj, remény stb.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elkészült zsoltárokat fel is lehet olvasni, ha valaki szeretné megosztani.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7</a:t>
            </a:fld>
            <a:endParaRPr lang="hu-HU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6" y="1519833"/>
            <a:ext cx="3355848" cy="50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913146" cy="1754325"/>
          </a:xfrm>
        </p:spPr>
        <p:txBody>
          <a:bodyPr>
            <a:normAutofit/>
          </a:bodyPr>
          <a:lstStyle/>
          <a:p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Fogalmazz meg egy-két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„üzenetet” a társaidnak 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a 27. Zsoltár alapján!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2871907"/>
            <a:ext cx="3675363" cy="245024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8</a:t>
            </a:fld>
            <a:endParaRPr lang="hu-HU" noProof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39512" y="2588443"/>
            <a:ext cx="651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 cetlinkre mindenki felírja a nevét, majd a cetliket egy kalapba/dobozba helyezzük.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Fontos, hogy minden jelenlévő neve szerepeljen!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Húzás után kialakulnak a párok, akik néhány szót váltanak egymással, amíg a gyors üzeneteiket megosztják.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Fontos, hogy mindenki mondjon és kapjon is gyors üzenetet.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Kis létszámú csoport esetén a feladat ismételhető újabb és újabb beszélgetőpárok kialakításával. </a:t>
            </a:r>
          </a:p>
        </p:txBody>
      </p:sp>
    </p:spTree>
    <p:extLst>
      <p:ext uri="{BB962C8B-B14F-4D97-AF65-F5344CB8AC3E}">
        <p14:creationId xmlns:p14="http://schemas.microsoft.com/office/powerpoint/2010/main" val="40689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532405"/>
            <a:ext cx="10355604" cy="718459"/>
          </a:xfrm>
        </p:spPr>
        <p:txBody>
          <a:bodyPr>
            <a:normAutofit/>
          </a:bodyPr>
          <a:lstStyle/>
          <a:p>
            <a:r>
              <a:rPr lang="hu-HU" sz="3600" cap="none" spc="0" dirty="0">
                <a:latin typeface="Arial" panose="020B0604020202020204" pitchFamily="34" charset="0"/>
                <a:cs typeface="Arial" panose="020B0604020202020204" pitchFamily="34" charset="0"/>
              </a:rPr>
              <a:t>Példák támogató „üzenet” megfogalmazására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7465" y="2127380"/>
            <a:ext cx="6545107" cy="37042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27. Zsoltár arra tanít, hogy bármilyen nehéz is az élet, mindig fordulj Istenhez segítségért.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kell mindent egyedül megoldanod, mert Isten a legerősebb szövetséges.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Amikor bizonytalannak érzed magad, emlékezz arra, hogy Isten az, Aki fényt hoz az életedbe, és vezet a legjobb úton. 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Csak bízz Benne, és légy türelmes!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318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361_TF67530480.potx" id="{92EDB4BB-ADAD-4ED8-BDCA-AB545AD3C98D}" vid="{07348E2C-BFA8-474E-8C32-2977A4092C9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purl.org/dc/elements/1.1/"/>
    <ds:schemaRef ds:uri="http://schemas.microsoft.com/office/2006/documentManagement/typ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Jelvény arculat</Template>
  <TotalTime>0</TotalTime>
  <Words>916</Words>
  <Application>Microsoft Office PowerPoint</Application>
  <PresentationFormat>Szélesvásznú</PresentationFormat>
  <Paragraphs>114</Paragraphs>
  <Slides>13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Wingdings</vt:lpstr>
      <vt:lpstr>Jelvény</vt:lpstr>
      <vt:lpstr>1. Mit jelent tinédzsernek lenni?</vt:lpstr>
      <vt:lpstr>Gondolkozzunk!</vt:lpstr>
      <vt:lpstr>Online cikk feldolgozása A serdülő és pubertáskor jellemzői, az énkép változásai </vt:lpstr>
      <vt:lpstr>Csoportmunka </vt:lpstr>
      <vt:lpstr>A témához kapcsolódó igeszakasz feldolgozása  </vt:lpstr>
      <vt:lpstr>Miről szól a 27. Zsoltár?  </vt:lpstr>
      <vt:lpstr>Írj egy személyes zsoltárt!</vt:lpstr>
      <vt:lpstr>Fogalmazz meg egy-két „üzenetet” a társaidnak  a 27. Zsoltár alapján!</vt:lpstr>
      <vt:lpstr>Példák támogató „üzenet” megfogalmazására</vt:lpstr>
      <vt:lpstr>Hallgassuk meg a 27. Zsoltár feldolgozását!</vt:lpstr>
      <vt:lpstr>Készíts most egy hálalapot!</vt:lpstr>
      <vt:lpstr>Összegzés és zárás  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2024-11-24T13:09:14Z</dcterms:created>
  <dcterms:modified xsi:type="dcterms:W3CDTF">2024-11-26T14:30:36Z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