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0" r:id="rId2"/>
    <p:sldId id="371" r:id="rId3"/>
    <p:sldId id="457" r:id="rId4"/>
    <p:sldId id="464" r:id="rId5"/>
    <p:sldId id="468" r:id="rId6"/>
    <p:sldId id="458" r:id="rId7"/>
    <p:sldId id="469" r:id="rId8"/>
    <p:sldId id="465" r:id="rId9"/>
    <p:sldId id="471" r:id="rId10"/>
    <p:sldId id="453" r:id="rId11"/>
    <p:sldId id="454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2F79"/>
    <a:srgbClr val="FFC000"/>
    <a:srgbClr val="F58221"/>
    <a:srgbClr val="D776A2"/>
    <a:srgbClr val="149882"/>
    <a:srgbClr val="1AC3A7"/>
    <a:srgbClr val="38B26F"/>
    <a:srgbClr val="0172BE"/>
    <a:srgbClr val="33CCCC"/>
    <a:srgbClr val="B0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1" autoAdjust="0"/>
    <p:restoredTop sz="94434" autoAdjust="0"/>
  </p:normalViewPr>
  <p:slideViewPr>
    <p:cSldViewPr snapToGrid="0">
      <p:cViewPr varScale="1">
        <p:scale>
          <a:sx n="94" d="100"/>
          <a:sy n="94" d="100"/>
        </p:scale>
        <p:origin x="90" y="480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2020. 10. 19.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38B26F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szövegeket,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ap rajzoláshoz,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s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zínes ceruzák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B0E6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38B26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ISMERKEDÉS A BIBLIÁVAL 1.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8221"/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accent2">
                  <a:lumMod val="40000"/>
                  <a:lumOff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38B26F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9440" t="6551" r="-1753" b="66581"/>
          <a:stretch/>
        </p:blipFill>
        <p:spPr>
          <a:xfrm>
            <a:off x="390665" y="2842362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04462" y="291403"/>
            <a:ext cx="2866900" cy="2367353"/>
            <a:chOff x="504462" y="291403"/>
            <a:chExt cx="2866900" cy="2367353"/>
          </a:xfrm>
        </p:grpSpPr>
        <p:grpSp>
          <p:nvGrpSpPr>
            <p:cNvPr id="64" name="Csoportba foglalás 63"/>
            <p:cNvGrpSpPr/>
            <p:nvPr/>
          </p:nvGrpSpPr>
          <p:grpSpPr>
            <a:xfrm>
              <a:off x="504462" y="291403"/>
              <a:ext cx="2866900" cy="2367353"/>
              <a:chOff x="2971006" y="1375903"/>
              <a:chExt cx="2972593" cy="3209544"/>
            </a:xfrm>
          </p:grpSpPr>
          <p:sp>
            <p:nvSpPr>
              <p:cNvPr id="65" name="Szabadkézi sokszög 64"/>
              <p:cNvSpPr/>
              <p:nvPr/>
            </p:nvSpPr>
            <p:spPr>
              <a:xfrm>
                <a:off x="3065927" y="1438836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82D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Szabadkézi sokszög 65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Szövegdoboz 66"/>
            <p:cNvSpPr txBox="1"/>
            <p:nvPr/>
          </p:nvSpPr>
          <p:spPr>
            <a:xfrm>
              <a:off x="872993" y="1010989"/>
              <a:ext cx="2285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prstClr val="white"/>
                  </a:solidFill>
                </a:rPr>
                <a:t>Mi a Biblia?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Kép 12"/>
          <p:cNvPicPr>
            <a:picLocks/>
          </p:cNvPicPr>
          <p:nvPr/>
        </p:nvPicPr>
        <p:blipFill rotWithShape="1">
          <a:blip r:embed="rId3"/>
          <a:srcRect l="15377" t="4273" r="31229" b="67839"/>
          <a:stretch/>
        </p:blipFill>
        <p:spPr>
          <a:xfrm flipH="1">
            <a:off x="2622077" y="4836987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/>
          <a:srcRect l="57348" t="-4250" r="9435" b="40960"/>
          <a:stretch/>
        </p:blipFill>
        <p:spPr>
          <a:xfrm>
            <a:off x="9189732" y="437146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Csoportba foglalás 3"/>
          <p:cNvGrpSpPr/>
          <p:nvPr/>
        </p:nvGrpSpPr>
        <p:grpSpPr>
          <a:xfrm>
            <a:off x="2903758" y="2658756"/>
            <a:ext cx="2866900" cy="2367353"/>
            <a:chOff x="3586116" y="246504"/>
            <a:chExt cx="2866900" cy="2367353"/>
          </a:xfrm>
        </p:grpSpPr>
        <p:grpSp>
          <p:nvGrpSpPr>
            <p:cNvPr id="16" name="Csoportba foglalás 15"/>
            <p:cNvGrpSpPr/>
            <p:nvPr/>
          </p:nvGrpSpPr>
          <p:grpSpPr>
            <a:xfrm flipH="1">
              <a:off x="3586116" y="246504"/>
              <a:ext cx="2866900" cy="2367353"/>
              <a:chOff x="2971006" y="1375903"/>
              <a:chExt cx="2972593" cy="3209544"/>
            </a:xfrm>
          </p:grpSpPr>
          <p:sp>
            <p:nvSpPr>
              <p:cNvPr id="17" name="Szabadkézi sokszög 16"/>
              <p:cNvSpPr/>
              <p:nvPr/>
            </p:nvSpPr>
            <p:spPr>
              <a:xfrm>
                <a:off x="3065927" y="1438836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FFC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" name="Szövegdoboz 67"/>
            <p:cNvSpPr txBox="1"/>
            <p:nvPr/>
          </p:nvSpPr>
          <p:spPr>
            <a:xfrm>
              <a:off x="3835714" y="951859"/>
              <a:ext cx="2568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prstClr val="white"/>
                  </a:solidFill>
                </a:rPr>
                <a:t>Mi van benne?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 rot="5400000">
            <a:off x="6029466" y="-359826"/>
            <a:ext cx="2289947" cy="3721166"/>
            <a:chOff x="9074633" y="2877618"/>
            <a:chExt cx="2831869" cy="2421614"/>
          </a:xfrm>
        </p:grpSpPr>
        <p:grpSp>
          <p:nvGrpSpPr>
            <p:cNvPr id="20" name="Csoportba foglalás 19"/>
            <p:cNvGrpSpPr/>
            <p:nvPr/>
          </p:nvGrpSpPr>
          <p:grpSpPr>
            <a:xfrm rot="10800000">
              <a:off x="9074633" y="2877618"/>
              <a:ext cx="2831869" cy="2421614"/>
              <a:chOff x="2971006" y="1375903"/>
              <a:chExt cx="2936271" cy="3283109"/>
            </a:xfrm>
          </p:grpSpPr>
          <p:sp>
            <p:nvSpPr>
              <p:cNvPr id="21" name="Szabadkézi sokszög 20"/>
              <p:cNvSpPr/>
              <p:nvPr/>
            </p:nvSpPr>
            <p:spPr>
              <a:xfrm>
                <a:off x="3029605" y="151240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82D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Szövegdoboz 22"/>
            <p:cNvSpPr txBox="1"/>
            <p:nvPr/>
          </p:nvSpPr>
          <p:spPr>
            <a:xfrm rot="16200000">
              <a:off x="9801138" y="3711966"/>
              <a:ext cx="1519240" cy="117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prstClr val="white"/>
                  </a:solidFill>
                </a:rPr>
                <a:t>A Biblia Isten szava.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2885498" y="2906734"/>
            <a:ext cx="6959359" cy="1555141"/>
            <a:chOff x="2144302" y="2309354"/>
            <a:chExt cx="3206323" cy="977438"/>
          </a:xfrm>
          <a:effectLst>
            <a:outerShdw blurRad="152400" dist="38100" algn="l" rotWithShape="0">
              <a:srgbClr val="D776A2">
                <a:alpha val="40000"/>
              </a:srgbClr>
            </a:outerShdw>
          </a:effectLst>
        </p:grpSpPr>
        <p:grpSp>
          <p:nvGrpSpPr>
            <p:cNvPr id="34" name="Csoportba foglalás 33"/>
            <p:cNvGrpSpPr/>
            <p:nvPr/>
          </p:nvGrpSpPr>
          <p:grpSpPr>
            <a:xfrm rot="21265007">
              <a:off x="2144302" y="2309354"/>
              <a:ext cx="3206323" cy="977438"/>
              <a:chOff x="888453" y="399410"/>
              <a:chExt cx="3987120" cy="140154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36" name="Háromszög 35"/>
              <p:cNvSpPr/>
              <p:nvPr/>
            </p:nvSpPr>
            <p:spPr>
              <a:xfrm rot="15730234">
                <a:off x="758338" y="870785"/>
                <a:ext cx="1060282" cy="800051"/>
              </a:xfrm>
              <a:prstGeom prst="triangle">
                <a:avLst>
                  <a:gd name="adj" fmla="val 48158"/>
                </a:avLst>
              </a:prstGeom>
              <a:solidFill>
                <a:srgbClr val="D05E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899172" y="399410"/>
                <a:ext cx="3976401" cy="1015663"/>
              </a:xfrm>
              <a:prstGeom prst="rect">
                <a:avLst/>
              </a:prstGeom>
              <a:solidFill>
                <a:srgbClr val="D776A2"/>
              </a:solidFill>
              <a:ln>
                <a:noFill/>
              </a:ln>
              <a:effectLst>
                <a:outerShdw blurRad="50800" dist="38100" dir="2700000" algn="tl" rotWithShape="0">
                  <a:srgbClr val="D05E9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Szövegdoboz 34"/>
            <p:cNvSpPr txBox="1"/>
            <p:nvPr/>
          </p:nvSpPr>
          <p:spPr>
            <a:xfrm rot="21252642">
              <a:off x="2277950" y="2371781"/>
              <a:ext cx="3040736" cy="59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prstClr val="white"/>
                  </a:solidFill>
                </a:rPr>
                <a:t>Zsófi és Tomi ismét kérdezi a Hittanoktatóját.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5441751" y="3887331"/>
            <a:ext cx="3620086" cy="2849564"/>
            <a:chOff x="7772401" y="2652602"/>
            <a:chExt cx="3620086" cy="2849564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7772401" y="2652602"/>
              <a:ext cx="3620086" cy="2849564"/>
              <a:chOff x="7543365" y="2600029"/>
              <a:chExt cx="4249658" cy="3375567"/>
            </a:xfrm>
          </p:grpSpPr>
          <p:sp>
            <p:nvSpPr>
              <p:cNvPr id="28" name="Szabadkézi sokszög 27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FFC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Szabadkézi sokszög 31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Szövegdoboz 37"/>
            <p:cNvSpPr txBox="1"/>
            <p:nvPr/>
          </p:nvSpPr>
          <p:spPr>
            <a:xfrm>
              <a:off x="8371707" y="3625721"/>
              <a:ext cx="25688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prstClr val="white"/>
                  </a:solidFill>
                </a:rPr>
                <a:t>Istenről szóló történetek vannak benne.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8989271" y="2480776"/>
            <a:ext cx="3087115" cy="2906970"/>
            <a:chOff x="7772401" y="2652602"/>
            <a:chExt cx="3620086" cy="2849564"/>
          </a:xfrm>
        </p:grpSpPr>
        <p:grpSp>
          <p:nvGrpSpPr>
            <p:cNvPr id="41" name="Csoportba foglalás 40"/>
            <p:cNvGrpSpPr/>
            <p:nvPr/>
          </p:nvGrpSpPr>
          <p:grpSpPr>
            <a:xfrm>
              <a:off x="7772401" y="2652602"/>
              <a:ext cx="3620086" cy="2849564"/>
              <a:chOff x="7543365" y="2600029"/>
              <a:chExt cx="4249658" cy="3375567"/>
            </a:xfrm>
          </p:grpSpPr>
          <p:sp>
            <p:nvSpPr>
              <p:cNvPr id="43" name="Szabadkézi sokszög 42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FFC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Szabadkézi sokszög 43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Szövegdoboz 41"/>
            <p:cNvSpPr txBox="1"/>
            <p:nvPr/>
          </p:nvSpPr>
          <p:spPr>
            <a:xfrm>
              <a:off x="8489361" y="3443901"/>
              <a:ext cx="2668260" cy="178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prstClr val="white"/>
                  </a:solidFill>
                </a:rPr>
                <a:t>A Biblián keresztül hozzánk is szól Isten!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A7"/>
            </a:gs>
            <a:gs pos="17000">
              <a:schemeClr val="bg1"/>
            </a:gs>
            <a:gs pos="99000">
              <a:srgbClr val="33CCC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57348" t="-4250" r="9435" b="40960"/>
          <a:stretch/>
        </p:blipFill>
        <p:spPr>
          <a:xfrm>
            <a:off x="9842956" y="289814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28" y="1853923"/>
            <a:ext cx="6979544" cy="4877354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 rot="5400000">
            <a:off x="6894230" y="-696498"/>
            <a:ext cx="1748538" cy="3721166"/>
            <a:chOff x="9074633" y="2877618"/>
            <a:chExt cx="2831869" cy="2421614"/>
          </a:xfrm>
        </p:grpSpPr>
        <p:grpSp>
          <p:nvGrpSpPr>
            <p:cNvPr id="9" name="Csoportba foglalás 8"/>
            <p:cNvGrpSpPr/>
            <p:nvPr/>
          </p:nvGrpSpPr>
          <p:grpSpPr>
            <a:xfrm rot="10800000">
              <a:off x="9074633" y="2877618"/>
              <a:ext cx="2831869" cy="2421614"/>
              <a:chOff x="2971006" y="1375903"/>
              <a:chExt cx="2936271" cy="3283109"/>
            </a:xfrm>
          </p:grpSpPr>
          <p:sp>
            <p:nvSpPr>
              <p:cNvPr id="12" name="Szabadkézi sokszög 11"/>
              <p:cNvSpPr/>
              <p:nvPr/>
            </p:nvSpPr>
            <p:spPr>
              <a:xfrm>
                <a:off x="3029605" y="151240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Szabadkézi sokszög 12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 rot="16200000">
              <a:off x="9882982" y="3554648"/>
              <a:ext cx="1519240" cy="154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prstClr val="white"/>
                  </a:solidFill>
                </a:rPr>
                <a:t>A Biblia egy könyv.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" y="0"/>
            <a:ext cx="138369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A7"/>
            </a:gs>
            <a:gs pos="34000">
              <a:schemeClr val="bg1"/>
            </a:gs>
            <a:gs pos="100000">
              <a:srgbClr val="33CCC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12" y="1216518"/>
            <a:ext cx="3427766" cy="239534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344" y="33983"/>
            <a:ext cx="3427766" cy="239534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89" y="451718"/>
            <a:ext cx="3427766" cy="23953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57348" t="-4250" r="9435" b="40960"/>
          <a:stretch/>
        </p:blipFill>
        <p:spPr>
          <a:xfrm>
            <a:off x="9842956" y="289814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0" y="2275883"/>
            <a:ext cx="3427766" cy="2395347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 rot="5400000">
            <a:off x="6894230" y="-696498"/>
            <a:ext cx="1748538" cy="3721166"/>
            <a:chOff x="9074633" y="2877618"/>
            <a:chExt cx="2831869" cy="2421614"/>
          </a:xfrm>
          <a:solidFill>
            <a:srgbClr val="FFC000"/>
          </a:solidFill>
        </p:grpSpPr>
        <p:grpSp>
          <p:nvGrpSpPr>
            <p:cNvPr id="9" name="Csoportba foglalás 8"/>
            <p:cNvGrpSpPr/>
            <p:nvPr/>
          </p:nvGrpSpPr>
          <p:grpSpPr>
            <a:xfrm rot="10800000">
              <a:off x="9074633" y="2877618"/>
              <a:ext cx="2831869" cy="2421614"/>
              <a:chOff x="2971006" y="1375903"/>
              <a:chExt cx="2936271" cy="3283109"/>
            </a:xfrm>
            <a:grpFill/>
          </p:grpSpPr>
          <p:sp>
            <p:nvSpPr>
              <p:cNvPr id="12" name="Szabadkézi sokszög 11"/>
              <p:cNvSpPr/>
              <p:nvPr/>
            </p:nvSpPr>
            <p:spPr>
              <a:xfrm>
                <a:off x="3029605" y="151240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Szabadkézi sokszög 12"/>
              <p:cNvSpPr/>
              <p:nvPr/>
            </p:nvSpPr>
            <p:spPr>
              <a:xfrm>
                <a:off x="2971006" y="1375903"/>
                <a:ext cx="2860045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 rot="16200000">
              <a:off x="9562697" y="3561745"/>
              <a:ext cx="1868799" cy="154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prstClr val="white"/>
                  </a:solidFill>
                </a:rPr>
                <a:t>A Biblia nem csak </a:t>
              </a:r>
              <a:r>
                <a:rPr lang="hu-HU" sz="2800" dirty="0" smtClean="0">
                  <a:solidFill>
                    <a:srgbClr val="B91971"/>
                  </a:solidFill>
                </a:rPr>
                <a:t>egy</a:t>
              </a:r>
              <a:r>
                <a:rPr lang="hu-HU" sz="2800" dirty="0" smtClean="0">
                  <a:solidFill>
                    <a:prstClr val="white"/>
                  </a:solidFill>
                </a:rPr>
                <a:t> könyv.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9141671" y="2633176"/>
            <a:ext cx="3087115" cy="2906970"/>
            <a:chOff x="7772401" y="2652602"/>
            <a:chExt cx="3620086" cy="2849564"/>
          </a:xfrm>
          <a:noFill/>
        </p:grpSpPr>
        <p:grpSp>
          <p:nvGrpSpPr>
            <p:cNvPr id="19" name="Csoportba foglalás 18"/>
            <p:cNvGrpSpPr/>
            <p:nvPr/>
          </p:nvGrpSpPr>
          <p:grpSpPr>
            <a:xfrm>
              <a:off x="7772401" y="2652602"/>
              <a:ext cx="3620086" cy="2849564"/>
              <a:chOff x="7543365" y="2600029"/>
              <a:chExt cx="4249658" cy="3375567"/>
            </a:xfrm>
            <a:grpFill/>
          </p:grpSpPr>
          <p:sp>
            <p:nvSpPr>
              <p:cNvPr id="21" name="Szabadkézi sokszög 20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8007267" y="3611965"/>
              <a:ext cx="3237846" cy="13576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prstClr val="white"/>
                  </a:solidFill>
                </a:rPr>
                <a:t>Hanem </a:t>
              </a:r>
              <a:r>
                <a:rPr lang="hu-HU" sz="2800" dirty="0" smtClean="0">
                  <a:solidFill>
                    <a:srgbClr val="B91971"/>
                  </a:solidFill>
                </a:rPr>
                <a:t>sok</a:t>
              </a:r>
              <a:r>
                <a:rPr lang="hu-HU" sz="2800" dirty="0" smtClean="0">
                  <a:solidFill>
                    <a:prstClr val="white"/>
                  </a:solidFill>
                </a:rPr>
                <a:t> könyv gyűjteménye.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Kép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28" y="532867"/>
            <a:ext cx="3427766" cy="2395347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10" y="4428203"/>
            <a:ext cx="3427766" cy="239534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7" y="3150560"/>
            <a:ext cx="3427766" cy="239534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56" y="2499408"/>
            <a:ext cx="3427766" cy="239534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34" y="4362152"/>
            <a:ext cx="3427766" cy="2395347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2" b="96294" l="3336" r="96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6375" y="2264161"/>
            <a:ext cx="3719250" cy="2595669"/>
          </a:xfrm>
          <a:prstGeom prst="rect">
            <a:avLst/>
          </a:prstGeom>
        </p:spPr>
      </p:pic>
      <p:grpSp>
        <p:nvGrpSpPr>
          <p:cNvPr id="32" name="Csoportba foglalás 31"/>
          <p:cNvGrpSpPr/>
          <p:nvPr/>
        </p:nvGrpSpPr>
        <p:grpSpPr>
          <a:xfrm rot="3575551">
            <a:off x="652948" y="2689520"/>
            <a:ext cx="3462444" cy="4324073"/>
            <a:chOff x="7772401" y="2652602"/>
            <a:chExt cx="3620086" cy="2907725"/>
          </a:xfrm>
          <a:solidFill>
            <a:srgbClr val="FFC000"/>
          </a:solidFill>
        </p:grpSpPr>
        <p:grpSp>
          <p:nvGrpSpPr>
            <p:cNvPr id="33" name="Csoportba foglalás 32"/>
            <p:cNvGrpSpPr/>
            <p:nvPr/>
          </p:nvGrpSpPr>
          <p:grpSpPr>
            <a:xfrm>
              <a:off x="7772401" y="2652602"/>
              <a:ext cx="3620086" cy="2849564"/>
              <a:chOff x="7543365" y="2600029"/>
              <a:chExt cx="4249658" cy="3375567"/>
            </a:xfrm>
            <a:grpFill/>
          </p:grpSpPr>
          <p:sp>
            <p:nvSpPr>
              <p:cNvPr id="35" name="Szabadkézi sokszög 34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Szabadkézi sokszög 35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Szövegdoboz 33"/>
            <p:cNvSpPr txBox="1"/>
            <p:nvPr/>
          </p:nvSpPr>
          <p:spPr>
            <a:xfrm rot="18024449">
              <a:off x="8731422" y="3194006"/>
              <a:ext cx="2097983" cy="263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prstClr val="white"/>
                  </a:solidFill>
                </a:rPr>
                <a:t>Ezért mondjuk, hogy a Biblia olyan, mint egy </a:t>
              </a:r>
              <a:r>
                <a:rPr lang="hu-HU" sz="2800" dirty="0" err="1" smtClean="0">
                  <a:solidFill>
                    <a:prstClr val="white"/>
                  </a:solidFill>
                </a:rPr>
                <a:t>könyvesszekrény</a:t>
              </a:r>
              <a:r>
                <a:rPr lang="hu-HU" sz="2800" dirty="0" smtClean="0">
                  <a:solidFill>
                    <a:prstClr val="white"/>
                  </a:solidFill>
                </a:rPr>
                <a:t>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7" name="Kép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369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3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Csoportba foglalás 38"/>
          <p:cNvGrpSpPr>
            <a:grpSpLocks noChangeAspect="1"/>
          </p:cNvGrpSpPr>
          <p:nvPr/>
        </p:nvGrpSpPr>
        <p:grpSpPr>
          <a:xfrm>
            <a:off x="82109" y="454010"/>
            <a:ext cx="3414820" cy="2880000"/>
            <a:chOff x="500130" y="1449088"/>
            <a:chExt cx="2093498" cy="179963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4" name="Ellipszis 1"/>
            <p:cNvSpPr/>
            <p:nvPr/>
          </p:nvSpPr>
          <p:spPr>
            <a:xfrm>
              <a:off x="500130" y="1449088"/>
              <a:ext cx="2093498" cy="1799633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75" h="1880345">
                  <a:moveTo>
                    <a:pt x="151" y="581105"/>
                  </a:moveTo>
                  <a:cubicBezTo>
                    <a:pt x="-12549" y="-50095"/>
                    <a:pt x="777926" y="-17095"/>
                    <a:pt x="1178243" y="13385"/>
                  </a:cubicBezTo>
                  <a:cubicBezTo>
                    <a:pt x="1578560" y="43865"/>
                    <a:pt x="2219175" y="208644"/>
                    <a:pt x="2219175" y="581105"/>
                  </a:cubicBezTo>
                  <a:cubicBezTo>
                    <a:pt x="2142975" y="1288846"/>
                    <a:pt x="1349960" y="1880345"/>
                    <a:pt x="980123" y="1880345"/>
                  </a:cubicBezTo>
                  <a:cubicBezTo>
                    <a:pt x="610286" y="1880345"/>
                    <a:pt x="12851" y="1212305"/>
                    <a:pt x="151" y="581105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D776A2"/>
                </a:gs>
                <a:gs pos="18000">
                  <a:srgbClr val="33CCCC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1"/>
            <p:cNvSpPr/>
            <p:nvPr/>
          </p:nvSpPr>
          <p:spPr>
            <a:xfrm rot="19553548">
              <a:off x="767189" y="1556065"/>
              <a:ext cx="1608853" cy="1441779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  <a:gd name="connsiteX0" fmla="*/ 156 w 2574895"/>
                <a:gd name="connsiteY0" fmla="*/ 590321 h 1895147"/>
                <a:gd name="connsiteX1" fmla="*/ 1178248 w 2574895"/>
                <a:gd name="connsiteY1" fmla="*/ 22601 h 1895147"/>
                <a:gd name="connsiteX2" fmla="*/ 2574896 w 2574895"/>
                <a:gd name="connsiteY2" fmla="*/ 909147 h 1895147"/>
                <a:gd name="connsiteX3" fmla="*/ 980128 w 2574895"/>
                <a:gd name="connsiteY3" fmla="*/ 1889561 h 1895147"/>
                <a:gd name="connsiteX4" fmla="*/ 156 w 2574895"/>
                <a:gd name="connsiteY4" fmla="*/ 590321 h 18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95" h="1895147">
                  <a:moveTo>
                    <a:pt x="156" y="590321"/>
                  </a:moveTo>
                  <a:cubicBezTo>
                    <a:pt x="-12544" y="-40879"/>
                    <a:pt x="749125" y="-30537"/>
                    <a:pt x="1178248" y="22601"/>
                  </a:cubicBezTo>
                  <a:cubicBezTo>
                    <a:pt x="1607371" y="75739"/>
                    <a:pt x="2574896" y="536686"/>
                    <a:pt x="2574896" y="909147"/>
                  </a:cubicBezTo>
                  <a:cubicBezTo>
                    <a:pt x="2498696" y="1616888"/>
                    <a:pt x="1409251" y="1942699"/>
                    <a:pt x="980128" y="1889561"/>
                  </a:cubicBezTo>
                  <a:cubicBezTo>
                    <a:pt x="551005" y="1836423"/>
                    <a:pt x="12856" y="1221521"/>
                    <a:pt x="156" y="5903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0" name="Kép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54" y="2752558"/>
            <a:ext cx="3715514" cy="25956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57348" t="-4250" r="9435" b="40960"/>
          <a:stretch/>
        </p:blipFill>
        <p:spPr>
          <a:xfrm>
            <a:off x="9736270" y="451542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Csoportba foglalás 23"/>
          <p:cNvGrpSpPr/>
          <p:nvPr/>
        </p:nvGrpSpPr>
        <p:grpSpPr>
          <a:xfrm>
            <a:off x="8651595" y="2598481"/>
            <a:ext cx="3087115" cy="2906970"/>
            <a:chOff x="7772401" y="2652602"/>
            <a:chExt cx="3620086" cy="2849564"/>
          </a:xfrm>
          <a:solidFill>
            <a:srgbClr val="FFC000"/>
          </a:solidFill>
        </p:grpSpPr>
        <p:grpSp>
          <p:nvGrpSpPr>
            <p:cNvPr id="25" name="Csoportba foglalás 24"/>
            <p:cNvGrpSpPr/>
            <p:nvPr/>
          </p:nvGrpSpPr>
          <p:grpSpPr>
            <a:xfrm>
              <a:off x="7772401" y="2652602"/>
              <a:ext cx="3620086" cy="2849564"/>
              <a:chOff x="7543365" y="2600029"/>
              <a:chExt cx="4249658" cy="3375567"/>
            </a:xfrm>
            <a:grpFill/>
          </p:grpSpPr>
          <p:sp>
            <p:nvSpPr>
              <p:cNvPr id="27" name="Szabadkézi sokszög 26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zabadkézi sokszög 27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Szövegdoboz 25"/>
            <p:cNvSpPr txBox="1"/>
            <p:nvPr/>
          </p:nvSpPr>
          <p:spPr>
            <a:xfrm>
              <a:off x="8007267" y="3611965"/>
              <a:ext cx="3237846" cy="135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prstClr val="white"/>
                  </a:solidFill>
                </a:rPr>
                <a:t>A könyves- szekrénynek  két fele van.</a:t>
              </a:r>
              <a:endParaRPr lang="hu-H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6357671" y="3218110"/>
            <a:ext cx="1212037" cy="1387555"/>
            <a:chOff x="3648815" y="1261200"/>
            <a:chExt cx="4501893" cy="5455938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19" b="73469" l="55210" r="88306">
                          <a14:foregroundMark x1="60757" y1="65467" x2="60757" y2="19656"/>
                          <a14:foregroundMark x1="60607" y1="20301" x2="84145" y2="19871"/>
                          <a14:foregroundMark x1="83433" y1="18851" x2="82009" y2="64876"/>
                          <a14:foregroundMark x1="60457" y1="35392" x2="78148" y2="36037"/>
                          <a14:backgroundMark x1="63606" y1="14554" x2="81859" y2="15360"/>
                        </a14:backgroundRemoval>
                      </a14:imgEffect>
                    </a14:imgLayer>
                  </a14:imgProps>
                </a:ext>
              </a:extLst>
            </a:blip>
            <a:srcRect l="54556" t="14398" r="11722" b="27042"/>
            <a:stretch/>
          </p:blipFill>
          <p:spPr>
            <a:xfrm>
              <a:off x="3648815" y="1261200"/>
              <a:ext cx="4501893" cy="5455938"/>
            </a:xfrm>
            <a:prstGeom prst="rect">
              <a:avLst/>
            </a:prstGeom>
          </p:spPr>
        </p:pic>
        <p:sp>
          <p:nvSpPr>
            <p:cNvPr id="22" name="Téglalap 18"/>
            <p:cNvSpPr/>
            <p:nvPr/>
          </p:nvSpPr>
          <p:spPr>
            <a:xfrm>
              <a:off x="4341043" y="1382835"/>
              <a:ext cx="3249584" cy="275240"/>
            </a:xfrm>
            <a:custGeom>
              <a:avLst/>
              <a:gdLst>
                <a:gd name="connsiteX0" fmla="*/ 0 w 3238952"/>
                <a:gd name="connsiteY0" fmla="*/ 0 h 275240"/>
                <a:gd name="connsiteX1" fmla="*/ 3238952 w 3238952"/>
                <a:gd name="connsiteY1" fmla="*/ 0 h 275240"/>
                <a:gd name="connsiteX2" fmla="*/ 3238952 w 3238952"/>
                <a:gd name="connsiteY2" fmla="*/ 275240 h 275240"/>
                <a:gd name="connsiteX3" fmla="*/ 0 w 3238952"/>
                <a:gd name="connsiteY3" fmla="*/ 275240 h 275240"/>
                <a:gd name="connsiteX4" fmla="*/ 0 w 3238952"/>
                <a:gd name="connsiteY4" fmla="*/ 0 h 275240"/>
                <a:gd name="connsiteX0" fmla="*/ 0 w 3249584"/>
                <a:gd name="connsiteY0" fmla="*/ 0 h 275240"/>
                <a:gd name="connsiteX1" fmla="*/ 3249584 w 3249584"/>
                <a:gd name="connsiteY1" fmla="*/ 85060 h 275240"/>
                <a:gd name="connsiteX2" fmla="*/ 3238952 w 3249584"/>
                <a:gd name="connsiteY2" fmla="*/ 275240 h 275240"/>
                <a:gd name="connsiteX3" fmla="*/ 0 w 3249584"/>
                <a:gd name="connsiteY3" fmla="*/ 275240 h 275240"/>
                <a:gd name="connsiteX4" fmla="*/ 0 w 3249584"/>
                <a:gd name="connsiteY4" fmla="*/ 0 h 275240"/>
                <a:gd name="connsiteX0" fmla="*/ 0 w 3249584"/>
                <a:gd name="connsiteY0" fmla="*/ 0 h 275240"/>
                <a:gd name="connsiteX1" fmla="*/ 3249584 w 3249584"/>
                <a:gd name="connsiteY1" fmla="*/ 53162 h 275240"/>
                <a:gd name="connsiteX2" fmla="*/ 3238952 w 3249584"/>
                <a:gd name="connsiteY2" fmla="*/ 275240 h 275240"/>
                <a:gd name="connsiteX3" fmla="*/ 0 w 3249584"/>
                <a:gd name="connsiteY3" fmla="*/ 275240 h 275240"/>
                <a:gd name="connsiteX4" fmla="*/ 0 w 3249584"/>
                <a:gd name="connsiteY4" fmla="*/ 0 h 27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84" h="275240">
                  <a:moveTo>
                    <a:pt x="0" y="0"/>
                  </a:moveTo>
                  <a:lnTo>
                    <a:pt x="3249584" y="53162"/>
                  </a:lnTo>
                  <a:lnTo>
                    <a:pt x="3238952" y="275240"/>
                  </a:lnTo>
                  <a:lnTo>
                    <a:pt x="0" y="27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814674" y="3208745"/>
            <a:ext cx="1269963" cy="1452172"/>
            <a:chOff x="730359" y="1103080"/>
            <a:chExt cx="4880886" cy="5788230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71" b="96241" l="12219" r="45240">
                          <a14:foregroundMark x1="18591" y1="21482" x2="39468" y2="21214"/>
                        </a14:backgroundRemoval>
                      </a14:imgEffect>
                    </a14:imgLayer>
                  </a14:imgProps>
                </a:ext>
              </a:extLst>
            </a:blip>
            <a:srcRect l="12311" t="15773" r="52850" b="25026"/>
            <a:stretch/>
          </p:blipFill>
          <p:spPr>
            <a:xfrm>
              <a:off x="730359" y="1103080"/>
              <a:ext cx="4880886" cy="5788230"/>
            </a:xfrm>
            <a:prstGeom prst="rect">
              <a:avLst/>
            </a:prstGeom>
          </p:spPr>
        </p:pic>
        <p:sp>
          <p:nvSpPr>
            <p:cNvPr id="19" name="Téglalap 18"/>
            <p:cNvSpPr/>
            <p:nvPr/>
          </p:nvSpPr>
          <p:spPr>
            <a:xfrm>
              <a:off x="1444960" y="1245215"/>
              <a:ext cx="3249584" cy="275240"/>
            </a:xfrm>
            <a:custGeom>
              <a:avLst/>
              <a:gdLst>
                <a:gd name="connsiteX0" fmla="*/ 0 w 3238952"/>
                <a:gd name="connsiteY0" fmla="*/ 0 h 275240"/>
                <a:gd name="connsiteX1" fmla="*/ 3238952 w 3238952"/>
                <a:gd name="connsiteY1" fmla="*/ 0 h 275240"/>
                <a:gd name="connsiteX2" fmla="*/ 3238952 w 3238952"/>
                <a:gd name="connsiteY2" fmla="*/ 275240 h 275240"/>
                <a:gd name="connsiteX3" fmla="*/ 0 w 3238952"/>
                <a:gd name="connsiteY3" fmla="*/ 275240 h 275240"/>
                <a:gd name="connsiteX4" fmla="*/ 0 w 3238952"/>
                <a:gd name="connsiteY4" fmla="*/ 0 h 275240"/>
                <a:gd name="connsiteX0" fmla="*/ 0 w 3249584"/>
                <a:gd name="connsiteY0" fmla="*/ 0 h 275240"/>
                <a:gd name="connsiteX1" fmla="*/ 3249584 w 3249584"/>
                <a:gd name="connsiteY1" fmla="*/ 85060 h 275240"/>
                <a:gd name="connsiteX2" fmla="*/ 3238952 w 3249584"/>
                <a:gd name="connsiteY2" fmla="*/ 275240 h 275240"/>
                <a:gd name="connsiteX3" fmla="*/ 0 w 3249584"/>
                <a:gd name="connsiteY3" fmla="*/ 275240 h 275240"/>
                <a:gd name="connsiteX4" fmla="*/ 0 w 3249584"/>
                <a:gd name="connsiteY4" fmla="*/ 0 h 275240"/>
                <a:gd name="connsiteX0" fmla="*/ 0 w 3249584"/>
                <a:gd name="connsiteY0" fmla="*/ 0 h 275240"/>
                <a:gd name="connsiteX1" fmla="*/ 3249584 w 3249584"/>
                <a:gd name="connsiteY1" fmla="*/ 53162 h 275240"/>
                <a:gd name="connsiteX2" fmla="*/ 3238952 w 3249584"/>
                <a:gd name="connsiteY2" fmla="*/ 275240 h 275240"/>
                <a:gd name="connsiteX3" fmla="*/ 0 w 3249584"/>
                <a:gd name="connsiteY3" fmla="*/ 275240 h 275240"/>
                <a:gd name="connsiteX4" fmla="*/ 0 w 3249584"/>
                <a:gd name="connsiteY4" fmla="*/ 0 h 27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84" h="275240">
                  <a:moveTo>
                    <a:pt x="0" y="0"/>
                  </a:moveTo>
                  <a:lnTo>
                    <a:pt x="3249584" y="53162"/>
                  </a:lnTo>
                  <a:lnTo>
                    <a:pt x="3238952" y="275240"/>
                  </a:lnTo>
                  <a:lnTo>
                    <a:pt x="0" y="27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9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590112" y="1152876"/>
            <a:ext cx="2449124" cy="1829215"/>
            <a:chOff x="3556701" y="816879"/>
            <a:chExt cx="2449124" cy="1829215"/>
          </a:xfrm>
          <a:solidFill>
            <a:srgbClr val="0172BE"/>
          </a:solidFill>
        </p:grpSpPr>
        <p:grpSp>
          <p:nvGrpSpPr>
            <p:cNvPr id="29" name="Csoportba foglalás 28"/>
            <p:cNvGrpSpPr/>
            <p:nvPr/>
          </p:nvGrpSpPr>
          <p:grpSpPr>
            <a:xfrm rot="10800000">
              <a:off x="3556701" y="816879"/>
              <a:ext cx="2449124" cy="1829215"/>
              <a:chOff x="7543365" y="2600029"/>
              <a:chExt cx="4249658" cy="3375567"/>
            </a:xfrm>
            <a:grpFill/>
          </p:grpSpPr>
          <p:sp>
            <p:nvSpPr>
              <p:cNvPr id="32" name="Szabadkézi sokszög 31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zabadkézi sokszög 32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Szövegdoboz 34"/>
            <p:cNvSpPr txBox="1"/>
            <p:nvPr/>
          </p:nvSpPr>
          <p:spPr>
            <a:xfrm>
              <a:off x="3997041" y="1349830"/>
              <a:ext cx="188808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chemeClr val="bg1"/>
                  </a:solidFill>
                </a:rPr>
                <a:t>ÓSZÖVETSÉG</a:t>
              </a:r>
              <a:endParaRPr lang="hu-H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6138941" y="1146390"/>
            <a:ext cx="2449124" cy="1829215"/>
            <a:chOff x="6105530" y="810393"/>
            <a:chExt cx="2449124" cy="1829215"/>
          </a:xfrm>
          <a:solidFill>
            <a:srgbClr val="149882"/>
          </a:solidFill>
        </p:grpSpPr>
        <p:grpSp>
          <p:nvGrpSpPr>
            <p:cNvPr id="34" name="Csoportba foglalás 33"/>
            <p:cNvGrpSpPr/>
            <p:nvPr/>
          </p:nvGrpSpPr>
          <p:grpSpPr>
            <a:xfrm rot="10800000" flipH="1">
              <a:off x="6105530" y="810393"/>
              <a:ext cx="2449124" cy="1829215"/>
              <a:chOff x="7543365" y="2600029"/>
              <a:chExt cx="4249658" cy="3375567"/>
            </a:xfrm>
            <a:grpFill/>
          </p:grpSpPr>
          <p:sp>
            <p:nvSpPr>
              <p:cNvPr id="36" name="Szabadkézi sokszög 35"/>
              <p:cNvSpPr/>
              <p:nvPr/>
            </p:nvSpPr>
            <p:spPr>
              <a:xfrm rot="10800000" flipH="1">
                <a:off x="7716370" y="2600029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Szabadkézi sokszög 36"/>
              <p:cNvSpPr/>
              <p:nvPr/>
            </p:nvSpPr>
            <p:spPr>
              <a:xfrm rot="10800000" flipH="1">
                <a:off x="7543365" y="2622881"/>
                <a:ext cx="4076653" cy="3352715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350620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350620 w 2877672"/>
                  <a:gd name="connsiteY4" fmla="*/ 3395382 h 3395382"/>
                  <a:gd name="connsiteX5" fmla="*/ 329344 w 2877672"/>
                  <a:gd name="connsiteY5" fmla="*/ 2222878 h 3395382"/>
                  <a:gd name="connsiteX6" fmla="*/ 328560 w 2877672"/>
                  <a:gd name="connsiteY6" fmla="*/ 2222064 h 3395382"/>
                  <a:gd name="connsiteX7" fmla="*/ 0 w 2877672"/>
                  <a:gd name="connsiteY7" fmla="*/ 1358153 h 3395382"/>
                  <a:gd name="connsiteX8" fmla="*/ 1438836 w 2877672"/>
                  <a:gd name="connsiteY8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350620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Szövegdoboz 40"/>
            <p:cNvSpPr txBox="1"/>
            <p:nvPr/>
          </p:nvSpPr>
          <p:spPr>
            <a:xfrm flipH="1">
              <a:off x="6370770" y="1368346"/>
              <a:ext cx="188808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chemeClr val="bg1"/>
                  </a:solidFill>
                </a:rPr>
                <a:t>ÚJSZÖVETSÉG</a:t>
              </a:r>
              <a:endParaRPr lang="hu-H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Szövegdoboz 50"/>
          <p:cNvSpPr txBox="1"/>
          <p:nvPr/>
        </p:nvSpPr>
        <p:spPr>
          <a:xfrm>
            <a:off x="833174" y="1209237"/>
            <a:ext cx="250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172BE"/>
                </a:solidFill>
              </a:rPr>
              <a:t>A szekrény </a:t>
            </a:r>
          </a:p>
          <a:p>
            <a:r>
              <a:rPr lang="hu-HU" sz="2400" dirty="0" smtClean="0">
                <a:solidFill>
                  <a:srgbClr val="0172BE"/>
                </a:solidFill>
              </a:rPr>
              <a:t>két felének </a:t>
            </a:r>
          </a:p>
          <a:p>
            <a:r>
              <a:rPr lang="hu-HU" sz="2400" dirty="0" smtClean="0">
                <a:solidFill>
                  <a:srgbClr val="0172BE"/>
                </a:solidFill>
              </a:rPr>
              <a:t>van neve is.</a:t>
            </a:r>
            <a:endParaRPr lang="hu-HU" sz="2400" dirty="0">
              <a:solidFill>
                <a:srgbClr val="0172BE"/>
              </a:solidFill>
            </a:endParaRPr>
          </a:p>
        </p:txBody>
      </p:sp>
      <p:grpSp>
        <p:nvGrpSpPr>
          <p:cNvPr id="40" name="Csoportba foglalás 39"/>
          <p:cNvGrpSpPr>
            <a:grpSpLocks noChangeAspect="1"/>
          </p:cNvGrpSpPr>
          <p:nvPr/>
        </p:nvGrpSpPr>
        <p:grpSpPr>
          <a:xfrm>
            <a:off x="364915" y="3639119"/>
            <a:ext cx="3414820" cy="2880000"/>
            <a:chOff x="500130" y="1449088"/>
            <a:chExt cx="2093498" cy="179963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2" name="Ellipszis 1"/>
            <p:cNvSpPr/>
            <p:nvPr/>
          </p:nvSpPr>
          <p:spPr>
            <a:xfrm>
              <a:off x="500130" y="1449088"/>
              <a:ext cx="2093498" cy="1799633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75" h="1880345">
                  <a:moveTo>
                    <a:pt x="151" y="581105"/>
                  </a:moveTo>
                  <a:cubicBezTo>
                    <a:pt x="-12549" y="-50095"/>
                    <a:pt x="777926" y="-17095"/>
                    <a:pt x="1178243" y="13385"/>
                  </a:cubicBezTo>
                  <a:cubicBezTo>
                    <a:pt x="1578560" y="43865"/>
                    <a:pt x="2219175" y="208644"/>
                    <a:pt x="2219175" y="581105"/>
                  </a:cubicBezTo>
                  <a:cubicBezTo>
                    <a:pt x="2142975" y="1288846"/>
                    <a:pt x="1349960" y="1880345"/>
                    <a:pt x="980123" y="1880345"/>
                  </a:cubicBezTo>
                  <a:cubicBezTo>
                    <a:pt x="610286" y="1880345"/>
                    <a:pt x="12851" y="1212305"/>
                    <a:pt x="151" y="581105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D776A2"/>
                </a:gs>
                <a:gs pos="18000">
                  <a:srgbClr val="33CCCC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1"/>
            <p:cNvSpPr/>
            <p:nvPr/>
          </p:nvSpPr>
          <p:spPr>
            <a:xfrm rot="19553548">
              <a:off x="767189" y="1556065"/>
              <a:ext cx="1608853" cy="1441779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  <a:gd name="connsiteX0" fmla="*/ 156 w 2574895"/>
                <a:gd name="connsiteY0" fmla="*/ 590321 h 1895147"/>
                <a:gd name="connsiteX1" fmla="*/ 1178248 w 2574895"/>
                <a:gd name="connsiteY1" fmla="*/ 22601 h 1895147"/>
                <a:gd name="connsiteX2" fmla="*/ 2574896 w 2574895"/>
                <a:gd name="connsiteY2" fmla="*/ 909147 h 1895147"/>
                <a:gd name="connsiteX3" fmla="*/ 980128 w 2574895"/>
                <a:gd name="connsiteY3" fmla="*/ 1889561 h 1895147"/>
                <a:gd name="connsiteX4" fmla="*/ 156 w 2574895"/>
                <a:gd name="connsiteY4" fmla="*/ 590321 h 18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95" h="1895147">
                  <a:moveTo>
                    <a:pt x="156" y="590321"/>
                  </a:moveTo>
                  <a:cubicBezTo>
                    <a:pt x="-12544" y="-40879"/>
                    <a:pt x="749125" y="-30537"/>
                    <a:pt x="1178248" y="22601"/>
                  </a:cubicBezTo>
                  <a:cubicBezTo>
                    <a:pt x="1607371" y="75739"/>
                    <a:pt x="2574896" y="536686"/>
                    <a:pt x="2574896" y="909147"/>
                  </a:cubicBezTo>
                  <a:cubicBezTo>
                    <a:pt x="2498696" y="1616888"/>
                    <a:pt x="1409251" y="1942699"/>
                    <a:pt x="980128" y="1889561"/>
                  </a:cubicBezTo>
                  <a:cubicBezTo>
                    <a:pt x="551005" y="1836423"/>
                    <a:pt x="12856" y="1221521"/>
                    <a:pt x="156" y="5903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0" name="Szövegdoboz 49"/>
          <p:cNvSpPr txBox="1"/>
          <p:nvPr/>
        </p:nvSpPr>
        <p:spPr>
          <a:xfrm>
            <a:off x="52200" y="4060839"/>
            <a:ext cx="4021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172BE"/>
                </a:solidFill>
              </a:rPr>
              <a:t>Az egyik neve:</a:t>
            </a:r>
          </a:p>
          <a:p>
            <a:pPr algn="ctr"/>
            <a:r>
              <a:rPr lang="hu-HU" sz="2000" dirty="0" smtClean="0">
                <a:solidFill>
                  <a:srgbClr val="0172BE"/>
                </a:solidFill>
              </a:rPr>
              <a:t>Ószövetség.</a:t>
            </a:r>
          </a:p>
          <a:p>
            <a:pPr algn="ctr"/>
            <a:r>
              <a:rPr lang="hu-HU" sz="2000" dirty="0" smtClean="0">
                <a:solidFill>
                  <a:srgbClr val="0172BE"/>
                </a:solidFill>
              </a:rPr>
              <a:t>Ez azt jelenti:</a:t>
            </a:r>
          </a:p>
          <a:p>
            <a:pPr algn="ctr"/>
            <a:r>
              <a:rPr lang="hu-HU" sz="2000" dirty="0" smtClean="0">
                <a:solidFill>
                  <a:srgbClr val="0172BE"/>
                </a:solidFill>
              </a:rPr>
              <a:t> régi szövetség.</a:t>
            </a:r>
          </a:p>
          <a:p>
            <a:pPr algn="ctr"/>
            <a:r>
              <a:rPr lang="hu-HU" sz="2000" dirty="0" smtClean="0">
                <a:solidFill>
                  <a:srgbClr val="149882"/>
                </a:solidFill>
              </a:rPr>
              <a:t>A másik: </a:t>
            </a:r>
          </a:p>
          <a:p>
            <a:pPr algn="ctr"/>
            <a:r>
              <a:rPr lang="hu-HU" sz="2000" dirty="0" smtClean="0">
                <a:solidFill>
                  <a:srgbClr val="149882"/>
                </a:solidFill>
              </a:rPr>
              <a:t>Újszövetség.</a:t>
            </a:r>
            <a:endParaRPr lang="hu-HU" sz="2000" dirty="0">
              <a:solidFill>
                <a:srgbClr val="149882"/>
              </a:solidFill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310" y="5485771"/>
            <a:ext cx="138369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Csoportba foglalás 39"/>
          <p:cNvGrpSpPr/>
          <p:nvPr/>
        </p:nvGrpSpPr>
        <p:grpSpPr>
          <a:xfrm>
            <a:off x="4920598" y="860504"/>
            <a:ext cx="6871351" cy="4861356"/>
            <a:chOff x="4761467" y="1482979"/>
            <a:chExt cx="3335031" cy="2116107"/>
          </a:xfrm>
        </p:grpSpPr>
        <p:grpSp>
          <p:nvGrpSpPr>
            <p:cNvPr id="39" name="Csoportba foglalás 38"/>
            <p:cNvGrpSpPr/>
            <p:nvPr/>
          </p:nvGrpSpPr>
          <p:grpSpPr>
            <a:xfrm>
              <a:off x="6386367" y="1482979"/>
              <a:ext cx="1710131" cy="2021947"/>
              <a:chOff x="6938569" y="1496626"/>
              <a:chExt cx="1710131" cy="2021947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619" b="73469" l="55210" r="88306">
                            <a14:foregroundMark x1="60757" y1="65467" x2="60757" y2="19656"/>
                            <a14:foregroundMark x1="60607" y1="20301" x2="84145" y2="19871"/>
                            <a14:foregroundMark x1="83433" y1="18851" x2="82009" y2="64876"/>
                            <a14:foregroundMark x1="60457" y1="35392" x2="78148" y2="36037"/>
                            <a14:backgroundMark x1="63606" y1="14554" x2="81859" y2="15360"/>
                          </a14:backgroundRemoval>
                        </a14:imgEffect>
                      </a14:imgLayer>
                    </a14:imgProps>
                  </a:ext>
                </a:extLst>
              </a:blip>
              <a:srcRect l="54556" t="14398" r="11722" b="27042"/>
              <a:stretch/>
            </p:blipFill>
            <p:spPr>
              <a:xfrm>
                <a:off x="6938569" y="1496626"/>
                <a:ext cx="1710131" cy="2021947"/>
              </a:xfrm>
              <a:prstGeom prst="rect">
                <a:avLst/>
              </a:prstGeom>
            </p:spPr>
          </p:pic>
          <p:sp>
            <p:nvSpPr>
              <p:cNvPr id="4" name="Téglalap 18"/>
              <p:cNvSpPr/>
              <p:nvPr/>
            </p:nvSpPr>
            <p:spPr>
              <a:xfrm>
                <a:off x="7201524" y="1541703"/>
                <a:ext cx="1234418" cy="102003"/>
              </a:xfrm>
              <a:custGeom>
                <a:avLst/>
                <a:gdLst>
                  <a:gd name="connsiteX0" fmla="*/ 0 w 3238952"/>
                  <a:gd name="connsiteY0" fmla="*/ 0 h 275240"/>
                  <a:gd name="connsiteX1" fmla="*/ 3238952 w 3238952"/>
                  <a:gd name="connsiteY1" fmla="*/ 0 h 275240"/>
                  <a:gd name="connsiteX2" fmla="*/ 3238952 w 3238952"/>
                  <a:gd name="connsiteY2" fmla="*/ 275240 h 275240"/>
                  <a:gd name="connsiteX3" fmla="*/ 0 w 3238952"/>
                  <a:gd name="connsiteY3" fmla="*/ 275240 h 275240"/>
                  <a:gd name="connsiteX4" fmla="*/ 0 w 3238952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85060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53162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9584" h="275240">
                    <a:moveTo>
                      <a:pt x="0" y="0"/>
                    </a:moveTo>
                    <a:lnTo>
                      <a:pt x="3249584" y="53162"/>
                    </a:lnTo>
                    <a:lnTo>
                      <a:pt x="3238952" y="275240"/>
                    </a:lnTo>
                    <a:lnTo>
                      <a:pt x="0" y="275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0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" name="Csoportba foglalás 4"/>
            <p:cNvGrpSpPr/>
            <p:nvPr/>
          </p:nvGrpSpPr>
          <p:grpSpPr>
            <a:xfrm>
              <a:off x="4761467" y="1482979"/>
              <a:ext cx="1791862" cy="2116107"/>
              <a:chOff x="730357" y="1103082"/>
              <a:chExt cx="4880884" cy="5788230"/>
            </a:xfrm>
          </p:grpSpPr>
          <p:pic>
            <p:nvPicPr>
              <p:cNvPr id="6" name="Kép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971" b="96241" l="12219" r="45240">
                            <a14:foregroundMark x1="18591" y1="21482" x2="39468" y2="21214"/>
                          </a14:backgroundRemoval>
                        </a14:imgEffect>
                      </a14:imgLayer>
                    </a14:imgProps>
                  </a:ext>
                </a:extLst>
              </a:blip>
              <a:srcRect l="12311" t="15773" r="52850" b="25026"/>
              <a:stretch/>
            </p:blipFill>
            <p:spPr>
              <a:xfrm>
                <a:off x="730357" y="1103082"/>
                <a:ext cx="4880884" cy="5788230"/>
              </a:xfrm>
              <a:prstGeom prst="rect">
                <a:avLst/>
              </a:prstGeom>
            </p:spPr>
          </p:pic>
          <p:sp>
            <p:nvSpPr>
              <p:cNvPr id="7" name="Téglalap 18"/>
              <p:cNvSpPr/>
              <p:nvPr/>
            </p:nvSpPr>
            <p:spPr>
              <a:xfrm>
                <a:off x="1444960" y="1245215"/>
                <a:ext cx="3249584" cy="275240"/>
              </a:xfrm>
              <a:custGeom>
                <a:avLst/>
                <a:gdLst>
                  <a:gd name="connsiteX0" fmla="*/ 0 w 3238952"/>
                  <a:gd name="connsiteY0" fmla="*/ 0 h 275240"/>
                  <a:gd name="connsiteX1" fmla="*/ 3238952 w 3238952"/>
                  <a:gd name="connsiteY1" fmla="*/ 0 h 275240"/>
                  <a:gd name="connsiteX2" fmla="*/ 3238952 w 3238952"/>
                  <a:gd name="connsiteY2" fmla="*/ 275240 h 275240"/>
                  <a:gd name="connsiteX3" fmla="*/ 0 w 3238952"/>
                  <a:gd name="connsiteY3" fmla="*/ 275240 h 275240"/>
                  <a:gd name="connsiteX4" fmla="*/ 0 w 3238952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85060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53162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9584" h="275240">
                    <a:moveTo>
                      <a:pt x="0" y="0"/>
                    </a:moveTo>
                    <a:lnTo>
                      <a:pt x="3249584" y="53162"/>
                    </a:lnTo>
                    <a:lnTo>
                      <a:pt x="3238952" y="275240"/>
                    </a:lnTo>
                    <a:lnTo>
                      <a:pt x="0" y="275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9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4" name="Csoportba foglalás 23"/>
          <p:cNvGrpSpPr>
            <a:grpSpLocks noChangeAspect="1"/>
          </p:cNvGrpSpPr>
          <p:nvPr/>
        </p:nvGrpSpPr>
        <p:grpSpPr>
          <a:xfrm>
            <a:off x="221048" y="834541"/>
            <a:ext cx="4350168" cy="2700000"/>
            <a:chOff x="770221" y="1599379"/>
            <a:chExt cx="3372135" cy="20929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Ellipszis 1"/>
            <p:cNvSpPr/>
            <p:nvPr/>
          </p:nvSpPr>
          <p:spPr>
            <a:xfrm>
              <a:off x="770221" y="1599379"/>
              <a:ext cx="3372135" cy="2092967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75" h="1880345">
                  <a:moveTo>
                    <a:pt x="151" y="581105"/>
                  </a:moveTo>
                  <a:cubicBezTo>
                    <a:pt x="-12549" y="-50095"/>
                    <a:pt x="777926" y="-17095"/>
                    <a:pt x="1178243" y="13385"/>
                  </a:cubicBezTo>
                  <a:cubicBezTo>
                    <a:pt x="1578560" y="43865"/>
                    <a:pt x="2219175" y="208644"/>
                    <a:pt x="2219175" y="581105"/>
                  </a:cubicBezTo>
                  <a:cubicBezTo>
                    <a:pt x="2142975" y="1288846"/>
                    <a:pt x="1349960" y="1880345"/>
                    <a:pt x="980123" y="1880345"/>
                  </a:cubicBezTo>
                  <a:cubicBezTo>
                    <a:pt x="610286" y="1880345"/>
                    <a:pt x="12851" y="1212305"/>
                    <a:pt x="151" y="581105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D776A2"/>
                </a:gs>
                <a:gs pos="18000">
                  <a:srgbClr val="33CCCC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15" name="Ellipszis 1"/>
            <p:cNvSpPr/>
            <p:nvPr/>
          </p:nvSpPr>
          <p:spPr>
            <a:xfrm rot="21024592">
              <a:off x="1125706" y="1711793"/>
              <a:ext cx="2546181" cy="1755121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  <a:gd name="connsiteX0" fmla="*/ 156 w 2574895"/>
                <a:gd name="connsiteY0" fmla="*/ 590321 h 1895147"/>
                <a:gd name="connsiteX1" fmla="*/ 1178248 w 2574895"/>
                <a:gd name="connsiteY1" fmla="*/ 22601 h 1895147"/>
                <a:gd name="connsiteX2" fmla="*/ 2574896 w 2574895"/>
                <a:gd name="connsiteY2" fmla="*/ 909147 h 1895147"/>
                <a:gd name="connsiteX3" fmla="*/ 980128 w 2574895"/>
                <a:gd name="connsiteY3" fmla="*/ 1889561 h 1895147"/>
                <a:gd name="connsiteX4" fmla="*/ 156 w 2574895"/>
                <a:gd name="connsiteY4" fmla="*/ 590321 h 18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95" h="1895147">
                  <a:moveTo>
                    <a:pt x="156" y="590321"/>
                  </a:moveTo>
                  <a:cubicBezTo>
                    <a:pt x="-12544" y="-40879"/>
                    <a:pt x="749125" y="-30537"/>
                    <a:pt x="1178248" y="22601"/>
                  </a:cubicBezTo>
                  <a:cubicBezTo>
                    <a:pt x="1607371" y="75739"/>
                    <a:pt x="2574896" y="536686"/>
                    <a:pt x="2574896" y="909147"/>
                  </a:cubicBezTo>
                  <a:cubicBezTo>
                    <a:pt x="2498696" y="1616888"/>
                    <a:pt x="1409251" y="1942699"/>
                    <a:pt x="980128" y="1889561"/>
                  </a:cubicBezTo>
                  <a:cubicBezTo>
                    <a:pt x="551005" y="1836423"/>
                    <a:pt x="12856" y="1221521"/>
                    <a:pt x="156" y="5903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9" name="Szövegdoboz 8"/>
            <p:cNvSpPr txBox="1">
              <a:spLocks noChangeAspect="1"/>
            </p:cNvSpPr>
            <p:nvPr/>
          </p:nvSpPr>
          <p:spPr>
            <a:xfrm>
              <a:off x="1264382" y="2057199"/>
              <a:ext cx="2518695" cy="155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Figyeld meg, hogy melyik szekrényben van több könyv!</a:t>
              </a:r>
            </a:p>
          </p:txBody>
        </p:sp>
      </p:grpSp>
      <p:grpSp>
        <p:nvGrpSpPr>
          <p:cNvPr id="25" name="Csoportba foglalás 24"/>
          <p:cNvGrpSpPr>
            <a:grpSpLocks noChangeAspect="1"/>
          </p:cNvGrpSpPr>
          <p:nvPr/>
        </p:nvGrpSpPr>
        <p:grpSpPr>
          <a:xfrm>
            <a:off x="395053" y="3849467"/>
            <a:ext cx="4176163" cy="2592000"/>
            <a:chOff x="770221" y="4369006"/>
            <a:chExt cx="3372135" cy="20929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" name="Ellipszis 1"/>
            <p:cNvSpPr/>
            <p:nvPr/>
          </p:nvSpPr>
          <p:spPr>
            <a:xfrm>
              <a:off x="770221" y="4369006"/>
              <a:ext cx="3372135" cy="2092967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175" h="1880345">
                  <a:moveTo>
                    <a:pt x="151" y="581105"/>
                  </a:moveTo>
                  <a:cubicBezTo>
                    <a:pt x="-12549" y="-50095"/>
                    <a:pt x="777926" y="-17095"/>
                    <a:pt x="1178243" y="13385"/>
                  </a:cubicBezTo>
                  <a:cubicBezTo>
                    <a:pt x="1578560" y="43865"/>
                    <a:pt x="2219175" y="208644"/>
                    <a:pt x="2219175" y="581105"/>
                  </a:cubicBezTo>
                  <a:cubicBezTo>
                    <a:pt x="2142975" y="1288846"/>
                    <a:pt x="1349960" y="1880345"/>
                    <a:pt x="980123" y="1880345"/>
                  </a:cubicBezTo>
                  <a:cubicBezTo>
                    <a:pt x="610286" y="1880345"/>
                    <a:pt x="12851" y="1212305"/>
                    <a:pt x="151" y="581105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D776A2"/>
                </a:gs>
                <a:gs pos="18000">
                  <a:srgbClr val="33CCCC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1"/>
            <p:cNvSpPr/>
            <p:nvPr/>
          </p:nvSpPr>
          <p:spPr>
            <a:xfrm rot="21024592">
              <a:off x="1125706" y="4481420"/>
              <a:ext cx="2546181" cy="1755121"/>
            </a:xfrm>
            <a:custGeom>
              <a:avLst/>
              <a:gdLst>
                <a:gd name="connsiteX0" fmla="*/ 0 w 1533224"/>
                <a:gd name="connsiteY0" fmla="*/ 674400 h 1348800"/>
                <a:gd name="connsiteX1" fmla="*/ 766612 w 1533224"/>
                <a:gd name="connsiteY1" fmla="*/ 0 h 1348800"/>
                <a:gd name="connsiteX2" fmla="*/ 1533224 w 1533224"/>
                <a:gd name="connsiteY2" fmla="*/ 674400 h 1348800"/>
                <a:gd name="connsiteX3" fmla="*/ 766612 w 1533224"/>
                <a:gd name="connsiteY3" fmla="*/ 1348800 h 1348800"/>
                <a:gd name="connsiteX4" fmla="*/ 0 w 1533224"/>
                <a:gd name="connsiteY4" fmla="*/ 674400 h 1348800"/>
                <a:gd name="connsiteX0" fmla="*/ 0 w 1807544"/>
                <a:gd name="connsiteY0" fmla="*/ 452864 h 1358788"/>
                <a:gd name="connsiteX1" fmla="*/ 1040932 w 1807544"/>
                <a:gd name="connsiteY1" fmla="*/ 7064 h 1358788"/>
                <a:gd name="connsiteX2" fmla="*/ 1807544 w 1807544"/>
                <a:gd name="connsiteY2" fmla="*/ 681464 h 1358788"/>
                <a:gd name="connsiteX3" fmla="*/ 1040932 w 1807544"/>
                <a:gd name="connsiteY3" fmla="*/ 1355864 h 1358788"/>
                <a:gd name="connsiteX4" fmla="*/ 0 w 1807544"/>
                <a:gd name="connsiteY4" fmla="*/ 452864 h 1358788"/>
                <a:gd name="connsiteX0" fmla="*/ 0 w 1975184"/>
                <a:gd name="connsiteY0" fmla="*/ 446670 h 1349750"/>
                <a:gd name="connsiteX1" fmla="*/ 1040932 w 1975184"/>
                <a:gd name="connsiteY1" fmla="*/ 870 h 1349750"/>
                <a:gd name="connsiteX2" fmla="*/ 1975184 w 1975184"/>
                <a:gd name="connsiteY2" fmla="*/ 400950 h 1349750"/>
                <a:gd name="connsiteX3" fmla="*/ 1040932 w 1975184"/>
                <a:gd name="connsiteY3" fmla="*/ 1349670 h 1349750"/>
                <a:gd name="connsiteX4" fmla="*/ 0 w 1975184"/>
                <a:gd name="connsiteY4" fmla="*/ 446670 h 1349750"/>
                <a:gd name="connsiteX0" fmla="*/ 115 w 1975299"/>
                <a:gd name="connsiteY0" fmla="*/ 446670 h 1745952"/>
                <a:gd name="connsiteX1" fmla="*/ 1041047 w 1975299"/>
                <a:gd name="connsiteY1" fmla="*/ 870 h 1745952"/>
                <a:gd name="connsiteX2" fmla="*/ 1975299 w 1975299"/>
                <a:gd name="connsiteY2" fmla="*/ 400950 h 1745952"/>
                <a:gd name="connsiteX3" fmla="*/ 980087 w 1975299"/>
                <a:gd name="connsiteY3" fmla="*/ 1745910 h 1745952"/>
                <a:gd name="connsiteX4" fmla="*/ 115 w 1975299"/>
                <a:gd name="connsiteY4" fmla="*/ 446670 h 1745952"/>
                <a:gd name="connsiteX0" fmla="*/ 8 w 1975192"/>
                <a:gd name="connsiteY0" fmla="*/ 537561 h 1836844"/>
                <a:gd name="connsiteX1" fmla="*/ 964740 w 1975192"/>
                <a:gd name="connsiteY1" fmla="*/ 321 h 1836844"/>
                <a:gd name="connsiteX2" fmla="*/ 1975192 w 1975192"/>
                <a:gd name="connsiteY2" fmla="*/ 491841 h 1836844"/>
                <a:gd name="connsiteX3" fmla="*/ 979980 w 1975192"/>
                <a:gd name="connsiteY3" fmla="*/ 1836801 h 1836844"/>
                <a:gd name="connsiteX4" fmla="*/ 8 w 1975192"/>
                <a:gd name="connsiteY4" fmla="*/ 537561 h 1836844"/>
                <a:gd name="connsiteX0" fmla="*/ 8 w 2219032"/>
                <a:gd name="connsiteY0" fmla="*/ 537240 h 1836480"/>
                <a:gd name="connsiteX1" fmla="*/ 964740 w 2219032"/>
                <a:gd name="connsiteY1" fmla="*/ 0 h 1836480"/>
                <a:gd name="connsiteX2" fmla="*/ 2219032 w 2219032"/>
                <a:gd name="connsiteY2" fmla="*/ 537240 h 1836480"/>
                <a:gd name="connsiteX3" fmla="*/ 979980 w 2219032"/>
                <a:gd name="connsiteY3" fmla="*/ 1836480 h 1836480"/>
                <a:gd name="connsiteX4" fmla="*/ 8 w 2219032"/>
                <a:gd name="connsiteY4" fmla="*/ 537240 h 183648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223 w 2220247"/>
                <a:gd name="connsiteY0" fmla="*/ 567720 h 1866960"/>
                <a:gd name="connsiteX1" fmla="*/ 1179315 w 2220247"/>
                <a:gd name="connsiteY1" fmla="*/ 0 h 1866960"/>
                <a:gd name="connsiteX2" fmla="*/ 2220247 w 2220247"/>
                <a:gd name="connsiteY2" fmla="*/ 567720 h 1866960"/>
                <a:gd name="connsiteX3" fmla="*/ 981195 w 2220247"/>
                <a:gd name="connsiteY3" fmla="*/ 1866960 h 1866960"/>
                <a:gd name="connsiteX4" fmla="*/ 1223 w 2220247"/>
                <a:gd name="connsiteY4" fmla="*/ 567720 h 1866960"/>
                <a:gd name="connsiteX0" fmla="*/ 146 w 2219170"/>
                <a:gd name="connsiteY0" fmla="*/ 569500 h 1868740"/>
                <a:gd name="connsiteX1" fmla="*/ 1178238 w 2219170"/>
                <a:gd name="connsiteY1" fmla="*/ 1780 h 1868740"/>
                <a:gd name="connsiteX2" fmla="*/ 2219170 w 2219170"/>
                <a:gd name="connsiteY2" fmla="*/ 569500 h 1868740"/>
                <a:gd name="connsiteX3" fmla="*/ 980118 w 2219170"/>
                <a:gd name="connsiteY3" fmla="*/ 1868740 h 1868740"/>
                <a:gd name="connsiteX4" fmla="*/ 146 w 2219170"/>
                <a:gd name="connsiteY4" fmla="*/ 569500 h 1868740"/>
                <a:gd name="connsiteX0" fmla="*/ 151 w 2219175"/>
                <a:gd name="connsiteY0" fmla="*/ 581105 h 1880345"/>
                <a:gd name="connsiteX1" fmla="*/ 1178243 w 2219175"/>
                <a:gd name="connsiteY1" fmla="*/ 13385 h 1880345"/>
                <a:gd name="connsiteX2" fmla="*/ 2219175 w 2219175"/>
                <a:gd name="connsiteY2" fmla="*/ 581105 h 1880345"/>
                <a:gd name="connsiteX3" fmla="*/ 980123 w 2219175"/>
                <a:gd name="connsiteY3" fmla="*/ 1880345 h 1880345"/>
                <a:gd name="connsiteX4" fmla="*/ 151 w 2219175"/>
                <a:gd name="connsiteY4" fmla="*/ 581105 h 1880345"/>
                <a:gd name="connsiteX0" fmla="*/ 156 w 2574895"/>
                <a:gd name="connsiteY0" fmla="*/ 590321 h 1895147"/>
                <a:gd name="connsiteX1" fmla="*/ 1178248 w 2574895"/>
                <a:gd name="connsiteY1" fmla="*/ 22601 h 1895147"/>
                <a:gd name="connsiteX2" fmla="*/ 2574896 w 2574895"/>
                <a:gd name="connsiteY2" fmla="*/ 909147 h 1895147"/>
                <a:gd name="connsiteX3" fmla="*/ 980128 w 2574895"/>
                <a:gd name="connsiteY3" fmla="*/ 1889561 h 1895147"/>
                <a:gd name="connsiteX4" fmla="*/ 156 w 2574895"/>
                <a:gd name="connsiteY4" fmla="*/ 590321 h 18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95" h="1895147">
                  <a:moveTo>
                    <a:pt x="156" y="590321"/>
                  </a:moveTo>
                  <a:cubicBezTo>
                    <a:pt x="-12544" y="-40879"/>
                    <a:pt x="749125" y="-30537"/>
                    <a:pt x="1178248" y="22601"/>
                  </a:cubicBezTo>
                  <a:cubicBezTo>
                    <a:pt x="1607371" y="75739"/>
                    <a:pt x="2574896" y="536686"/>
                    <a:pt x="2574896" y="909147"/>
                  </a:cubicBezTo>
                  <a:cubicBezTo>
                    <a:pt x="2498696" y="1616888"/>
                    <a:pt x="1409251" y="1942699"/>
                    <a:pt x="980128" y="1889561"/>
                  </a:cubicBezTo>
                  <a:cubicBezTo>
                    <a:pt x="551005" y="1836423"/>
                    <a:pt x="12856" y="1221521"/>
                    <a:pt x="156" y="5903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1050801" y="4376336"/>
            <a:ext cx="27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szeretnéd, számold meg, hogy összesen hány könyv van a bibliai </a:t>
            </a:r>
            <a:r>
              <a:rPr lang="hu-HU" dirty="0" err="1" smtClean="0"/>
              <a:t>könyvesszekrényben</a:t>
            </a:r>
            <a:r>
              <a:rPr lang="hu-HU" dirty="0" smtClean="0"/>
              <a:t>!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763" y="5490000"/>
            <a:ext cx="138369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>
            <a:grpSpLocks noChangeAspect="1"/>
          </p:cNvGrpSpPr>
          <p:nvPr/>
        </p:nvGrpSpPr>
        <p:grpSpPr>
          <a:xfrm>
            <a:off x="209796" y="446187"/>
            <a:ext cx="11237023" cy="6117139"/>
            <a:chOff x="4278571" y="2683954"/>
            <a:chExt cx="2755034" cy="1452172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5821568" y="2693319"/>
              <a:ext cx="1212037" cy="1387555"/>
              <a:chOff x="3648815" y="1261200"/>
              <a:chExt cx="4501893" cy="5455938"/>
            </a:xfrm>
          </p:grpSpPr>
          <p:pic>
            <p:nvPicPr>
              <p:cNvPr id="13" name="Kép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619" b="73469" l="55210" r="88306">
                            <a14:foregroundMark x1="60757" y1="65467" x2="60757" y2="19656"/>
                            <a14:foregroundMark x1="60607" y1="20301" x2="84145" y2="19871"/>
                            <a14:foregroundMark x1="83433" y1="18851" x2="82009" y2="64876"/>
                            <a14:foregroundMark x1="60457" y1="35392" x2="78148" y2="36037"/>
                            <a14:backgroundMark x1="63606" y1="14554" x2="81859" y2="15360"/>
                          </a14:backgroundRemoval>
                        </a14:imgEffect>
                      </a14:imgLayer>
                    </a14:imgProps>
                  </a:ext>
                </a:extLst>
              </a:blip>
              <a:srcRect l="54556" t="14398" r="11722" b="27042"/>
              <a:stretch/>
            </p:blipFill>
            <p:spPr>
              <a:xfrm>
                <a:off x="3648815" y="1261200"/>
                <a:ext cx="4501893" cy="5455938"/>
              </a:xfrm>
              <a:prstGeom prst="rect">
                <a:avLst/>
              </a:prstGeom>
            </p:spPr>
          </p:pic>
          <p:sp>
            <p:nvSpPr>
              <p:cNvPr id="14" name="Téglalap 18"/>
              <p:cNvSpPr/>
              <p:nvPr/>
            </p:nvSpPr>
            <p:spPr>
              <a:xfrm>
                <a:off x="4341043" y="1382835"/>
                <a:ext cx="3249584" cy="275240"/>
              </a:xfrm>
              <a:custGeom>
                <a:avLst/>
                <a:gdLst>
                  <a:gd name="connsiteX0" fmla="*/ 0 w 3238952"/>
                  <a:gd name="connsiteY0" fmla="*/ 0 h 275240"/>
                  <a:gd name="connsiteX1" fmla="*/ 3238952 w 3238952"/>
                  <a:gd name="connsiteY1" fmla="*/ 0 h 275240"/>
                  <a:gd name="connsiteX2" fmla="*/ 3238952 w 3238952"/>
                  <a:gd name="connsiteY2" fmla="*/ 275240 h 275240"/>
                  <a:gd name="connsiteX3" fmla="*/ 0 w 3238952"/>
                  <a:gd name="connsiteY3" fmla="*/ 275240 h 275240"/>
                  <a:gd name="connsiteX4" fmla="*/ 0 w 3238952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85060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53162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9584" h="275240">
                    <a:moveTo>
                      <a:pt x="0" y="0"/>
                    </a:moveTo>
                    <a:lnTo>
                      <a:pt x="3249584" y="53162"/>
                    </a:lnTo>
                    <a:lnTo>
                      <a:pt x="3238952" y="275240"/>
                    </a:lnTo>
                    <a:lnTo>
                      <a:pt x="0" y="275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0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" name="Csoportba foglalás 8"/>
            <p:cNvGrpSpPr/>
            <p:nvPr/>
          </p:nvGrpSpPr>
          <p:grpSpPr>
            <a:xfrm>
              <a:off x="4278571" y="2683954"/>
              <a:ext cx="1269963" cy="1452172"/>
              <a:chOff x="730359" y="1103080"/>
              <a:chExt cx="4880886" cy="5788230"/>
            </a:xfrm>
          </p:grpSpPr>
          <p:pic>
            <p:nvPicPr>
              <p:cNvPr id="10" name="Kép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971" b="96241" l="12219" r="45240">
                            <a14:foregroundMark x1="18591" y1="21482" x2="39468" y2="21214"/>
                          </a14:backgroundRemoval>
                        </a14:imgEffect>
                      </a14:imgLayer>
                    </a14:imgProps>
                  </a:ext>
                </a:extLst>
              </a:blip>
              <a:srcRect l="12311" t="15773" r="52850" b="25026"/>
              <a:stretch/>
            </p:blipFill>
            <p:spPr>
              <a:xfrm>
                <a:off x="730359" y="1103080"/>
                <a:ext cx="4880886" cy="5788230"/>
              </a:xfrm>
              <a:prstGeom prst="rect">
                <a:avLst/>
              </a:prstGeom>
            </p:spPr>
          </p:pic>
          <p:sp>
            <p:nvSpPr>
              <p:cNvPr id="12" name="Téglalap 18"/>
              <p:cNvSpPr/>
              <p:nvPr/>
            </p:nvSpPr>
            <p:spPr>
              <a:xfrm>
                <a:off x="1444960" y="1245215"/>
                <a:ext cx="3249584" cy="275240"/>
              </a:xfrm>
              <a:custGeom>
                <a:avLst/>
                <a:gdLst>
                  <a:gd name="connsiteX0" fmla="*/ 0 w 3238952"/>
                  <a:gd name="connsiteY0" fmla="*/ 0 h 275240"/>
                  <a:gd name="connsiteX1" fmla="*/ 3238952 w 3238952"/>
                  <a:gd name="connsiteY1" fmla="*/ 0 h 275240"/>
                  <a:gd name="connsiteX2" fmla="*/ 3238952 w 3238952"/>
                  <a:gd name="connsiteY2" fmla="*/ 275240 h 275240"/>
                  <a:gd name="connsiteX3" fmla="*/ 0 w 3238952"/>
                  <a:gd name="connsiteY3" fmla="*/ 275240 h 275240"/>
                  <a:gd name="connsiteX4" fmla="*/ 0 w 3238952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85060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  <a:gd name="connsiteX0" fmla="*/ 0 w 3249584"/>
                  <a:gd name="connsiteY0" fmla="*/ 0 h 275240"/>
                  <a:gd name="connsiteX1" fmla="*/ 3249584 w 3249584"/>
                  <a:gd name="connsiteY1" fmla="*/ 53162 h 275240"/>
                  <a:gd name="connsiteX2" fmla="*/ 3238952 w 3249584"/>
                  <a:gd name="connsiteY2" fmla="*/ 275240 h 275240"/>
                  <a:gd name="connsiteX3" fmla="*/ 0 w 3249584"/>
                  <a:gd name="connsiteY3" fmla="*/ 275240 h 275240"/>
                  <a:gd name="connsiteX4" fmla="*/ 0 w 3249584"/>
                  <a:gd name="connsiteY4" fmla="*/ 0 h 2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9584" h="275240">
                    <a:moveTo>
                      <a:pt x="0" y="0"/>
                    </a:moveTo>
                    <a:lnTo>
                      <a:pt x="3249584" y="53162"/>
                    </a:lnTo>
                    <a:lnTo>
                      <a:pt x="3238952" y="275240"/>
                    </a:lnTo>
                    <a:lnTo>
                      <a:pt x="0" y="275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9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5" name="Szövegdoboz 14"/>
          <p:cNvSpPr txBox="1"/>
          <p:nvPr/>
        </p:nvSpPr>
        <p:spPr>
          <a:xfrm>
            <a:off x="1923058" y="1641280"/>
            <a:ext cx="7315200" cy="323165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Nektek van otthon Bibliátok?</a:t>
            </a:r>
          </a:p>
          <a:p>
            <a:r>
              <a:rPr lang="hu-HU" sz="2800" dirty="0" smtClean="0"/>
              <a:t>Ha van, akkor lapozgass bele!</a:t>
            </a:r>
          </a:p>
          <a:p>
            <a:r>
              <a:rPr lang="hu-HU" sz="2800" dirty="0" smtClean="0"/>
              <a:t>Figyeld meg:</a:t>
            </a:r>
          </a:p>
          <a:p>
            <a:r>
              <a:rPr lang="hu-HU" sz="2800" dirty="0" smtClean="0"/>
              <a:t>Nagy a Biblia?</a:t>
            </a:r>
          </a:p>
          <a:p>
            <a:r>
              <a:rPr lang="hu-HU" sz="2800" dirty="0" smtClean="0"/>
              <a:t>A lapjai inkább vékonyak vagy vastagok?</a:t>
            </a:r>
          </a:p>
          <a:p>
            <a:r>
              <a:rPr lang="hu-HU" sz="2800" dirty="0" smtClean="0"/>
              <a:t>Kemény vagy puha a borítója?</a:t>
            </a:r>
          </a:p>
          <a:p>
            <a:r>
              <a:rPr lang="hu-HU" sz="2800" dirty="0" smtClean="0"/>
              <a:t>Új vagy régi?</a:t>
            </a:r>
          </a:p>
        </p:txBody>
      </p:sp>
    </p:spTree>
    <p:extLst>
      <p:ext uri="{BB962C8B-B14F-4D97-AF65-F5344CB8AC3E}">
        <p14:creationId xmlns:p14="http://schemas.microsoft.com/office/powerpoint/2010/main" val="1030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61030" y="359903"/>
            <a:ext cx="744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T</a:t>
            </a:r>
            <a:r>
              <a:rPr lang="hu-HU" sz="3600" dirty="0" smtClean="0"/>
              <a:t>öbbféle gyermekbiblia </a:t>
            </a:r>
            <a:r>
              <a:rPr lang="hu-HU" sz="3600" dirty="0" smtClean="0"/>
              <a:t>kapható.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06" y="1785314"/>
            <a:ext cx="7235823" cy="37976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églalap 1"/>
          <p:cNvSpPr/>
          <p:nvPr/>
        </p:nvSpPr>
        <p:spPr>
          <a:xfrm>
            <a:off x="817552" y="5363672"/>
            <a:ext cx="3477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Neked </a:t>
            </a:r>
            <a:r>
              <a:rPr lang="hu-HU" sz="2800" dirty="0" smtClean="0">
                <a:solidFill>
                  <a:schemeClr val="bg1"/>
                </a:solidFill>
              </a:rPr>
              <a:t>van?</a:t>
            </a:r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Ha igen, rajzold le!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19152" y="2230845"/>
            <a:ext cx="4323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Zsófi és Tomi </a:t>
            </a:r>
            <a:r>
              <a:rPr lang="hu-HU" sz="2800" b="1" dirty="0" smtClean="0">
                <a:solidFill>
                  <a:srgbClr val="2D2F79"/>
                </a:solidFill>
              </a:rPr>
              <a:t>gyermekbibliát</a:t>
            </a:r>
            <a:r>
              <a:rPr lang="hu-HU" sz="2800" dirty="0" smtClean="0"/>
              <a:t> olvas.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10" y="0"/>
            <a:ext cx="1383690" cy="136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36351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7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1.48148E-6 L -0.00312 -0.13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16825</TotalTime>
  <Words>315</Words>
  <Application>Microsoft Office PowerPoint</Application>
  <PresentationFormat>Szélesvásznú</PresentationFormat>
  <Paragraphs>65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1438</cp:revision>
  <dcterms:created xsi:type="dcterms:W3CDTF">2020-04-05T07:55:46Z</dcterms:created>
  <dcterms:modified xsi:type="dcterms:W3CDTF">2020-10-19T06:56:32Z</dcterms:modified>
</cp:coreProperties>
</file>