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91" r:id="rId4"/>
  </p:sldMasterIdLst>
  <p:notesMasterIdLst>
    <p:notesMasterId r:id="rId19"/>
  </p:notesMasterIdLst>
  <p:handoutMasterIdLst>
    <p:handoutMasterId r:id="rId20"/>
  </p:handoutMasterIdLst>
  <p:sldIdLst>
    <p:sldId id="267" r:id="rId5"/>
    <p:sldId id="281" r:id="rId6"/>
    <p:sldId id="276" r:id="rId7"/>
    <p:sldId id="293" r:id="rId8"/>
    <p:sldId id="290" r:id="rId9"/>
    <p:sldId id="288" r:id="rId10"/>
    <p:sldId id="289" r:id="rId11"/>
    <p:sldId id="286" r:id="rId12"/>
    <p:sldId id="287" r:id="rId13"/>
    <p:sldId id="261" r:id="rId14"/>
    <p:sldId id="291" r:id="rId15"/>
    <p:sldId id="292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5713" autoAdjust="0"/>
  </p:normalViewPr>
  <p:slideViewPr>
    <p:cSldViewPr snapToGrid="0">
      <p:cViewPr varScale="1">
        <p:scale>
          <a:sx n="89" d="100"/>
          <a:sy n="89" d="100"/>
        </p:scale>
        <p:origin x="10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1418C4-22FD-4352-8451-6B7EEE2AD120}" type="datetime1">
              <a:rPr lang="hu-HU" smtClean="0"/>
              <a:t>2025. 02. 17.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79B2A-BF25-4862-8EEB-C1ACE5554C1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7355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9C38C-46A1-49BC-A836-83A1BCB4B54C}" type="datetime1">
              <a:rPr lang="hu-HU" smtClean="0"/>
              <a:pPr/>
              <a:t>2025. 02. 17.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B46F2B-1084-40BA-9F0A-B1F6847335C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81207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825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155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rtl="0"/>
            <a:fld id="{876FFD32-88CA-4DA5-94D0-751BA362C3ED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5502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DF8E3E-3443-41A0-A6B7-2C091458688F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537338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D9DF8E3E-3443-41A0-A6B7-2C091458688F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9814270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D9DF8E3E-3443-41A0-A6B7-2C091458688F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9270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D9DF8E3E-3443-41A0-A6B7-2C091458688F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8711919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DF8E3E-3443-41A0-A6B7-2C091458688F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886558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DF8E3E-3443-41A0-A6B7-2C091458688F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76502246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FE7889-C9A7-4543-94B9-844EC326D5B1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028046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754D4168-0937-4575-BA7C-74C4BC604238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51016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15647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9458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F42CC6-3107-442F-96C1-D5F0CAEA699B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29415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75EDB341-038E-4891-9EAB-9C006351033C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90127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DF8E3E-3443-41A0-A6B7-2C091458688F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63988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EE7BBA-04E4-4D80-A1A2-AD71D9448796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13167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20D300-6FD6-4103-8D37-941945CB0ADC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4293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D19D5E-108D-4657-A034-8AB4009A3817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9803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A93732-B105-45AC-AFD0-4EE9A7D55015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84522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1FB59C-E62E-407C-9A4C-3EBF6434BF6F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4886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9DF8E3E-3443-41A0-A6B7-2C091458688F}" type="datetime1">
              <a:rPr lang="hu-HU" noProof="0" smtClean="0"/>
              <a:t>2025. 02. 17.</a:t>
            </a:fld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1244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663" r:id="rId18"/>
    <p:sldLayoutId id="2147483672" r:id="rId19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ISA/43" TargetMode="External"/><Relationship Id="rId2" Type="http://schemas.openxmlformats.org/officeDocument/2006/relationships/hyperlink" Target="https://abibliamindenkie.hu/uj/PSA/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hu-hu/kereses/agya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bibliamindenkie.hu/uj/PS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6A1A43-B750-4259-AA02-68777493B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991" y="1672916"/>
            <a:ext cx="5875694" cy="841803"/>
          </a:xfrm>
        </p:spPr>
        <p:txBody>
          <a:bodyPr rtlCol="0">
            <a:normAutofit/>
          </a:bodyPr>
          <a:lstStyle/>
          <a:p>
            <a:r>
              <a:rPr lang="hu-HU" sz="4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4000" spc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4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Lázadásaink </a:t>
            </a:r>
            <a:endParaRPr lang="hu-HU" sz="4000" spc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EF9E4C84-AB8B-4FB6-AB6C-54C95699B85C}"/>
              </a:ext>
            </a:extLst>
          </p:cNvPr>
          <p:cNvSpPr/>
          <p:nvPr/>
        </p:nvSpPr>
        <p:spPr>
          <a:xfrm>
            <a:off x="1828991" y="35659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serdülőkor etikai kérdései</a:t>
            </a:r>
          </a:p>
          <a:p>
            <a:r>
              <a:rPr lang="hu-HU" dirty="0">
                <a:solidFill>
                  <a:schemeClr val="bg1"/>
                </a:solidFill>
              </a:rPr>
              <a:t>Etika – kiegészítő modul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3. Lecke feldolgozása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5FDA063-E68F-4DC8-A4F6-A7D2B2B06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297" y="2353294"/>
            <a:ext cx="4133446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936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4806D2-3CDF-4070-AF3B-DC017A5A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850" y="607481"/>
            <a:ext cx="6433820" cy="836325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 anchor="ctr">
            <a:normAutofit/>
          </a:bodyPr>
          <a:lstStyle/>
          <a:p>
            <a:pPr rtl="0"/>
            <a:r>
              <a:rPr lang="hu-HU" sz="3200" cap="none" dirty="0">
                <a:latin typeface="Arial" panose="020B0604020202020204" pitchFamily="34" charset="0"/>
                <a:cs typeface="Arial" panose="020B0604020202020204" pitchFamily="34" charset="0"/>
              </a:rPr>
              <a:t>Írjunk mi is panaszos zsoltárt! </a:t>
            </a:r>
            <a:endParaRPr lang="hu-HU" sz="3200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10</a:t>
            </a:fld>
            <a:endParaRPr lang="hu-HU" noProof="0" dirty="0"/>
          </a:p>
        </p:txBody>
      </p:sp>
      <p:sp>
        <p:nvSpPr>
          <p:cNvPr id="3" name="Szövegdoboz 2"/>
          <p:cNvSpPr txBox="1"/>
          <p:nvPr/>
        </p:nvSpPr>
        <p:spPr>
          <a:xfrm>
            <a:off x="748792" y="1548942"/>
            <a:ext cx="6433820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elkészült 8-10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mondatos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zsoltárokat kisebb csoportokban beszéljétek át a kérdések alapján!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a konkrét panasz?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Láttok-e rá most megoldást?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Igéjéből milyen válaszok érkezhetnek?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7690" y="4626864"/>
            <a:ext cx="6342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csoportok a megbeszélést követően: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számoljanak be a kérdésekre adott válaszaikról,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 nagyobb lapra vagy táblára írják fel a véleményeket,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készítsenek összegzést, megoldási terveket a felmerült problémákra!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37451E5-8FD3-4976-BBDE-2D8375F56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536" y="1713116"/>
            <a:ext cx="3116134" cy="20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87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32BC14-7C2D-4B4F-AD7C-2F9EE93B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870789"/>
          </a:xfrm>
        </p:spPr>
        <p:txBody>
          <a:bodyPr>
            <a:normAutofit fontScale="90000"/>
          </a:bodyPr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Isten válaszol neked, ha Hozzá fordulsz!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164E87-C505-464E-9126-CE3941AFC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93" y="2097740"/>
            <a:ext cx="5101814" cy="4593515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Bibliában arról olvasunk, hogy Isten engedelmességre, követésre hív, és meghallgatja az ember panaszát.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a lázadónak nem elutasítással, hanem szeretettel, türelemmel és útmutatással segít.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Ő ad tanácsot, segítséget különböző körülményekben. Sokszor nem azonnal történik változás.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 várja el, hogy tökéletesek legyünk. Ha felismerjük, hogy rossz irányba mentünk, mindig van visszaút az Ő szeretetébe.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2D209DC-75C0-4B71-B7E5-341F4AE6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11</a:t>
            </a:fld>
            <a:endParaRPr lang="hu-HU" noProof="0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B077F526-3C6D-48C2-AAA8-1224BD101549}"/>
              </a:ext>
            </a:extLst>
          </p:cNvPr>
          <p:cNvSpPr/>
          <p:nvPr/>
        </p:nvSpPr>
        <p:spPr>
          <a:xfrm>
            <a:off x="5984838" y="1871405"/>
            <a:ext cx="6096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„Nem késik el az Úr az ígérettel, mint némelyek késedelemnek tartják; hanem hosszan tűr érettünk, nem akarván, hogy némelyek elvesszenek, hanem hogy mindenki megtérésre jusson.” 2Pt 3,9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1F21056-7E37-42FD-9021-0B8F2CB0A2C5}"/>
              </a:ext>
            </a:extLst>
          </p:cNvPr>
          <p:cNvSpPr/>
          <p:nvPr/>
        </p:nvSpPr>
        <p:spPr>
          <a:xfrm>
            <a:off x="5984838" y="5553670"/>
            <a:ext cx="6096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„Még távol volt, amikor meglátta az apja, és megesett rajta a szíve, elébe futott, a nyakába borult, és megcsókolta.”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15,20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DE94244-C9F5-44C8-9FBA-F9D4F24A8705}"/>
              </a:ext>
            </a:extLst>
          </p:cNvPr>
          <p:cNvSpPr/>
          <p:nvPr/>
        </p:nvSpPr>
        <p:spPr>
          <a:xfrm>
            <a:off x="5987976" y="3851037"/>
            <a:ext cx="6096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„Bízzál az Úrban teljes szívedből, és ne a magad eszére támaszkodj! Minden utadon gondolj rá, és ő egyengetni fogja ösvényeidet.”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Péld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3,5–6</a:t>
            </a:r>
          </a:p>
        </p:txBody>
      </p:sp>
    </p:spTree>
    <p:extLst>
      <p:ext uri="{BB962C8B-B14F-4D97-AF65-F5344CB8AC3E}">
        <p14:creationId xmlns:p14="http://schemas.microsoft.com/office/powerpoint/2010/main" val="322660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2B7256C-DFA1-46EA-8E2A-E8928554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12</a:t>
            </a:fld>
            <a:endParaRPr lang="hu-HU" noProof="0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3D73C28-DF03-428B-A26E-CEB77E541B89}"/>
              </a:ext>
            </a:extLst>
          </p:cNvPr>
          <p:cNvSpPr/>
          <p:nvPr/>
        </p:nvSpPr>
        <p:spPr>
          <a:xfrm>
            <a:off x="632908" y="2531544"/>
            <a:ext cx="347651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Romboló lázadás helyett számos konstruktív megoldás létezik, amelyek segíthetnek az elégedetlenség vagy változás iránti igény kezelésében anélkül, hogy konfliktusokat vagy destruktív helyzeteket idéznének elő.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25283A2-04FC-4D54-8D33-9207DB8A02A8}"/>
              </a:ext>
            </a:extLst>
          </p:cNvPr>
          <p:cNvSpPr txBox="1"/>
          <p:nvPr/>
        </p:nvSpPr>
        <p:spPr>
          <a:xfrm>
            <a:off x="5034580" y="522425"/>
            <a:ext cx="5761616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. Nyílt és tiszteletteljes kommunikáció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– Ha valami nem tetszik, érdemes először megbeszélni az érintettekkel, legyen az egy családtag, vagy tanár. Ahelyett, hogy nyíltan vagy burkoltan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szembeszállunk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egy szabállyal vagy döntéssel, próbáljunk közös nevezőt találni.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578AB05-D775-400A-ABC3-B719944C3BA9}"/>
              </a:ext>
            </a:extLst>
          </p:cNvPr>
          <p:cNvSpPr txBox="1"/>
          <p:nvPr/>
        </p:nvSpPr>
        <p:spPr>
          <a:xfrm>
            <a:off x="5034580" y="2857079"/>
            <a:ext cx="5761616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Inspiráló magatartás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– Ha változást szeretnénk,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mutassunk példát másoknak pozitív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hozzáállással és kitartással. Ha egy ügy fontos számunkra, szervezzünk beszélgetéseket vagy iskolai kampányokat.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B230360-4D32-4113-872A-26D95B4CFC55}"/>
              </a:ext>
            </a:extLst>
          </p:cNvPr>
          <p:cNvSpPr txBox="1"/>
          <p:nvPr/>
        </p:nvSpPr>
        <p:spPr>
          <a:xfrm>
            <a:off x="5034580" y="4914736"/>
            <a:ext cx="576161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Önfejlesztés és rugalmasság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– Ahelyett, hogy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dühösen ellenállunk valaminek, megpróbálhatjuk fejleszteni a saját képességeinket, hogy könnyebben alkalmazkodjunk vagy változtassunk a helyzeten.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B77B85E-DF77-4A8D-9C6A-6E17BA481A14}"/>
              </a:ext>
            </a:extLst>
          </p:cNvPr>
          <p:cNvSpPr txBox="1"/>
          <p:nvPr/>
        </p:nvSpPr>
        <p:spPr>
          <a:xfrm>
            <a:off x="632908" y="746125"/>
            <a:ext cx="333487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itt látható módszerek közül válassz egyet, ami számodra is megvalósítható, vagy írj egy saját ötletet! </a:t>
            </a: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F39FC533-1520-4960-914F-41254055603D}"/>
              </a:ext>
            </a:extLst>
          </p:cNvPr>
          <p:cNvCxnSpPr>
            <a:cxnSpLocks/>
          </p:cNvCxnSpPr>
          <p:nvPr/>
        </p:nvCxnSpPr>
        <p:spPr>
          <a:xfrm flipV="1">
            <a:off x="4037704" y="1861073"/>
            <a:ext cx="857025" cy="839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E776BD14-FDC5-4CB7-BDE6-767AE499498C}"/>
              </a:ext>
            </a:extLst>
          </p:cNvPr>
          <p:cNvCxnSpPr/>
          <p:nvPr/>
        </p:nvCxnSpPr>
        <p:spPr>
          <a:xfrm>
            <a:off x="3967779" y="3595743"/>
            <a:ext cx="926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79886E39-6F10-4F62-B164-FBBD171D9E52}"/>
              </a:ext>
            </a:extLst>
          </p:cNvPr>
          <p:cNvCxnSpPr>
            <a:cxnSpLocks/>
          </p:cNvCxnSpPr>
          <p:nvPr/>
        </p:nvCxnSpPr>
        <p:spPr>
          <a:xfrm>
            <a:off x="4044876" y="4722607"/>
            <a:ext cx="849853" cy="710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84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Összegzés és zárás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7621" y="1707503"/>
            <a:ext cx="4648379" cy="4189614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Beszéljétek meg a csoporttal, hogy mi volt az az információ, ami új volt számodra!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tetszett a lecke feldolgozása során?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Milyen gondolatokat kaptál, amelyeket tovább viszel a mindennapokba? 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13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FB5FC2C-7312-4334-99C2-57DC2AD2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43" y="2044730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7591108" cy="1044079"/>
          </a:xfrm>
        </p:spPr>
        <p:txBody>
          <a:bodyPr/>
          <a:lstStyle/>
          <a:p>
            <a:r>
              <a:rPr lang="hu-HU" cap="none" spc="0" dirty="0">
                <a:latin typeface="Arial" panose="020B0604020202020204" pitchFamily="34" charset="0"/>
                <a:cs typeface="Arial" panose="020B0604020202020204" pitchFamily="34" charset="0"/>
              </a:rPr>
              <a:t>Források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1094" y="1929385"/>
            <a:ext cx="6822474" cy="2898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Online Biblia: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https://abibliamindenkie.hu/uj/ISA/43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PPT-ben szereplő képek elérhetősége: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https://www.pexels.com/hu-hu/kereses/agyag/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14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468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41167EDF-2BA7-44CF-880A-8D27C3FD1DE8}"/>
              </a:ext>
            </a:extLst>
          </p:cNvPr>
          <p:cNvSpPr/>
          <p:nvPr/>
        </p:nvSpPr>
        <p:spPr>
          <a:xfrm>
            <a:off x="1707282" y="2274838"/>
            <a:ext cx="9259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 igaz, hogy engem nem engednek el sehová a szüleim.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Érthetetlen, hogy minden házi munkában segítenem kell otthon.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Minek kell mindig rendben tartanom a szobámat?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Mások miért dohányozhatnak, nekem meg még ezt sem lehet?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 a tanárok festhetik magukat, akkor a diákokra miért vonatkozik ez a tilalom?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Miért van az, hogy a tanár késhet az óráról, de ha egy diák késik, igazolatlant kap?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Miért főznek direkt olyan ételeket a menzán, amit csak erőnek erejével lehet megenni?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 a felnőttek beszélhetnek csúnyán, minket miért büntetnek meg a trágár beszédért?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2C3C6B0-3114-47F9-82A5-7E878DD2B048}"/>
              </a:ext>
            </a:extLst>
          </p:cNvPr>
          <p:cNvSpPr txBox="1"/>
          <p:nvPr/>
        </p:nvSpPr>
        <p:spPr>
          <a:xfrm>
            <a:off x="2763620" y="1156008"/>
            <a:ext cx="895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Mit teszel és hogyan próbálod feldolgozni ezeket a helyzeteket? </a:t>
            </a:r>
          </a:p>
        </p:txBody>
      </p:sp>
    </p:spTree>
    <p:extLst>
      <p:ext uri="{BB962C8B-B14F-4D97-AF65-F5344CB8AC3E}">
        <p14:creationId xmlns:p14="http://schemas.microsoft.com/office/powerpoint/2010/main" val="137937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199" y="2089185"/>
            <a:ext cx="5934270" cy="354782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Határozzuk meg együtt a lázadás fogalmát!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Majd beszéljük meg, hogy mit jelent lázadni!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Keressünk a témához kapcsolódó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kifejezéseket,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szituációkat,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konkrét eseményeket,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érzéseket!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3</a:t>
            </a:fld>
            <a:endParaRPr lang="hu-HU" noProof="0" dirty="0"/>
          </a:p>
        </p:txBody>
      </p:sp>
      <p:sp>
        <p:nvSpPr>
          <p:cNvPr id="6" name="Ellipszis buborék 5"/>
          <p:cNvSpPr/>
          <p:nvPr/>
        </p:nvSpPr>
        <p:spPr>
          <a:xfrm>
            <a:off x="8009054" y="1492556"/>
            <a:ext cx="1094233" cy="829242"/>
          </a:xfrm>
          <a:prstGeom prst="wedgeEllipseCallout">
            <a:avLst>
              <a:gd name="adj1" fmla="val 10923"/>
              <a:gd name="adj2" fmla="val 12645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?</a:t>
            </a:r>
          </a:p>
        </p:txBody>
      </p:sp>
      <p:sp>
        <p:nvSpPr>
          <p:cNvPr id="7" name="Ellipszis buborék 6"/>
          <p:cNvSpPr/>
          <p:nvPr/>
        </p:nvSpPr>
        <p:spPr>
          <a:xfrm>
            <a:off x="10488168" y="2377440"/>
            <a:ext cx="914400" cy="612648"/>
          </a:xfrm>
          <a:prstGeom prst="wedgeEllipseCallout">
            <a:avLst>
              <a:gd name="adj1" fmla="val -121833"/>
              <a:gd name="adj2" fmla="val 7593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?</a:t>
            </a:r>
          </a:p>
        </p:txBody>
      </p:sp>
      <p:sp>
        <p:nvSpPr>
          <p:cNvPr id="9" name="Ellipszis buborék 8"/>
          <p:cNvSpPr/>
          <p:nvPr/>
        </p:nvSpPr>
        <p:spPr>
          <a:xfrm>
            <a:off x="7345680" y="5266944"/>
            <a:ext cx="1255775" cy="715543"/>
          </a:xfrm>
          <a:prstGeom prst="wedgeEllipseCallout">
            <a:avLst>
              <a:gd name="adj1" fmla="val 38488"/>
              <a:gd name="adj2" fmla="val -1741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?</a:t>
            </a:r>
          </a:p>
        </p:txBody>
      </p:sp>
      <p:sp>
        <p:nvSpPr>
          <p:cNvPr id="10" name="Ellipszis buborék 9"/>
          <p:cNvSpPr/>
          <p:nvPr/>
        </p:nvSpPr>
        <p:spPr>
          <a:xfrm>
            <a:off x="10241280" y="4654296"/>
            <a:ext cx="914400" cy="612648"/>
          </a:xfrm>
          <a:prstGeom prst="wedgeEllipseCallout">
            <a:avLst>
              <a:gd name="adj1" fmla="val -101833"/>
              <a:gd name="adj2" fmla="val -13153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?</a:t>
            </a:r>
          </a:p>
        </p:txBody>
      </p:sp>
      <p:sp>
        <p:nvSpPr>
          <p:cNvPr id="8" name="Robbanás: 14 ágú 7">
            <a:extLst>
              <a:ext uri="{FF2B5EF4-FFF2-40B4-BE49-F238E27FC236}">
                <a16:creationId xmlns:a16="http://schemas.microsoft.com/office/drawing/2014/main" id="{05A199EE-FE8D-4C0B-84F1-CD75752AA8A6}"/>
              </a:ext>
            </a:extLst>
          </p:cNvPr>
          <p:cNvSpPr/>
          <p:nvPr/>
        </p:nvSpPr>
        <p:spPr>
          <a:xfrm>
            <a:off x="6708710" y="2817844"/>
            <a:ext cx="3694923" cy="172616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LÁZADÁS</a:t>
            </a:r>
          </a:p>
        </p:txBody>
      </p:sp>
    </p:spTree>
    <p:extLst>
      <p:ext uri="{BB962C8B-B14F-4D97-AF65-F5344CB8AC3E}">
        <p14:creationId xmlns:p14="http://schemas.microsoft.com/office/powerpoint/2010/main" val="5146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B145EA-849F-4981-9FA4-A9C74A60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84728"/>
          </a:xfrm>
        </p:spPr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Beszélgess a padtársaddal!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33C4CE-46AC-4E59-9E79-619FAE817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822575" cy="4087906"/>
          </a:xfrm>
        </p:spPr>
        <p:txBody>
          <a:bodyPr>
            <a:norm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Feladat: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Osszatok meg egymással olyan helyzeteket, amikben ti otthon, vagy itt az iskolában „lázadni” szoktatok! Mit szoktatok tenni, mondani, milyen hangulat határoz meg ilyenkor benneteket?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 is játszhatjátok rövid kis jelenetek formájában azt, ami ilyenkor történni szokott!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megbeszélés és közös feldolgozás során képzeljétek magatokat a másik oldal helyébe is! Vajon mit él élhet át akkor, miközben ti ellenálltok?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89D8B78-966B-4F95-9CAB-36FE2021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4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C94486B-8E4A-4DD8-83E4-40BF2DEBA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70" y="2463501"/>
            <a:ext cx="4134074" cy="31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047DFF-E118-4386-899C-BF4300F50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965701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0-10 közötti skálán jelezd, hogy menyire érzed magad lázadó természetűnek,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majd mondd el az értéket!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F51145A-30C3-4DA7-838A-7447C7FB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5</a:t>
            </a:fld>
            <a:endParaRPr lang="hu-HU" noProof="0" dirty="0"/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3D7D5D50-8693-4402-B8A0-12BB5FE51FBD}"/>
              </a:ext>
            </a:extLst>
          </p:cNvPr>
          <p:cNvCxnSpPr>
            <a:cxnSpLocks/>
          </p:cNvCxnSpPr>
          <p:nvPr/>
        </p:nvCxnSpPr>
        <p:spPr>
          <a:xfrm>
            <a:off x="1884784" y="4208106"/>
            <a:ext cx="84162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E73255A9-5E0F-4CE5-967C-482FFC95CC03}"/>
              </a:ext>
            </a:extLst>
          </p:cNvPr>
          <p:cNvCxnSpPr/>
          <p:nvPr/>
        </p:nvCxnSpPr>
        <p:spPr>
          <a:xfrm>
            <a:off x="2369976" y="3984171"/>
            <a:ext cx="0" cy="494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AAFF06E8-00DD-4F27-8C65-49D9D55CDBB7}"/>
              </a:ext>
            </a:extLst>
          </p:cNvPr>
          <p:cNvCxnSpPr/>
          <p:nvPr/>
        </p:nvCxnSpPr>
        <p:spPr>
          <a:xfrm>
            <a:off x="9283959" y="3984171"/>
            <a:ext cx="0" cy="494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14E62AB-DB21-4981-BD15-4A63721B5FA5}"/>
              </a:ext>
            </a:extLst>
          </p:cNvPr>
          <p:cNvSpPr txBox="1"/>
          <p:nvPr/>
        </p:nvSpPr>
        <p:spPr>
          <a:xfrm>
            <a:off x="2236379" y="3526972"/>
            <a:ext cx="26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0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28516D6-B38A-49A0-B760-CC965FD14AB1}"/>
              </a:ext>
            </a:extLst>
          </p:cNvPr>
          <p:cNvSpPr txBox="1"/>
          <p:nvPr/>
        </p:nvSpPr>
        <p:spPr>
          <a:xfrm>
            <a:off x="9062358" y="3526972"/>
            <a:ext cx="4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10</a:t>
            </a:r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8128E75C-DA52-4A12-9DC3-9BC9F2BC20D9}"/>
              </a:ext>
            </a:extLst>
          </p:cNvPr>
          <p:cNvCxnSpPr/>
          <p:nvPr/>
        </p:nvCxnSpPr>
        <p:spPr>
          <a:xfrm>
            <a:off x="5896947" y="3896304"/>
            <a:ext cx="0" cy="582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FEC5C5E-0CFE-42EA-A12D-BD5864842D7D}"/>
              </a:ext>
            </a:extLst>
          </p:cNvPr>
          <p:cNvSpPr txBox="1"/>
          <p:nvPr/>
        </p:nvSpPr>
        <p:spPr>
          <a:xfrm>
            <a:off x="5767402" y="3519586"/>
            <a:ext cx="259090" cy="37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D41D64A-CC64-4C7D-BE18-4EC8903D912B}"/>
              </a:ext>
            </a:extLst>
          </p:cNvPr>
          <p:cNvSpPr txBox="1"/>
          <p:nvPr/>
        </p:nvSpPr>
        <p:spPr>
          <a:xfrm>
            <a:off x="7093312" y="598380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Határozd meg! 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6E7EFA4-3A1A-4CA2-BE52-C428E182E3EC}"/>
              </a:ext>
            </a:extLst>
          </p:cNvPr>
          <p:cNvSpPr/>
          <p:nvPr/>
        </p:nvSpPr>
        <p:spPr>
          <a:xfrm>
            <a:off x="4836400" y="4759482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„Lázadás hőmérő” </a:t>
            </a:r>
          </a:p>
        </p:txBody>
      </p:sp>
    </p:spTree>
    <p:extLst>
      <p:ext uri="{BB962C8B-B14F-4D97-AF65-F5344CB8AC3E}">
        <p14:creationId xmlns:p14="http://schemas.microsoft.com/office/powerpoint/2010/main" val="313074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BDA281-3DCC-48F6-8FD7-BABF16F2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159" y="395605"/>
            <a:ext cx="10283890" cy="1293028"/>
          </a:xfrm>
        </p:spPr>
        <p:txBody>
          <a:bodyPr>
            <a:normAutofit fontScale="90000"/>
          </a:bodyPr>
          <a:lstStyle/>
          <a:p>
            <a:r>
              <a:rPr lang="hu-HU" sz="4400" cap="none" dirty="0">
                <a:latin typeface="Arial" panose="020B0604020202020204" pitchFamily="34" charset="0"/>
                <a:cs typeface="Arial" panose="020B0604020202020204" pitchFamily="34" charset="0"/>
              </a:rPr>
              <a:t>A lázadás -  </a:t>
            </a:r>
            <a:br>
              <a:rPr lang="hu-HU" sz="4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400" cap="none" dirty="0">
                <a:latin typeface="Arial" panose="020B0604020202020204" pitchFamily="34" charset="0"/>
                <a:cs typeface="Arial" panose="020B0604020202020204" pitchFamily="34" charset="0"/>
              </a:rPr>
              <a:t>lázadó emberi természetünk jellemzői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8CE279-B129-4003-A705-D188FEED9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" y="1893346"/>
            <a:ext cx="11295529" cy="4703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lázadás az emberi természet része, amely minden kultúrában és történelmi korban megtalálható.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Iázadás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intenzitása és megjelenési formái egyénenként és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kultúránként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is eltérők lehetnek.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lázadás egy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belső vagy külső ellenállás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amelyet az egyén valamilyen tekintély, norma, szabály vagy elvárás ellen kifejez.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 lehet akár konstruktív (építő jellegű) vagy destruktív (romboló hatású), és számos tényező, illetve körülmény alakítja.</a:t>
            </a:r>
          </a:p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Serdülőkorban a lázadás a természetes fejlődési szakasz része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az identitáskeresés és az autonómia szükségletéből fakad.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Tudunk példákat azonban arra is, amikor az állandó lázadás és ellenállás elszigeteli az embert és a közösségeket, illetve tönkreteszi a kapcsolatokat.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56C9BB2-F3AB-4CB4-8635-F233757F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6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2900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73C3DF-E48C-433A-9936-04ADDCAA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A lázadás megjelenési formái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E83CD2-2365-473F-AFC8-B08AA20A2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75649"/>
            <a:ext cx="10820400" cy="4287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lázadás különböző formákban jelenhetnek meg, attól függően, hogy milyen kontextusban és milyen célból történik.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Általánosságban elmondható, hogy a lázadás (ellenállás) a társadalmi normák, tekintélyszemélyek például: szülők, tanárok, vagy konkrét iskolai szabályok, házirend ellen is irányulhat.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De megjelenhet zenei és divatmozgalmakban is ilyen például: a punk, a rock, a rap, amelyek erős kritikát fejeznek ki dalszövegeikben az adott kor társadalmi normái ellen, vagy éppen súlyos tárdalami problémákra irányítják a figyelmet.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Szélsőségesebb esetekben tüntetések és demonstrációk formájában mutatkozhat meg, lehetnek békés vagy erőszakos megmozdulások, amelyeken emberek egy ügy vagy a változás érdekében vonulnak utcára.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6723A58-9D13-4E26-81B3-EDA6D4AB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7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9808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519E1A-D81A-471C-A466-08DE9499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030547" cy="1293028"/>
          </a:xfrm>
        </p:spPr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Gondolkodjunk!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BC8B24-A37F-4C90-875E-EC244D758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127171" cy="4024125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következő kérdések alapján fogalmazzunk meg saját véleményt!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Vajon hogyan tekint Isten a lázadó emberre? </a:t>
            </a:r>
          </a:p>
          <a:p>
            <a:pPr marL="457200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Hogyan fejezhetjük ki Neki, ha valamit nem értünk, vagy valamivel nem értünk egyet?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A3C204-618E-4D57-AC1D-A35B35B0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8</a:t>
            </a:fld>
            <a:endParaRPr lang="hu-HU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3556C12-5E33-43AA-BB15-14BA56AEE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93" y="2360645"/>
            <a:ext cx="4393941" cy="32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FA2F4E-2FC3-4A05-B9A8-4BB4D4CE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845" y="844243"/>
            <a:ext cx="6556310" cy="746449"/>
          </a:xfrm>
        </p:spPr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Bibliai Igék feldolgozása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6557E3-DAEC-4C45-8A0B-C84F490CA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09" y="1917028"/>
            <a:ext cx="5368213" cy="42598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Kisebb csoportokban olvassátok el az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55. és a 109. Zsoltárt majd válaszoljatok a következő kérdésekre: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(Az online Biblia linkje: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https://abibliamindenkie.hu/uj/PSA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1. Milyen módon fejezi ki panaszát, kérdéseit a </a:t>
            </a:r>
            <a:r>
              <a:rPr lang="hu-HU" sz="2400">
                <a:latin typeface="Arial" panose="020B0604020202020204" pitchFamily="34" charset="0"/>
                <a:cs typeface="Arial" panose="020B0604020202020204" pitchFamily="34" charset="0"/>
              </a:rPr>
              <a:t>zsoltáríró Istennek?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2. Vajon milyen reakciót vár, illetve kap Istentől panaszai után a zsoltáros?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B36AEB8-CC9E-4531-B72E-C7649798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hu-HU" noProof="0" smtClean="0"/>
              <a:t>9</a:t>
            </a:fld>
            <a:endParaRPr lang="hu-HU" noProof="0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721A4C3D-D1BB-46D9-B792-F489206BA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5629"/>
              </p:ext>
            </p:extLst>
          </p:nvPr>
        </p:nvGraphicFramePr>
        <p:xfrm>
          <a:off x="5676122" y="2145247"/>
          <a:ext cx="6409096" cy="3803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274">
                  <a:extLst>
                    <a:ext uri="{9D8B030D-6E8A-4147-A177-3AD203B41FA5}">
                      <a16:colId xmlns:a16="http://schemas.microsoft.com/office/drawing/2014/main" val="1296143035"/>
                    </a:ext>
                  </a:extLst>
                </a:gridCol>
                <a:gridCol w="1602274">
                  <a:extLst>
                    <a:ext uri="{9D8B030D-6E8A-4147-A177-3AD203B41FA5}">
                      <a16:colId xmlns:a16="http://schemas.microsoft.com/office/drawing/2014/main" val="3905959716"/>
                    </a:ext>
                  </a:extLst>
                </a:gridCol>
                <a:gridCol w="1602274">
                  <a:extLst>
                    <a:ext uri="{9D8B030D-6E8A-4147-A177-3AD203B41FA5}">
                      <a16:colId xmlns:a16="http://schemas.microsoft.com/office/drawing/2014/main" val="2652388771"/>
                    </a:ext>
                  </a:extLst>
                </a:gridCol>
                <a:gridCol w="1602274">
                  <a:extLst>
                    <a:ext uri="{9D8B030D-6E8A-4147-A177-3AD203B41FA5}">
                      <a16:colId xmlns:a16="http://schemas.microsoft.com/office/drawing/2014/main" val="956739648"/>
                    </a:ext>
                  </a:extLst>
                </a:gridCol>
              </a:tblGrid>
              <a:tr h="1143413">
                <a:tc>
                  <a:txBody>
                    <a:bodyPr/>
                    <a:lstStyle/>
                    <a:p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panasz kifejezése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Istentől várt/kapott reakció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Személyes megjegyzés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606916"/>
                  </a:ext>
                </a:extLst>
              </a:tr>
              <a:tr h="1329992">
                <a:tc>
                  <a:txBody>
                    <a:bodyPr/>
                    <a:lstStyle/>
                    <a:p>
                      <a:r>
                        <a:rPr lang="hu-H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 </a:t>
                      </a:r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Zsoltár </a:t>
                      </a:r>
                    </a:p>
                    <a:p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666963"/>
                  </a:ext>
                </a:extLst>
              </a:tr>
              <a:tr h="1329992">
                <a:tc>
                  <a:txBody>
                    <a:bodyPr/>
                    <a:lstStyle/>
                    <a:p>
                      <a:r>
                        <a:rPr lang="hu-H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 </a:t>
                      </a:r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Zsoltár</a:t>
                      </a:r>
                    </a:p>
                    <a:p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905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4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DBFED-7AB5-403D-9982-F81C20C3F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5D5C12-9048-448D-A69C-F00736C0732E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16c05727-aa75-4e4a-9b5f-8a80a1165891"/>
    <ds:schemaRef ds:uri="http://purl.org/dc/elements/1.1/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2C9D10-CA80-4BC9-9D59-B4B9486E93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1089</Words>
  <Application>Microsoft Office PowerPoint</Application>
  <PresentationFormat>Szélesvásznú</PresentationFormat>
  <Paragraphs>119</Paragraphs>
  <Slides>14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Franklin Gothic Medium</vt:lpstr>
      <vt:lpstr>Kondenzcsík</vt:lpstr>
      <vt:lpstr>3. Lázadásaink </vt:lpstr>
      <vt:lpstr>PowerPoint-bemutató</vt:lpstr>
      <vt:lpstr>PowerPoint-bemutató</vt:lpstr>
      <vt:lpstr>Beszélgess a padtársaddal!</vt:lpstr>
      <vt:lpstr>PowerPoint-bemutató</vt:lpstr>
      <vt:lpstr>A lázadás -   lázadó emberi természetünk jellemzői  </vt:lpstr>
      <vt:lpstr>A lázadás megjelenési formái </vt:lpstr>
      <vt:lpstr>Gondolkodjunk! </vt:lpstr>
      <vt:lpstr>Bibliai Igék feldolgozása </vt:lpstr>
      <vt:lpstr>Írjunk mi is panaszos zsoltárt! </vt:lpstr>
      <vt:lpstr>Isten válaszol neked, ha Hozzá fordulsz!</vt:lpstr>
      <vt:lpstr>PowerPoint-bemutató</vt:lpstr>
      <vt:lpstr>Összegzés és zárás  </vt:lpstr>
      <vt:lpstr>Források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2024-11-24T13:09:14Z</dcterms:created>
  <dcterms:modified xsi:type="dcterms:W3CDTF">2025-02-17T08:30:32Z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