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370" r:id="rId2"/>
    <p:sldId id="371" r:id="rId3"/>
    <p:sldId id="482" r:id="rId4"/>
    <p:sldId id="470" r:id="rId5"/>
    <p:sldId id="469" r:id="rId6"/>
    <p:sldId id="478" r:id="rId7"/>
    <p:sldId id="473" r:id="rId8"/>
    <p:sldId id="471" r:id="rId9"/>
    <p:sldId id="475" r:id="rId10"/>
    <p:sldId id="476" r:id="rId11"/>
    <p:sldId id="477" r:id="rId12"/>
    <p:sldId id="484" r:id="rId13"/>
    <p:sldId id="467" r:id="rId14"/>
    <p:sldId id="461" r:id="rId15"/>
    <p:sldId id="457" r:id="rId16"/>
    <p:sldId id="459" r:id="rId17"/>
    <p:sldId id="462" r:id="rId18"/>
    <p:sldId id="463" r:id="rId19"/>
    <p:sldId id="460" r:id="rId20"/>
    <p:sldId id="464" r:id="rId21"/>
    <p:sldId id="465" r:id="rId22"/>
    <p:sldId id="466" r:id="rId23"/>
    <p:sldId id="468" r:id="rId24"/>
    <p:sldId id="479" r:id="rId25"/>
    <p:sldId id="481" r:id="rId26"/>
    <p:sldId id="483" r:id="rId27"/>
    <p:sldId id="453" r:id="rId28"/>
    <p:sldId id="454" r:id="rId29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1005" userDrawn="1">
          <p15:clr>
            <a:srgbClr val="A4A3A4"/>
          </p15:clr>
        </p15:guide>
        <p15:guide id="3" orient="horz" pos="261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0A22E"/>
    <a:srgbClr val="D60093"/>
    <a:srgbClr val="D9C339"/>
    <a:srgbClr val="DE947E"/>
    <a:srgbClr val="AC0077"/>
    <a:srgbClr val="A57F55"/>
    <a:srgbClr val="E4BAA9"/>
    <a:srgbClr val="D5765A"/>
    <a:srgbClr val="FF6600"/>
    <a:srgbClr val="7BCA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29" autoAdjust="0"/>
    <p:restoredTop sz="94434" autoAdjust="0"/>
  </p:normalViewPr>
  <p:slideViewPr>
    <p:cSldViewPr snapToGrid="0">
      <p:cViewPr varScale="1">
        <p:scale>
          <a:sx n="82" d="100"/>
          <a:sy n="82" d="100"/>
        </p:scale>
        <p:origin x="178" y="53"/>
      </p:cViewPr>
      <p:guideLst>
        <p:guide pos="1005"/>
        <p:guide orient="horz" pos="2614"/>
      </p:guideLst>
    </p:cSldViewPr>
  </p:slideViewPr>
  <p:outlineViewPr>
    <p:cViewPr>
      <p:scale>
        <a:sx n="33" d="100"/>
        <a:sy n="33" d="100"/>
      </p:scale>
      <p:origin x="0" y="-3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57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wmf"/><Relationship Id="rId1" Type="http://schemas.openxmlformats.org/officeDocument/2006/relationships/image" Target="../media/image3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0AE8C8-C25F-44C0-91E3-8336284E2CF8}" type="datetimeFigureOut">
              <a:rPr lang="hu-HU" smtClean="0"/>
              <a:t>2021. 01. 22.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A2ECD5-BB6F-4A9B-9078-615F1E8482A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51284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A2ECD5-BB6F-4A9B-9078-615F1E8482AE}" type="slidenum">
              <a:rPr lang="hu-HU" smtClean="0">
                <a:solidFill>
                  <a:prstClr val="black"/>
                </a:solidFill>
              </a:rPr>
              <a:pPr/>
              <a:t>1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398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2021. 01. 22.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88528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2021. 01. 22.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08405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2021. 01. 22.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58759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2021. 01. 22.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61317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2021. 01. 22.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03277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2021. 01. 22.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06830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2021. 01. 22.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98278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2021. 01. 22.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51663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2021. 01. 22.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60285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2021. 01. 22.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35312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2021. 01. 22.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50739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405DBB-5B00-431F-A990-0E2833143A15}" type="datetimeFigureOut">
              <a:rPr lang="hu-HU" smtClean="0"/>
              <a:t>2021. 01. 22.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93484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ps.com/download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microsoft.com/office/2007/relationships/hdphoto" Target="../media/hdphoto14.wdp"/><Relationship Id="rId3" Type="http://schemas.microsoft.com/office/2007/relationships/hdphoto" Target="../media/hdphoto9.wdp"/><Relationship Id="rId7" Type="http://schemas.microsoft.com/office/2007/relationships/hdphoto" Target="../media/hdphoto11.wdp"/><Relationship Id="rId12" Type="http://schemas.openxmlformats.org/officeDocument/2006/relationships/image" Target="../media/image21.png"/><Relationship Id="rId17" Type="http://schemas.microsoft.com/office/2007/relationships/hdphoto" Target="../media/hdphoto16.wdp"/><Relationship Id="rId2" Type="http://schemas.openxmlformats.org/officeDocument/2006/relationships/image" Target="../media/image16.png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microsoft.com/office/2007/relationships/hdphoto" Target="../media/hdphoto13.wdp"/><Relationship Id="rId5" Type="http://schemas.microsoft.com/office/2007/relationships/hdphoto" Target="../media/hdphoto10.wdp"/><Relationship Id="rId15" Type="http://schemas.microsoft.com/office/2007/relationships/hdphoto" Target="../media/hdphoto15.wdp"/><Relationship Id="rId10" Type="http://schemas.openxmlformats.org/officeDocument/2006/relationships/image" Target="../media/image20.png"/><Relationship Id="rId4" Type="http://schemas.openxmlformats.org/officeDocument/2006/relationships/image" Target="../media/image17.png"/><Relationship Id="rId9" Type="http://schemas.microsoft.com/office/2007/relationships/hdphoto" Target="../media/hdphoto12.wdp"/><Relationship Id="rId1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13" Type="http://schemas.openxmlformats.org/officeDocument/2006/relationships/slide" Target="slide22.xml"/><Relationship Id="rId18" Type="http://schemas.microsoft.com/office/2007/relationships/hdphoto" Target="../media/hdphoto14.wdp"/><Relationship Id="rId26" Type="http://schemas.openxmlformats.org/officeDocument/2006/relationships/slide" Target="slide23.xml"/><Relationship Id="rId3" Type="http://schemas.openxmlformats.org/officeDocument/2006/relationships/image" Target="../media/image16.png"/><Relationship Id="rId21" Type="http://schemas.microsoft.com/office/2007/relationships/hdphoto" Target="../media/hdphoto15.wdp"/><Relationship Id="rId7" Type="http://schemas.microsoft.com/office/2007/relationships/hdphoto" Target="../media/hdphoto10.wdp"/><Relationship Id="rId12" Type="http://schemas.microsoft.com/office/2007/relationships/hdphoto" Target="../media/hdphoto12.wdp"/><Relationship Id="rId17" Type="http://schemas.openxmlformats.org/officeDocument/2006/relationships/image" Target="../media/image21.png"/><Relationship Id="rId25" Type="http://schemas.openxmlformats.org/officeDocument/2006/relationships/slide" Target="slide18.xml"/><Relationship Id="rId2" Type="http://schemas.openxmlformats.org/officeDocument/2006/relationships/slide" Target="slide16.xml"/><Relationship Id="rId16" Type="http://schemas.openxmlformats.org/officeDocument/2006/relationships/slide" Target="slide20.xml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19.png"/><Relationship Id="rId24" Type="http://schemas.microsoft.com/office/2007/relationships/hdphoto" Target="../media/hdphoto16.wdp"/><Relationship Id="rId5" Type="http://schemas.openxmlformats.org/officeDocument/2006/relationships/slide" Target="slide19.xml"/><Relationship Id="rId15" Type="http://schemas.microsoft.com/office/2007/relationships/hdphoto" Target="../media/hdphoto13.wdp"/><Relationship Id="rId23" Type="http://schemas.openxmlformats.org/officeDocument/2006/relationships/image" Target="../media/image23.png"/><Relationship Id="rId10" Type="http://schemas.microsoft.com/office/2007/relationships/hdphoto" Target="../media/hdphoto11.wdp"/><Relationship Id="rId19" Type="http://schemas.openxmlformats.org/officeDocument/2006/relationships/slide" Target="slide21.xml"/><Relationship Id="rId4" Type="http://schemas.microsoft.com/office/2007/relationships/hdphoto" Target="../media/hdphoto9.wdp"/><Relationship Id="rId9" Type="http://schemas.openxmlformats.org/officeDocument/2006/relationships/image" Target="../media/image18.png"/><Relationship Id="rId14" Type="http://schemas.openxmlformats.org/officeDocument/2006/relationships/image" Target="../media/image20.png"/><Relationship Id="rId22" Type="http://schemas.openxmlformats.org/officeDocument/2006/relationships/slide" Target="slide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slide" Target="slide23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7.wdp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8.wdp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slide" Target="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microsoft.com/office/2007/relationships/hdphoto" Target="../media/hdphoto16.wdp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slide" Target="slide23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9.wdp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slide" Target="slide23.xml"/><Relationship Id="rId1" Type="http://schemas.openxmlformats.org/officeDocument/2006/relationships/slideLayout" Target="../slideLayouts/slideLayout2.xml"/><Relationship Id="rId5" Type="http://schemas.microsoft.com/office/2007/relationships/hdphoto" Target="../media/hdphoto20.wdp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slide" Target="slide23.xml"/><Relationship Id="rId1" Type="http://schemas.openxmlformats.org/officeDocument/2006/relationships/slideLayout" Target="../slideLayouts/slideLayout2.xml"/><Relationship Id="rId5" Type="http://schemas.microsoft.com/office/2007/relationships/hdphoto" Target="../media/hdphoto21.wdp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slide" Target="slide23.xml"/><Relationship Id="rId1" Type="http://schemas.openxmlformats.org/officeDocument/2006/relationships/slideLayout" Target="../slideLayouts/slideLayout2.xml"/><Relationship Id="rId5" Type="http://schemas.microsoft.com/office/2007/relationships/hdphoto" Target="../media/hdphoto22.wdp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slide" Target="slide23.xml"/><Relationship Id="rId1" Type="http://schemas.openxmlformats.org/officeDocument/2006/relationships/slideLayout" Target="../slideLayouts/slideLayout2.xml"/><Relationship Id="rId5" Type="http://schemas.microsoft.com/office/2007/relationships/hdphoto" Target="../media/hdphoto23.wdp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2.png"/><Relationship Id="rId7" Type="http://schemas.openxmlformats.org/officeDocument/2006/relationships/slide" Target="slide26.xml"/><Relationship Id="rId2" Type="http://schemas.openxmlformats.org/officeDocument/2006/relationships/slide" Target="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slide" Target="slide25.xml"/><Relationship Id="rId4" Type="http://schemas.microsoft.com/office/2007/relationships/hdphoto" Target="../media/hdphoto24.wdp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24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6.xml"/><Relationship Id="rId5" Type="http://schemas.openxmlformats.org/officeDocument/2006/relationships/image" Target="../media/image34.png"/><Relationship Id="rId4" Type="http://schemas.openxmlformats.org/officeDocument/2006/relationships/slide" Target="slide25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36.wmf"/><Relationship Id="rId3" Type="http://schemas.openxmlformats.org/officeDocument/2006/relationships/slide" Target="slide25.xml"/><Relationship Id="rId7" Type="http://schemas.openxmlformats.org/officeDocument/2006/relationships/image" Target="../media/image39.png"/><Relationship Id="rId12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6" Type="http://schemas.openxmlformats.org/officeDocument/2006/relationships/slide" Target="slide26.xml"/><Relationship Id="rId1" Type="http://schemas.openxmlformats.org/officeDocument/2006/relationships/vmlDrawing" Target="../drawings/vmlDrawing1.vml"/><Relationship Id="rId6" Type="http://schemas.microsoft.com/office/2007/relationships/hdphoto" Target="../media/hdphoto25.wdp"/><Relationship Id="rId11" Type="http://schemas.openxmlformats.org/officeDocument/2006/relationships/image" Target="../media/image35.emf"/><Relationship Id="rId5" Type="http://schemas.openxmlformats.org/officeDocument/2006/relationships/image" Target="../media/image38.png"/><Relationship Id="rId15" Type="http://schemas.openxmlformats.org/officeDocument/2006/relationships/image" Target="../media/image37.emf"/><Relationship Id="rId10" Type="http://schemas.openxmlformats.org/officeDocument/2006/relationships/oleObject" Target="../embeddings/oleObject1.bin"/><Relationship Id="rId4" Type="http://schemas.openxmlformats.org/officeDocument/2006/relationships/slide" Target="slide24.xml"/><Relationship Id="rId9" Type="http://schemas.openxmlformats.org/officeDocument/2006/relationships/image" Target="../media/image41.png"/><Relationship Id="rId14" Type="http://schemas.openxmlformats.org/officeDocument/2006/relationships/oleObject" Target="../embeddings/oleObject3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2.png"/><Relationship Id="rId7" Type="http://schemas.openxmlformats.org/officeDocument/2006/relationships/image" Target="../media/image42.png"/><Relationship Id="rId2" Type="http://schemas.openxmlformats.org/officeDocument/2006/relationships/slide" Target="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slide" Target="slide25.xml"/><Relationship Id="rId4" Type="http://schemas.microsoft.com/office/2007/relationships/hdphoto" Target="../media/hdphoto24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microsoft.com/office/2007/relationships/hdphoto" Target="../media/hdphoto3.wdp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5" Type="http://schemas.openxmlformats.org/officeDocument/2006/relationships/image" Target="../media/image13.png"/><Relationship Id="rId10" Type="http://schemas.microsoft.com/office/2007/relationships/hdphoto" Target="../media/hdphoto8.wdp"/><Relationship Id="rId4" Type="http://schemas.microsoft.com/office/2007/relationships/hdphoto" Target="../media/hdphoto5.wdp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BA7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/>
          <p:cNvSpPr txBox="1"/>
          <p:nvPr/>
        </p:nvSpPr>
        <p:spPr>
          <a:xfrm>
            <a:off x="3853128" y="1416055"/>
            <a:ext cx="8338871" cy="5450781"/>
          </a:xfrm>
          <a:prstGeom prst="rect">
            <a:avLst/>
          </a:prstGeom>
          <a:solidFill>
            <a:srgbClr val="F3CD60"/>
          </a:solidFill>
          <a:ln w="73025">
            <a:solidFill>
              <a:schemeClr val="bg1">
                <a:alpha val="3000"/>
              </a:schemeClr>
            </a:solidFill>
          </a:ln>
        </p:spPr>
        <p:txBody>
          <a:bodyPr>
            <a:noAutofit/>
          </a:bodyPr>
          <a:lstStyle/>
          <a:p>
            <a:pPr algn="ctr">
              <a:defRPr/>
            </a:pPr>
            <a:r>
              <a:rPr lang="hu-HU" sz="2400" dirty="0" smtClean="0">
                <a:solidFill>
                  <a:prstClr val="white"/>
                </a:solidFill>
                <a:cs typeface="Arial" panose="020B0604020202020204" pitchFamily="34" charset="0"/>
              </a:rPr>
              <a:t>Kedves </a:t>
            </a:r>
            <a:r>
              <a:rPr lang="hu-HU" sz="2400" dirty="0">
                <a:solidFill>
                  <a:prstClr val="white"/>
                </a:solidFill>
                <a:cs typeface="Arial" panose="020B0604020202020204" pitchFamily="34" charset="0"/>
              </a:rPr>
              <a:t>Szülők!</a:t>
            </a:r>
          </a:p>
          <a:p>
            <a:pPr algn="ctr">
              <a:defRPr/>
            </a:pPr>
            <a:r>
              <a:rPr lang="hu-HU" sz="2400" dirty="0">
                <a:solidFill>
                  <a:prstClr val="white"/>
                </a:solidFill>
                <a:cs typeface="Arial" panose="020B0604020202020204" pitchFamily="34" charset="0"/>
              </a:rPr>
              <a:t>Kérjük, hogy segítsenek a gyermeküknek a hittanóra tananyagának az elsajátításában</a:t>
            </a:r>
            <a:r>
              <a:rPr lang="hu-HU" sz="2400" dirty="0" smtClean="0">
                <a:solidFill>
                  <a:prstClr val="white"/>
                </a:solidFill>
                <a:cs typeface="Arial" panose="020B0604020202020204" pitchFamily="34" charset="0"/>
              </a:rPr>
              <a:t>!</a:t>
            </a:r>
            <a:endParaRPr lang="hu-HU" sz="2800" dirty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hu-HU" sz="2400" dirty="0">
                <a:solidFill>
                  <a:prstClr val="white"/>
                </a:solidFill>
                <a:cs typeface="Arial" panose="020B0604020202020204" pitchFamily="34" charset="0"/>
              </a:rPr>
              <a:t>A digitális hittanórán szükség</a:t>
            </a:r>
          </a:p>
          <a:p>
            <a:pPr algn="ctr">
              <a:defRPr/>
            </a:pPr>
            <a:r>
              <a:rPr lang="hu-HU" sz="2400" dirty="0">
                <a:solidFill>
                  <a:prstClr val="white"/>
                </a:solidFill>
                <a:cs typeface="Arial" panose="020B0604020202020204" pitchFamily="34" charset="0"/>
              </a:rPr>
              <a:t>lesz az </a:t>
            </a:r>
            <a:r>
              <a:rPr lang="hu-HU" sz="2400" dirty="0" smtClean="0">
                <a:solidFill>
                  <a:prstClr val="white"/>
                </a:solidFill>
                <a:cs typeface="Arial" panose="020B0604020202020204" pitchFamily="34" charset="0"/>
              </a:rPr>
              <a:t>alábbiakra:</a:t>
            </a:r>
          </a:p>
          <a:p>
            <a:pPr algn="ctr">
              <a:defRPr/>
            </a:pPr>
            <a:endParaRPr lang="hu-HU" sz="2400" dirty="0" smtClean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  <a:defRPr/>
            </a:pPr>
            <a:r>
              <a:rPr lang="hu-HU" sz="2400" b="1" dirty="0" smtClean="0">
                <a:solidFill>
                  <a:prstClr val="white"/>
                </a:solidFill>
                <a:cs typeface="Arial" panose="020B0604020202020204" pitchFamily="34" charset="0"/>
              </a:rPr>
              <a:t>Valaki, aki segít olvasni, </a:t>
            </a:r>
          </a:p>
          <a:p>
            <a:pPr algn="ctr">
              <a:defRPr/>
            </a:pPr>
            <a:r>
              <a:rPr lang="hu-HU" sz="2400" b="1" dirty="0" smtClean="0">
                <a:solidFill>
                  <a:prstClr val="white"/>
                </a:solidFill>
                <a:cs typeface="Arial" panose="020B0604020202020204" pitchFamily="34" charset="0"/>
              </a:rPr>
              <a:t>mert sok olvasnivaló van a diasorban.</a:t>
            </a:r>
          </a:p>
          <a:p>
            <a:pPr marL="342900" indent="-342900" algn="ctr">
              <a:buFont typeface="Arial" panose="020B0604020202020204" pitchFamily="34" charset="0"/>
              <a:buChar char="•"/>
              <a:defRPr/>
            </a:pPr>
            <a:r>
              <a:rPr lang="hu-HU" sz="2400" b="1" dirty="0">
                <a:solidFill>
                  <a:prstClr val="white"/>
                </a:solidFill>
                <a:cs typeface="Arial" panose="020B0604020202020204" pitchFamily="34" charset="0"/>
              </a:rPr>
              <a:t>P</a:t>
            </a:r>
            <a:r>
              <a:rPr lang="hu-HU" sz="2400" b="1" dirty="0" smtClean="0">
                <a:solidFill>
                  <a:prstClr val="white"/>
                </a:solidFill>
                <a:cs typeface="Arial" panose="020B0604020202020204" pitchFamily="34" charset="0"/>
              </a:rPr>
              <a:t>apír </a:t>
            </a:r>
            <a:r>
              <a:rPr lang="hu-HU" sz="2400" b="1" dirty="0" smtClean="0">
                <a:solidFill>
                  <a:prstClr val="white"/>
                </a:solidFill>
                <a:cs typeface="Arial" panose="020B0604020202020204" pitchFamily="34" charset="0"/>
              </a:rPr>
              <a:t>vagy füzet és</a:t>
            </a:r>
          </a:p>
          <a:p>
            <a:pPr marL="342900" indent="-342900" algn="ctr">
              <a:buFont typeface="Arial" panose="020B0604020202020204" pitchFamily="34" charset="0"/>
              <a:buChar char="•"/>
              <a:defRPr/>
            </a:pPr>
            <a:r>
              <a:rPr lang="hu-HU" sz="2400" b="1" dirty="0">
                <a:solidFill>
                  <a:prstClr val="white"/>
                </a:solidFill>
                <a:cs typeface="Arial" panose="020B0604020202020204" pitchFamily="34" charset="0"/>
              </a:rPr>
              <a:t>s</a:t>
            </a:r>
            <a:r>
              <a:rPr lang="hu-HU" sz="2400" b="1" dirty="0" smtClean="0">
                <a:solidFill>
                  <a:prstClr val="white"/>
                </a:solidFill>
                <a:cs typeface="Arial" panose="020B0604020202020204" pitchFamily="34" charset="0"/>
              </a:rPr>
              <a:t>zínes ceruzák.</a:t>
            </a:r>
          </a:p>
          <a:p>
            <a:pPr algn="ctr">
              <a:defRPr/>
            </a:pPr>
            <a:endParaRPr lang="hu-HU" sz="2400" b="1" dirty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hu-HU" sz="2800" b="1" dirty="0" smtClean="0">
                <a:solidFill>
                  <a:prstClr val="white"/>
                </a:solidFill>
                <a:cs typeface="Arial" panose="020B0604020202020204" pitchFamily="34" charset="0"/>
              </a:rPr>
              <a:t>Kérem</a:t>
            </a:r>
            <a:r>
              <a:rPr lang="hu-HU" sz="2800" b="1" dirty="0">
                <a:solidFill>
                  <a:prstClr val="white"/>
                </a:solidFill>
                <a:cs typeface="Arial" panose="020B0604020202020204" pitchFamily="34" charset="0"/>
              </a:rPr>
              <a:t>, hogy indítsák el a diavetítést! </a:t>
            </a:r>
            <a:endParaRPr lang="hu-HU" sz="2800" b="1" dirty="0" smtClean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hu-HU" sz="2800" b="1" dirty="0" smtClean="0">
                <a:solidFill>
                  <a:prstClr val="white"/>
                </a:solidFill>
                <a:cs typeface="Arial" panose="020B0604020202020204" pitchFamily="34" charset="0"/>
              </a:rPr>
              <a:t>Az animációkat csak így tudják látni!</a:t>
            </a:r>
            <a:endParaRPr lang="hu-HU" sz="2400" b="1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5" name="Ellipszis 4"/>
          <p:cNvSpPr/>
          <p:nvPr/>
        </p:nvSpPr>
        <p:spPr>
          <a:xfrm>
            <a:off x="492550" y="1627590"/>
            <a:ext cx="2428510" cy="2345521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 sz="2000" b="1" dirty="0" smtClean="0">
              <a:solidFill>
                <a:srgbClr val="5BA7B9"/>
              </a:solidFill>
              <a:cs typeface="Arial" panose="020B0604020202020204" pitchFamily="34" charset="0"/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0" y="4209248"/>
            <a:ext cx="3415553" cy="2641822"/>
          </a:xfrm>
          <a:prstGeom prst="rect">
            <a:avLst/>
          </a:prstGeom>
          <a:solidFill>
            <a:srgbClr val="F3CD60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dirty="0">
                <a:solidFill>
                  <a:srgbClr val="70AD47">
                    <a:lumMod val="50000"/>
                  </a:srgbClr>
                </a:solidFill>
              </a:rPr>
              <a:t>Javaslat: A </a:t>
            </a:r>
            <a:r>
              <a:rPr lang="hu-HU" dirty="0" smtClean="0">
                <a:solidFill>
                  <a:srgbClr val="70AD47">
                    <a:lumMod val="50000"/>
                  </a:srgbClr>
                </a:solidFill>
              </a:rPr>
              <a:t>Ppt </a:t>
            </a:r>
            <a:r>
              <a:rPr lang="hu-HU" dirty="0">
                <a:solidFill>
                  <a:srgbClr val="70AD47">
                    <a:lumMod val="50000"/>
                  </a:srgbClr>
                </a:solidFill>
              </a:rPr>
              <a:t>fájlok megjelenítéséhez használják a WPS Office ingyenes verzióját (Letölthető innen: </a:t>
            </a:r>
            <a:r>
              <a:rPr lang="hu-HU" dirty="0">
                <a:solidFill>
                  <a:srgbClr val="70AD47">
                    <a:lumMod val="50000"/>
                  </a:srgbClr>
                </a:solidFill>
                <a:hlinkClick r:id="rId3"/>
              </a:rPr>
              <a:t>WPS Office letöltések</a:t>
            </a:r>
            <a:r>
              <a:rPr lang="hu-HU" dirty="0">
                <a:solidFill>
                  <a:srgbClr val="70AD47">
                    <a:lumMod val="50000"/>
                  </a:srgbClr>
                </a:solidFill>
              </a:rPr>
              <a:t> ). Az alkalmazás elérhető Windows-</a:t>
            </a:r>
            <a:r>
              <a:rPr lang="hu-HU" dirty="0" err="1">
                <a:solidFill>
                  <a:srgbClr val="70AD47">
                    <a:lumMod val="50000"/>
                  </a:srgbClr>
                </a:solidFill>
              </a:rPr>
              <a:t>os</a:t>
            </a:r>
            <a:r>
              <a:rPr lang="hu-HU" dirty="0">
                <a:solidFill>
                  <a:srgbClr val="70AD47">
                    <a:lumMod val="50000"/>
                  </a:srgbClr>
                </a:solidFill>
              </a:rPr>
              <a:t> és </a:t>
            </a:r>
            <a:r>
              <a:rPr lang="hu-HU" dirty="0" err="1">
                <a:solidFill>
                  <a:srgbClr val="70AD47">
                    <a:lumMod val="50000"/>
                  </a:srgbClr>
                </a:solidFill>
              </a:rPr>
              <a:t>Android-os</a:t>
            </a:r>
            <a:r>
              <a:rPr lang="hu-HU" dirty="0">
                <a:solidFill>
                  <a:srgbClr val="70AD47">
                    <a:lumMod val="50000"/>
                  </a:srgbClr>
                </a:solidFill>
              </a:rPr>
              <a:t> platformokra is!</a:t>
            </a:r>
          </a:p>
        </p:txBody>
      </p:sp>
      <p:sp>
        <p:nvSpPr>
          <p:cNvPr id="2" name="Téglalap 1"/>
          <p:cNvSpPr/>
          <p:nvPr/>
        </p:nvSpPr>
        <p:spPr>
          <a:xfrm>
            <a:off x="825742" y="3137430"/>
            <a:ext cx="1762125" cy="352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rgbClr val="5BA7B9"/>
                </a:solidFill>
                <a:cs typeface="Arial" panose="020B0604020202020204" pitchFamily="34" charset="0"/>
              </a:rPr>
              <a:t>DIGITÁLIS</a:t>
            </a:r>
            <a:endParaRPr lang="hu-HU" dirty="0">
              <a:solidFill>
                <a:srgbClr val="5BA7B9"/>
              </a:solidFill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663158" y="3090748"/>
            <a:ext cx="1762125" cy="371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rgbClr val="5BA7B9"/>
              </a:solidFill>
            </a:endParaRPr>
          </a:p>
        </p:txBody>
      </p:sp>
      <p:sp>
        <p:nvSpPr>
          <p:cNvPr id="11" name="Téglalap 10"/>
          <p:cNvSpPr/>
          <p:nvPr/>
        </p:nvSpPr>
        <p:spPr>
          <a:xfrm>
            <a:off x="825741" y="3293793"/>
            <a:ext cx="1762125" cy="352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hu-HU" b="1" dirty="0">
                <a:solidFill>
                  <a:srgbClr val="5BA7B9"/>
                </a:solidFill>
                <a:cs typeface="Arial" panose="020B0604020202020204" pitchFamily="34" charset="0"/>
              </a:rPr>
              <a:t>HITTANÓRA</a:t>
            </a:r>
          </a:p>
        </p:txBody>
      </p:sp>
      <p:sp>
        <p:nvSpPr>
          <p:cNvPr id="9" name="Téglalap 8"/>
          <p:cNvSpPr/>
          <p:nvPr/>
        </p:nvSpPr>
        <p:spPr>
          <a:xfrm>
            <a:off x="930126" y="3304117"/>
            <a:ext cx="1495157" cy="371475"/>
          </a:xfrm>
          <a:prstGeom prst="rect">
            <a:avLst/>
          </a:prstGeom>
          <a:solidFill>
            <a:schemeClr val="bg1">
              <a:alpha val="9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rgbClr val="5BA7B9"/>
              </a:solidFill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0" y="1"/>
            <a:ext cx="12191999" cy="1140338"/>
          </a:xfrm>
          <a:prstGeom prst="rect">
            <a:avLst/>
          </a:prstGeom>
          <a:solidFill>
            <a:schemeClr val="bg2">
              <a:lumMod val="75000"/>
            </a:schemeClr>
          </a:solidFill>
          <a:ln w="73025">
            <a:noFill/>
          </a:ln>
          <a:effectLst/>
        </p:spPr>
        <p:txBody>
          <a:bodyPr tIns="216000">
            <a:noAutofit/>
          </a:bodyPr>
          <a:lstStyle/>
          <a:p>
            <a:pPr algn="ctr">
              <a:defRPr/>
            </a:pPr>
            <a:r>
              <a:rPr lang="hu-HU" sz="5400" dirty="0" smtClean="0">
                <a:solidFill>
                  <a:prstClr val="white"/>
                </a:solidFill>
                <a:cs typeface="Arial" panose="020B0604020202020204" pitchFamily="34" charset="0"/>
              </a:rPr>
              <a:t>ÉLET JÉZUS KORÁBAN</a:t>
            </a:r>
          </a:p>
        </p:txBody>
      </p:sp>
      <p:cxnSp>
        <p:nvCxnSpPr>
          <p:cNvPr id="4" name="Egyenes összekötő 3"/>
          <p:cNvCxnSpPr/>
          <p:nvPr/>
        </p:nvCxnSpPr>
        <p:spPr>
          <a:xfrm>
            <a:off x="201168" y="60350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8983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1.85185E-6 L 0.00092 -0.10046 " pathEditMode="relative" rAng="0" ptsTypes="AA">
                                      <p:cBhvr>
                                        <p:cTn id="6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-502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3.95833E-6 1.48148E-6 L -3.95833E-6 -0.07384 " pathEditMode="relative" rAng="0" ptsTypes="AA">
                                      <p:cBhvr>
                                        <p:cTn id="8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C3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600" y="-104894"/>
            <a:ext cx="5361854" cy="7060131"/>
          </a:xfrm>
          <a:prstGeom prst="rect">
            <a:avLst/>
          </a:prstGeom>
        </p:spPr>
      </p:pic>
      <p:sp>
        <p:nvSpPr>
          <p:cNvPr id="48" name="Szövegdoboz 47"/>
          <p:cNvSpPr txBox="1"/>
          <p:nvPr/>
        </p:nvSpPr>
        <p:spPr>
          <a:xfrm>
            <a:off x="5239944" y="346854"/>
            <a:ext cx="66362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800" dirty="0" smtClean="0">
                <a:solidFill>
                  <a:schemeClr val="bg1"/>
                </a:solidFill>
              </a:rPr>
              <a:t>HOL ÉLT JÉZUS?</a:t>
            </a:r>
            <a:endParaRPr lang="hu-HU" sz="4800" dirty="0">
              <a:solidFill>
                <a:schemeClr val="bg1"/>
              </a:solidFill>
            </a:endParaRPr>
          </a:p>
        </p:txBody>
      </p:sp>
      <p:sp>
        <p:nvSpPr>
          <p:cNvPr id="49" name="Szövegdoboz 48"/>
          <p:cNvSpPr txBox="1"/>
          <p:nvPr/>
        </p:nvSpPr>
        <p:spPr>
          <a:xfrm>
            <a:off x="5482884" y="4256168"/>
            <a:ext cx="65201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dirty="0" smtClean="0">
                <a:solidFill>
                  <a:schemeClr val="bg1"/>
                </a:solidFill>
              </a:rPr>
              <a:t>Jézus NÁZÁRETBEN	nőtt fel.</a:t>
            </a:r>
            <a:endParaRPr lang="hu-HU" sz="3600" dirty="0">
              <a:solidFill>
                <a:schemeClr val="bg1"/>
              </a:solidFill>
            </a:endParaRPr>
          </a:p>
        </p:txBody>
      </p:sp>
      <p:sp>
        <p:nvSpPr>
          <p:cNvPr id="50" name="Téglalap 49"/>
          <p:cNvSpPr/>
          <p:nvPr/>
        </p:nvSpPr>
        <p:spPr>
          <a:xfrm>
            <a:off x="5570281" y="3425171"/>
            <a:ext cx="317266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4800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NÁZÁRET</a:t>
            </a:r>
            <a:endParaRPr lang="hu-HU" sz="4800" dirty="0">
              <a:solidFill>
                <a:srgbClr val="C0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6" name="Balra nyíl 5"/>
          <p:cNvSpPr/>
          <p:nvPr/>
        </p:nvSpPr>
        <p:spPr>
          <a:xfrm flipV="1">
            <a:off x="3100866" y="1586149"/>
            <a:ext cx="2382018" cy="338129"/>
          </a:xfrm>
          <a:prstGeom prst="leftArrow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2919" y="5490000"/>
            <a:ext cx="1389081" cy="1368000"/>
          </a:xfrm>
          <a:prstGeom prst="rect">
            <a:avLst/>
          </a:prstGeom>
        </p:spPr>
      </p:pic>
      <p:sp>
        <p:nvSpPr>
          <p:cNvPr id="8" name="Szövegdoboz 7"/>
          <p:cNvSpPr txBox="1"/>
          <p:nvPr/>
        </p:nvSpPr>
        <p:spPr>
          <a:xfrm>
            <a:off x="5570281" y="4902499"/>
            <a:ext cx="65201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dirty="0" smtClean="0">
                <a:solidFill>
                  <a:schemeClr val="bg1"/>
                </a:solidFill>
              </a:rPr>
              <a:t>Figyeld meg, hogy milyen messze van Betlehem Názárettől!</a:t>
            </a:r>
            <a:endParaRPr lang="hu-HU" sz="3600" dirty="0">
              <a:solidFill>
                <a:schemeClr val="bg1"/>
              </a:solidFill>
            </a:endParaRPr>
          </a:p>
        </p:txBody>
      </p:sp>
      <p:sp>
        <p:nvSpPr>
          <p:cNvPr id="9" name="Balra nyíl 8"/>
          <p:cNvSpPr/>
          <p:nvPr/>
        </p:nvSpPr>
        <p:spPr>
          <a:xfrm rot="5944383" flipV="1">
            <a:off x="145201" y="3802254"/>
            <a:ext cx="4246619" cy="338129"/>
          </a:xfrm>
          <a:prstGeom prst="leftArrow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97232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mph" presetSubtype="0" repeatCount="3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6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C3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500" y="-104895"/>
            <a:ext cx="5361854" cy="7060131"/>
          </a:xfrm>
          <a:prstGeom prst="rect">
            <a:avLst/>
          </a:prstGeom>
        </p:spPr>
      </p:pic>
      <p:sp>
        <p:nvSpPr>
          <p:cNvPr id="48" name="Szövegdoboz 47"/>
          <p:cNvSpPr txBox="1"/>
          <p:nvPr/>
        </p:nvSpPr>
        <p:spPr>
          <a:xfrm>
            <a:off x="20244" y="346854"/>
            <a:ext cx="66362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800" dirty="0" smtClean="0">
                <a:solidFill>
                  <a:schemeClr val="bg1"/>
                </a:solidFill>
              </a:rPr>
              <a:t>HOL ÉLT JÉZUS?</a:t>
            </a:r>
            <a:endParaRPr lang="hu-HU" sz="4800" dirty="0">
              <a:solidFill>
                <a:schemeClr val="bg1"/>
              </a:solidFill>
            </a:endParaRPr>
          </a:p>
        </p:txBody>
      </p:sp>
      <p:sp>
        <p:nvSpPr>
          <p:cNvPr id="49" name="Szövegdoboz 48"/>
          <p:cNvSpPr txBox="1"/>
          <p:nvPr/>
        </p:nvSpPr>
        <p:spPr>
          <a:xfrm>
            <a:off x="323452" y="2976942"/>
            <a:ext cx="700271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dirty="0" smtClean="0">
                <a:solidFill>
                  <a:schemeClr val="bg1"/>
                </a:solidFill>
              </a:rPr>
              <a:t>Jézus többször járt Jeruzsálemben.</a:t>
            </a:r>
          </a:p>
          <a:p>
            <a:r>
              <a:rPr lang="hu-HU" sz="3600" dirty="0" smtClean="0">
                <a:solidFill>
                  <a:schemeClr val="bg1"/>
                </a:solidFill>
              </a:rPr>
              <a:t>Ez volt az ország fővárosa.</a:t>
            </a:r>
          </a:p>
          <a:p>
            <a:r>
              <a:rPr lang="hu-HU" sz="3600" dirty="0" smtClean="0">
                <a:solidFill>
                  <a:schemeClr val="bg1"/>
                </a:solidFill>
              </a:rPr>
              <a:t>Itt volt a templom.</a:t>
            </a:r>
            <a:endParaRPr lang="hu-HU" sz="3600" dirty="0">
              <a:solidFill>
                <a:schemeClr val="bg1"/>
              </a:solidFill>
            </a:endParaRPr>
          </a:p>
        </p:txBody>
      </p:sp>
      <p:sp>
        <p:nvSpPr>
          <p:cNvPr id="50" name="Téglalap 49"/>
          <p:cNvSpPr/>
          <p:nvPr/>
        </p:nvSpPr>
        <p:spPr>
          <a:xfrm>
            <a:off x="341345" y="2145945"/>
            <a:ext cx="438844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4800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JERUZSÁLEM</a:t>
            </a:r>
            <a:endParaRPr lang="hu-HU" sz="4800" dirty="0">
              <a:solidFill>
                <a:srgbClr val="C0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6" name="Balra nyíl 5"/>
          <p:cNvSpPr/>
          <p:nvPr/>
        </p:nvSpPr>
        <p:spPr>
          <a:xfrm rot="10800000" flipV="1">
            <a:off x="6179127" y="5756111"/>
            <a:ext cx="2294088" cy="338129"/>
          </a:xfrm>
          <a:prstGeom prst="leftArrow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08" y="5499236"/>
            <a:ext cx="1383691" cy="13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880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mph" presetSubtype="0" repeatCount="3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C3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500" y="-104895"/>
            <a:ext cx="5361854" cy="7060131"/>
          </a:xfrm>
          <a:prstGeom prst="rect">
            <a:avLst/>
          </a:prstGeom>
        </p:spPr>
      </p:pic>
      <p:sp>
        <p:nvSpPr>
          <p:cNvPr id="48" name="Szövegdoboz 47"/>
          <p:cNvSpPr txBox="1"/>
          <p:nvPr/>
        </p:nvSpPr>
        <p:spPr>
          <a:xfrm>
            <a:off x="20244" y="346854"/>
            <a:ext cx="663626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500" dirty="0" smtClean="0">
                <a:solidFill>
                  <a:schemeClr val="bg1"/>
                </a:solidFill>
              </a:rPr>
              <a:t>Hol éltél volna a legszívesebben az alábbi helyek közül? </a:t>
            </a:r>
            <a:r>
              <a:rPr lang="hu-HU" sz="2500" dirty="0" err="1" smtClean="0">
                <a:solidFill>
                  <a:schemeClr val="bg1"/>
                </a:solidFill>
              </a:rPr>
              <a:t>Válassz</a:t>
            </a:r>
            <a:r>
              <a:rPr lang="hu-HU" sz="2500" dirty="0" smtClean="0">
                <a:solidFill>
                  <a:schemeClr val="bg1"/>
                </a:solidFill>
              </a:rPr>
              <a:t> egyet, </a:t>
            </a:r>
            <a:r>
              <a:rPr lang="hu-HU" sz="2500" dirty="0" err="1" smtClean="0">
                <a:solidFill>
                  <a:schemeClr val="bg1"/>
                </a:solidFill>
              </a:rPr>
              <a:t>kattints</a:t>
            </a:r>
            <a:r>
              <a:rPr lang="hu-HU" sz="2500" dirty="0" smtClean="0">
                <a:solidFill>
                  <a:schemeClr val="bg1"/>
                </a:solidFill>
              </a:rPr>
              <a:t> rá!</a:t>
            </a:r>
          </a:p>
        </p:txBody>
      </p:sp>
      <p:sp>
        <p:nvSpPr>
          <p:cNvPr id="7" name="Téglalap 6"/>
          <p:cNvSpPr/>
          <p:nvPr/>
        </p:nvSpPr>
        <p:spPr>
          <a:xfrm>
            <a:off x="1850997" y="1496844"/>
            <a:ext cx="359585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4800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BETLEHEM</a:t>
            </a:r>
            <a:endParaRPr lang="hu-HU" sz="4800" dirty="0">
              <a:solidFill>
                <a:srgbClr val="C0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1454703" y="4818540"/>
            <a:ext cx="438844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4800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JERUZSÁLEM</a:t>
            </a:r>
            <a:endParaRPr lang="hu-HU" sz="4800" dirty="0">
              <a:solidFill>
                <a:srgbClr val="C0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9" name="Téglalap 8"/>
          <p:cNvSpPr/>
          <p:nvPr/>
        </p:nvSpPr>
        <p:spPr>
          <a:xfrm>
            <a:off x="2062593" y="3098597"/>
            <a:ext cx="317266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4800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NÁZÁRET</a:t>
            </a:r>
            <a:endParaRPr lang="hu-HU" sz="4800" dirty="0">
              <a:solidFill>
                <a:srgbClr val="C0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" name="Lekerekített téglalap 1"/>
          <p:cNvSpPr/>
          <p:nvPr/>
        </p:nvSpPr>
        <p:spPr>
          <a:xfrm>
            <a:off x="1184988" y="2305957"/>
            <a:ext cx="4658160" cy="634481"/>
          </a:xfrm>
          <a:prstGeom prst="roundRect">
            <a:avLst/>
          </a:prstGeom>
          <a:solidFill>
            <a:srgbClr val="D9C339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Egy kis falut választottál. Itt született Jézus. </a:t>
            </a:r>
            <a:endParaRPr lang="hu-HU" dirty="0"/>
          </a:p>
        </p:txBody>
      </p:sp>
      <p:sp>
        <p:nvSpPr>
          <p:cNvPr id="11" name="Lekerekített téglalap 10"/>
          <p:cNvSpPr/>
          <p:nvPr/>
        </p:nvSpPr>
        <p:spPr>
          <a:xfrm>
            <a:off x="1223388" y="3929739"/>
            <a:ext cx="4658160" cy="634481"/>
          </a:xfrm>
          <a:prstGeom prst="roundRect">
            <a:avLst/>
          </a:prstGeom>
          <a:solidFill>
            <a:srgbClr val="D9C339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Egy várost választottál. Jézus itt nőtt fel.</a:t>
            </a:r>
            <a:endParaRPr lang="hu-HU" dirty="0"/>
          </a:p>
        </p:txBody>
      </p:sp>
      <p:sp>
        <p:nvSpPr>
          <p:cNvPr id="12" name="Lekerekített téglalap 11"/>
          <p:cNvSpPr/>
          <p:nvPr/>
        </p:nvSpPr>
        <p:spPr>
          <a:xfrm>
            <a:off x="1213508" y="5883398"/>
            <a:ext cx="4658160" cy="634481"/>
          </a:xfrm>
          <a:prstGeom prst="roundRect">
            <a:avLst/>
          </a:prstGeom>
          <a:solidFill>
            <a:srgbClr val="D9C339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A fővárost választottad. Itt mindig sok ember jár az utcákon. Sokan laknak itt.</a:t>
            </a:r>
            <a:endParaRPr lang="hu-HU" dirty="0"/>
          </a:p>
        </p:txBody>
      </p:sp>
      <p:pic>
        <p:nvPicPr>
          <p:cNvPr id="13" name="Kép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164" y="5490000"/>
            <a:ext cx="1391836" cy="13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666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2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lipszis 8"/>
          <p:cNvSpPr/>
          <p:nvPr/>
        </p:nvSpPr>
        <p:spPr>
          <a:xfrm>
            <a:off x="3695664" y="1269241"/>
            <a:ext cx="4800672" cy="453105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615" b="99519" l="1000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2874" y="1646270"/>
            <a:ext cx="1632829" cy="1476645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6552" l="0" r="100000"/>
                    </a14:imgEffect>
                  </a14:imgLayer>
                </a14:imgProps>
              </a:ext>
            </a:extLst>
          </a:blip>
          <a:srcRect t="20885" r="410" b="14885"/>
          <a:stretch/>
        </p:blipFill>
        <p:spPr>
          <a:xfrm>
            <a:off x="260226" y="5216064"/>
            <a:ext cx="1944753" cy="1218268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533" b="96482" l="8365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2913" y="0"/>
            <a:ext cx="1803256" cy="1364441"/>
          </a:xfrm>
          <a:prstGeom prst="rect">
            <a:avLst/>
          </a:prstGeom>
        </p:spPr>
      </p:pic>
      <p:grpSp>
        <p:nvGrpSpPr>
          <p:cNvPr id="16" name="Csoportba foglalás 15"/>
          <p:cNvGrpSpPr/>
          <p:nvPr/>
        </p:nvGrpSpPr>
        <p:grpSpPr>
          <a:xfrm>
            <a:off x="2935250" y="333816"/>
            <a:ext cx="5140323" cy="3174994"/>
            <a:chOff x="2330087" y="300418"/>
            <a:chExt cx="5140323" cy="3174994"/>
          </a:xfrm>
        </p:grpSpPr>
        <p:pic>
          <p:nvPicPr>
            <p:cNvPr id="12" name="Kép 11"/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2913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6988010">
              <a:off x="2291987" y="1475162"/>
              <a:ext cx="2038350" cy="1962150"/>
            </a:xfrm>
            <a:prstGeom prst="rect">
              <a:avLst/>
            </a:prstGeom>
          </p:spPr>
        </p:pic>
        <p:pic>
          <p:nvPicPr>
            <p:cNvPr id="11" name="Kép 10"/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2913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8600951">
              <a:off x="3116784" y="603879"/>
              <a:ext cx="2038350" cy="1962150"/>
            </a:xfrm>
            <a:prstGeom prst="rect">
              <a:avLst/>
            </a:prstGeom>
          </p:spPr>
        </p:pic>
        <p:pic>
          <p:nvPicPr>
            <p:cNvPr id="10" name="Kép 9"/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2913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917241">
              <a:off x="4234670" y="300418"/>
              <a:ext cx="2038350" cy="1962150"/>
            </a:xfrm>
            <a:prstGeom prst="rect">
              <a:avLst/>
            </a:prstGeom>
          </p:spPr>
        </p:pic>
        <p:pic>
          <p:nvPicPr>
            <p:cNvPr id="15" name="Kép 14"/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2913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439830">
              <a:off x="5432060" y="300418"/>
              <a:ext cx="2038350" cy="1962150"/>
            </a:xfrm>
            <a:prstGeom prst="rect">
              <a:avLst/>
            </a:prstGeom>
          </p:spPr>
        </p:pic>
      </p:grpSp>
      <p:grpSp>
        <p:nvGrpSpPr>
          <p:cNvPr id="17" name="Csoportba foglalás 16"/>
          <p:cNvGrpSpPr/>
          <p:nvPr/>
        </p:nvGrpSpPr>
        <p:grpSpPr>
          <a:xfrm rot="11424601">
            <a:off x="3766943" y="4494748"/>
            <a:ext cx="4315526" cy="2303711"/>
            <a:chOff x="3154884" y="300418"/>
            <a:chExt cx="4315526" cy="2303711"/>
          </a:xfrm>
        </p:grpSpPr>
        <p:pic>
          <p:nvPicPr>
            <p:cNvPr id="19" name="Kép 18"/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2913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8600951">
              <a:off x="3116784" y="603879"/>
              <a:ext cx="2038350" cy="1962150"/>
            </a:xfrm>
            <a:prstGeom prst="rect">
              <a:avLst/>
            </a:prstGeom>
          </p:spPr>
        </p:pic>
        <p:pic>
          <p:nvPicPr>
            <p:cNvPr id="20" name="Kép 19"/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2913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917241">
              <a:off x="4234670" y="300418"/>
              <a:ext cx="2038350" cy="1962150"/>
            </a:xfrm>
            <a:prstGeom prst="rect">
              <a:avLst/>
            </a:prstGeom>
          </p:spPr>
        </p:pic>
        <p:pic>
          <p:nvPicPr>
            <p:cNvPr id="21" name="Kép 20"/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2913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439830">
              <a:off x="5432060" y="300418"/>
              <a:ext cx="2038350" cy="1962150"/>
            </a:xfrm>
            <a:prstGeom prst="rect">
              <a:avLst/>
            </a:prstGeom>
          </p:spPr>
        </p:pic>
      </p:grpSp>
      <p:pic>
        <p:nvPicPr>
          <p:cNvPr id="23" name="Kép 22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211401" y="5242123"/>
            <a:ext cx="1699344" cy="1188841"/>
          </a:xfrm>
          <a:prstGeom prst="rect">
            <a:avLst/>
          </a:prstGeom>
        </p:spPr>
      </p:pic>
      <p:pic>
        <p:nvPicPr>
          <p:cNvPr id="24" name="Kép 23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89571" l="0" r="9539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211401" y="3773250"/>
            <a:ext cx="1672820" cy="1256542"/>
          </a:xfrm>
          <a:prstGeom prst="rect">
            <a:avLst/>
          </a:prstGeom>
        </p:spPr>
      </p:pic>
      <p:pic>
        <p:nvPicPr>
          <p:cNvPr id="25" name="Kép 24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96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137776" y="1843940"/>
            <a:ext cx="2012445" cy="1803984"/>
          </a:xfrm>
          <a:prstGeom prst="rect">
            <a:avLst/>
          </a:prstGeom>
        </p:spPr>
      </p:pic>
      <p:pic>
        <p:nvPicPr>
          <p:cNvPr id="27" name="Kép 26"/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8730" y="3258823"/>
            <a:ext cx="1471622" cy="1534563"/>
          </a:xfrm>
          <a:prstGeom prst="rect">
            <a:avLst/>
          </a:prstGeom>
        </p:spPr>
      </p:pic>
      <p:pic>
        <p:nvPicPr>
          <p:cNvPr id="28" name="Kép 27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913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71585">
            <a:off x="10241924" y="238739"/>
            <a:ext cx="1304921" cy="1256139"/>
          </a:xfrm>
          <a:prstGeom prst="rect">
            <a:avLst/>
          </a:prstGeom>
        </p:spPr>
      </p:pic>
      <p:sp>
        <p:nvSpPr>
          <p:cNvPr id="22" name="Szövegdoboz 21"/>
          <p:cNvSpPr txBox="1"/>
          <p:nvPr/>
        </p:nvSpPr>
        <p:spPr>
          <a:xfrm>
            <a:off x="1830469" y="3438139"/>
            <a:ext cx="85310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dirty="0" smtClean="0">
                <a:solidFill>
                  <a:schemeClr val="tx2">
                    <a:lumMod val="75000"/>
                  </a:schemeClr>
                </a:solidFill>
              </a:rPr>
              <a:t>MIT ETTEK JÉZUS KORÁBAN?</a:t>
            </a:r>
            <a:endParaRPr lang="hu-HU" sz="40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646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lipszis 8"/>
          <p:cNvSpPr/>
          <p:nvPr/>
        </p:nvSpPr>
        <p:spPr>
          <a:xfrm>
            <a:off x="3695664" y="1269241"/>
            <a:ext cx="4800672" cy="453105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pic>
        <p:nvPicPr>
          <p:cNvPr id="4" name="gránátKép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615" b="99519" l="1000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2874" y="1646270"/>
            <a:ext cx="1632829" cy="1476645"/>
          </a:xfrm>
          <a:prstGeom prst="rect">
            <a:avLst/>
          </a:prstGeom>
        </p:spPr>
      </p:pic>
      <p:pic>
        <p:nvPicPr>
          <p:cNvPr id="6" name="datolyaKép 5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6552" l="0" r="100000"/>
                    </a14:imgEffect>
                  </a14:imgLayer>
                </a14:imgProps>
              </a:ext>
            </a:extLst>
          </a:blip>
          <a:srcRect t="20885" r="410" b="14885"/>
          <a:stretch/>
        </p:blipFill>
        <p:spPr>
          <a:xfrm>
            <a:off x="260226" y="5216064"/>
            <a:ext cx="1944753" cy="1218268"/>
          </a:xfrm>
          <a:prstGeom prst="rect">
            <a:avLst/>
          </a:prstGeom>
        </p:spPr>
      </p:pic>
      <p:pic>
        <p:nvPicPr>
          <p:cNvPr id="8" name="fügeKép 7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6533" b="96482" l="8365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2913" y="0"/>
            <a:ext cx="1803256" cy="1364441"/>
          </a:xfrm>
          <a:prstGeom prst="rect">
            <a:avLst/>
          </a:prstGeom>
        </p:spPr>
      </p:pic>
      <p:grpSp>
        <p:nvGrpSpPr>
          <p:cNvPr id="16" name="Csoportba foglalás 15"/>
          <p:cNvGrpSpPr/>
          <p:nvPr/>
        </p:nvGrpSpPr>
        <p:grpSpPr>
          <a:xfrm>
            <a:off x="2935250" y="333816"/>
            <a:ext cx="5140323" cy="3174994"/>
            <a:chOff x="2330087" y="300418"/>
            <a:chExt cx="5140323" cy="3174994"/>
          </a:xfrm>
        </p:grpSpPr>
        <p:pic>
          <p:nvPicPr>
            <p:cNvPr id="12" name="Kép 11"/>
            <p:cNvPicPr>
              <a:picLocks noChangeAspect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913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6988010">
              <a:off x="2291987" y="1475162"/>
              <a:ext cx="2038350" cy="1962150"/>
            </a:xfrm>
            <a:prstGeom prst="rect">
              <a:avLst/>
            </a:prstGeom>
          </p:spPr>
        </p:pic>
        <p:pic>
          <p:nvPicPr>
            <p:cNvPr id="11" name="Kép 10"/>
            <p:cNvPicPr>
              <a:picLocks noChangeAspect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913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8600951">
              <a:off x="3116784" y="603879"/>
              <a:ext cx="2038350" cy="1962150"/>
            </a:xfrm>
            <a:prstGeom prst="rect">
              <a:avLst/>
            </a:prstGeom>
          </p:spPr>
        </p:pic>
        <p:pic>
          <p:nvPicPr>
            <p:cNvPr id="10" name="Kép 9"/>
            <p:cNvPicPr>
              <a:picLocks noChangeAspect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913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917241">
              <a:off x="4234670" y="300418"/>
              <a:ext cx="2038350" cy="1962150"/>
            </a:xfrm>
            <a:prstGeom prst="rect">
              <a:avLst/>
            </a:prstGeom>
          </p:spPr>
        </p:pic>
        <p:pic>
          <p:nvPicPr>
            <p:cNvPr id="15" name="Kép 14"/>
            <p:cNvPicPr>
              <a:picLocks noChangeAspect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913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439830">
              <a:off x="5432060" y="300418"/>
              <a:ext cx="2038350" cy="1962150"/>
            </a:xfrm>
            <a:prstGeom prst="rect">
              <a:avLst/>
            </a:prstGeom>
          </p:spPr>
        </p:pic>
      </p:grpSp>
      <p:grpSp>
        <p:nvGrpSpPr>
          <p:cNvPr id="17" name="Csoportba foglalás 16"/>
          <p:cNvGrpSpPr/>
          <p:nvPr/>
        </p:nvGrpSpPr>
        <p:grpSpPr>
          <a:xfrm rot="11424601">
            <a:off x="3766943" y="4494748"/>
            <a:ext cx="4315526" cy="2303711"/>
            <a:chOff x="3154884" y="300418"/>
            <a:chExt cx="4315526" cy="2303711"/>
          </a:xfrm>
        </p:grpSpPr>
        <p:pic>
          <p:nvPicPr>
            <p:cNvPr id="19" name="Kép 18"/>
            <p:cNvPicPr>
              <a:picLocks noChangeAspect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913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8600951">
              <a:off x="3116784" y="603879"/>
              <a:ext cx="2038350" cy="1962150"/>
            </a:xfrm>
            <a:prstGeom prst="rect">
              <a:avLst/>
            </a:prstGeom>
          </p:spPr>
        </p:pic>
        <p:pic>
          <p:nvPicPr>
            <p:cNvPr id="20" name="Kép 19"/>
            <p:cNvPicPr>
              <a:picLocks noChangeAspect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913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917241">
              <a:off x="4234670" y="300418"/>
              <a:ext cx="2038350" cy="1962150"/>
            </a:xfrm>
            <a:prstGeom prst="rect">
              <a:avLst/>
            </a:prstGeom>
          </p:spPr>
        </p:pic>
        <p:pic>
          <p:nvPicPr>
            <p:cNvPr id="21" name="Kép 20"/>
            <p:cNvPicPr>
              <a:picLocks noChangeAspect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913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439830">
              <a:off x="5432060" y="300418"/>
              <a:ext cx="2038350" cy="1962150"/>
            </a:xfrm>
            <a:prstGeom prst="rect">
              <a:avLst/>
            </a:prstGeom>
          </p:spPr>
        </p:pic>
      </p:grpSp>
      <p:pic>
        <p:nvPicPr>
          <p:cNvPr id="23" name="halKép 22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211401" y="5242123"/>
            <a:ext cx="1699344" cy="1188841"/>
          </a:xfrm>
          <a:prstGeom prst="rect">
            <a:avLst/>
          </a:prstGeom>
        </p:spPr>
      </p:pic>
      <p:pic>
        <p:nvPicPr>
          <p:cNvPr id="24" name="kenyérKép 23">
            <a:hlinkClick r:id="rId16" action="ppaction://hlinksldjump"/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89571" l="0" r="9539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211401" y="3773250"/>
            <a:ext cx="1672820" cy="1256542"/>
          </a:xfrm>
          <a:prstGeom prst="rect">
            <a:avLst/>
          </a:prstGeom>
        </p:spPr>
      </p:pic>
      <p:pic>
        <p:nvPicPr>
          <p:cNvPr id="25" name="tejKép 24">
            <a:hlinkClick r:id="rId19" action="ppaction://hlinksldjump"/>
          </p:cNvPr>
          <p:cNvPicPr>
            <a:picLocks noChangeAspect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96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137776" y="1843940"/>
            <a:ext cx="2012445" cy="1803984"/>
          </a:xfrm>
          <a:prstGeom prst="rect">
            <a:avLst/>
          </a:prstGeom>
        </p:spPr>
      </p:pic>
      <p:pic>
        <p:nvPicPr>
          <p:cNvPr id="27" name="szőlőKép 26">
            <a:hlinkClick r:id="rId22" action="ppaction://hlinksldjump"/>
          </p:cNvPr>
          <p:cNvPicPr>
            <a:picLocks noChangeAspect="1"/>
          </p:cNvPicPr>
          <p:nvPr/>
        </p:nvPicPr>
        <p:blipFill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8730" y="3258823"/>
            <a:ext cx="1471622" cy="1534563"/>
          </a:xfrm>
          <a:prstGeom prst="rect">
            <a:avLst/>
          </a:prstGeom>
        </p:spPr>
      </p:pic>
      <p:pic>
        <p:nvPicPr>
          <p:cNvPr id="28" name="olivaKép 27">
            <a:hlinkClick r:id="rId25" action="ppaction://hlinksldjump"/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913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71585">
            <a:off x="10241924" y="238739"/>
            <a:ext cx="1304921" cy="1256139"/>
          </a:xfrm>
          <a:prstGeom prst="rect">
            <a:avLst/>
          </a:prstGeom>
        </p:spPr>
      </p:pic>
      <p:sp>
        <p:nvSpPr>
          <p:cNvPr id="26" name="Szövegdoboz 25"/>
          <p:cNvSpPr txBox="1"/>
          <p:nvPr/>
        </p:nvSpPr>
        <p:spPr>
          <a:xfrm>
            <a:off x="2138621" y="3108439"/>
            <a:ext cx="776845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dirty="0" smtClean="0">
                <a:solidFill>
                  <a:schemeClr val="tx2">
                    <a:lumMod val="75000"/>
                  </a:schemeClr>
                </a:solidFill>
              </a:rPr>
              <a:t>KATTINTS A KÉPEKRE</a:t>
            </a:r>
          </a:p>
          <a:p>
            <a:pPr algn="ctr"/>
            <a:endParaRPr lang="hu-HU" sz="40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hu-HU" sz="4000" dirty="0" smtClean="0">
                <a:solidFill>
                  <a:schemeClr val="tx2">
                    <a:lumMod val="75000"/>
                  </a:schemeClr>
                </a:solidFill>
              </a:rPr>
              <a:t>EGYENKÉNT!</a:t>
            </a:r>
            <a:endParaRPr lang="hu-HU" sz="4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Szövegdoboz 1">
            <a:hlinkClick r:id="rId26" action="ppaction://hlinksldjump"/>
          </p:cNvPr>
          <p:cNvSpPr txBox="1"/>
          <p:nvPr/>
        </p:nvSpPr>
        <p:spPr>
          <a:xfrm>
            <a:off x="3749849" y="2495957"/>
            <a:ext cx="4568553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dirty="0" smtClean="0">
                <a:solidFill>
                  <a:schemeClr val="bg1"/>
                </a:solidFill>
              </a:rPr>
              <a:t>KATTINTS IDE </a:t>
            </a:r>
          </a:p>
          <a:p>
            <a:pPr algn="ctr"/>
            <a:r>
              <a:rPr lang="hu-HU" sz="4000" dirty="0" smtClean="0">
                <a:solidFill>
                  <a:schemeClr val="bg1"/>
                </a:solidFill>
              </a:rPr>
              <a:t>A </a:t>
            </a:r>
            <a:r>
              <a:rPr lang="hu-HU" sz="3600" dirty="0" smtClean="0">
                <a:solidFill>
                  <a:schemeClr val="bg1"/>
                </a:solidFill>
              </a:rPr>
              <a:t>TOVÁBBLÉPÉSHEZ!</a:t>
            </a:r>
            <a:endParaRPr lang="hu-HU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394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6" grpId="0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zabadkézi sokszög 63">
            <a:hlinkClick r:id="rId2" action="ppaction://hlinksldjump"/>
          </p:cNvPr>
          <p:cNvSpPr/>
          <p:nvPr/>
        </p:nvSpPr>
        <p:spPr>
          <a:xfrm flipH="1">
            <a:off x="10380217" y="0"/>
            <a:ext cx="1811783" cy="2215313"/>
          </a:xfrm>
          <a:custGeom>
            <a:avLst/>
            <a:gdLst>
              <a:gd name="connsiteX0" fmla="*/ 0 w 1811783"/>
              <a:gd name="connsiteY0" fmla="*/ 0 h 2215313"/>
              <a:gd name="connsiteX1" fmla="*/ 1719775 w 1811783"/>
              <a:gd name="connsiteY1" fmla="*/ 0 h 2215313"/>
              <a:gd name="connsiteX2" fmla="*/ 1739123 w 1811783"/>
              <a:gd name="connsiteY2" fmla="*/ 54480 h 2215313"/>
              <a:gd name="connsiteX3" fmla="*/ 1811783 w 1811783"/>
              <a:gd name="connsiteY3" fmla="*/ 549763 h 2215313"/>
              <a:gd name="connsiteX4" fmla="*/ 195618 w 1811783"/>
              <a:gd name="connsiteY4" fmla="*/ 2215313 h 2215313"/>
              <a:gd name="connsiteX5" fmla="*/ 30375 w 1811783"/>
              <a:gd name="connsiteY5" fmla="*/ 2206714 h 2215313"/>
              <a:gd name="connsiteX6" fmla="*/ 0 w 1811783"/>
              <a:gd name="connsiteY6" fmla="*/ 2201937 h 2215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11783" h="2215313">
                <a:moveTo>
                  <a:pt x="0" y="0"/>
                </a:moveTo>
                <a:lnTo>
                  <a:pt x="1719775" y="0"/>
                </a:lnTo>
                <a:lnTo>
                  <a:pt x="1739123" y="54480"/>
                </a:lnTo>
                <a:cubicBezTo>
                  <a:pt x="1786345" y="210939"/>
                  <a:pt x="1811783" y="377290"/>
                  <a:pt x="1811783" y="549763"/>
                </a:cubicBezTo>
                <a:cubicBezTo>
                  <a:pt x="1811783" y="1469621"/>
                  <a:pt x="1088201" y="2215313"/>
                  <a:pt x="195618" y="2215313"/>
                </a:cubicBezTo>
                <a:cubicBezTo>
                  <a:pt x="139832" y="2215313"/>
                  <a:pt x="84705" y="2212400"/>
                  <a:pt x="30375" y="2206714"/>
                </a:cubicBezTo>
                <a:lnTo>
                  <a:pt x="0" y="2201937"/>
                </a:lnTo>
                <a:close/>
              </a:path>
            </a:pathLst>
          </a:custGeom>
          <a:solidFill>
            <a:srgbClr val="AC6F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Szereted a fügét?</a:t>
            </a:r>
            <a:endParaRPr lang="hu-HU" dirty="0"/>
          </a:p>
        </p:txBody>
      </p:sp>
      <p:sp>
        <p:nvSpPr>
          <p:cNvPr id="19" name="Lekerekített téglalap 18"/>
          <p:cNvSpPr/>
          <p:nvPr/>
        </p:nvSpPr>
        <p:spPr>
          <a:xfrm>
            <a:off x="5540060" y="4479552"/>
            <a:ext cx="5425848" cy="1311845"/>
          </a:xfrm>
          <a:prstGeom prst="roundRect">
            <a:avLst>
              <a:gd name="adj" fmla="val 345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600" dirty="0" smtClean="0">
                <a:solidFill>
                  <a:srgbClr val="6E5788"/>
                </a:solidFill>
                <a:latin typeface="Arial Rounded MT Bold" panose="020F0704030504030204" pitchFamily="34" charset="0"/>
              </a:rPr>
              <a:t>FÜGE</a:t>
            </a:r>
          </a:p>
        </p:txBody>
      </p:sp>
      <p:sp>
        <p:nvSpPr>
          <p:cNvPr id="68" name="Szabadkézi sokszög 67">
            <a:hlinkClick r:id="rId3" action="ppaction://hlinksldjump"/>
          </p:cNvPr>
          <p:cNvSpPr/>
          <p:nvPr/>
        </p:nvSpPr>
        <p:spPr>
          <a:xfrm>
            <a:off x="1" y="5632120"/>
            <a:ext cx="2908999" cy="1225880"/>
          </a:xfrm>
          <a:custGeom>
            <a:avLst/>
            <a:gdLst>
              <a:gd name="connsiteX0" fmla="*/ 1311424 w 2908999"/>
              <a:gd name="connsiteY0" fmla="*/ 0 h 1225880"/>
              <a:gd name="connsiteX1" fmla="*/ 2892974 w 2908999"/>
              <a:gd name="connsiteY1" fmla="*/ 1163556 h 1225880"/>
              <a:gd name="connsiteX2" fmla="*/ 2908999 w 2908999"/>
              <a:gd name="connsiteY2" fmla="*/ 1225880 h 1225880"/>
              <a:gd name="connsiteX3" fmla="*/ 0 w 2908999"/>
              <a:gd name="connsiteY3" fmla="*/ 1225880 h 1225880"/>
              <a:gd name="connsiteX4" fmla="*/ 0 w 2908999"/>
              <a:gd name="connsiteY4" fmla="*/ 647528 h 1225880"/>
              <a:gd name="connsiteX5" fmla="*/ 33574 w 2908999"/>
              <a:gd name="connsiteY5" fmla="*/ 602630 h 1225880"/>
              <a:gd name="connsiteX6" fmla="*/ 1311424 w 2908999"/>
              <a:gd name="connsiteY6" fmla="*/ 0 h 1225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08999" h="1225880">
                <a:moveTo>
                  <a:pt x="1311424" y="0"/>
                </a:moveTo>
                <a:cubicBezTo>
                  <a:pt x="2054524" y="0"/>
                  <a:pt x="2683305" y="489451"/>
                  <a:pt x="2892974" y="1163556"/>
                </a:cubicBezTo>
                <a:lnTo>
                  <a:pt x="2908999" y="1225880"/>
                </a:lnTo>
                <a:lnTo>
                  <a:pt x="0" y="1225880"/>
                </a:lnTo>
                <a:lnTo>
                  <a:pt x="0" y="647528"/>
                </a:lnTo>
                <a:lnTo>
                  <a:pt x="33574" y="602630"/>
                </a:lnTo>
                <a:cubicBezTo>
                  <a:pt x="337309" y="234589"/>
                  <a:pt x="796971" y="0"/>
                  <a:pt x="1311424" y="0"/>
                </a:cubicBezTo>
                <a:close/>
              </a:path>
            </a:pathLst>
          </a:custGeom>
          <a:solidFill>
            <a:srgbClr val="6E57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/>
              <a:t>Vissza </a:t>
            </a:r>
          </a:p>
          <a:p>
            <a:pPr algn="ctr"/>
            <a:r>
              <a:rPr lang="hu-HU" sz="2400" dirty="0" smtClean="0"/>
              <a:t>az ételekhez</a:t>
            </a:r>
            <a:endParaRPr lang="hu-HU" sz="2400" dirty="0"/>
          </a:p>
        </p:txBody>
      </p:sp>
      <p:pic>
        <p:nvPicPr>
          <p:cNvPr id="60" name="Kép 5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848" b="94688" l="4708" r="9707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3527925">
            <a:off x="275457" y="1268056"/>
            <a:ext cx="6012969" cy="4375619"/>
          </a:xfrm>
          <a:prstGeom prst="rect">
            <a:avLst/>
          </a:prstGeom>
        </p:spPr>
      </p:pic>
      <p:sp>
        <p:nvSpPr>
          <p:cNvPr id="61" name="Szövegdoboz 60"/>
          <p:cNvSpPr txBox="1"/>
          <p:nvPr/>
        </p:nvSpPr>
        <p:spPr>
          <a:xfrm>
            <a:off x="5714452" y="2671036"/>
            <a:ext cx="64775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rgbClr val="6E5788"/>
                </a:solidFill>
              </a:rPr>
              <a:t>Édes gyümölcs. A Biblia sokszor említi. </a:t>
            </a:r>
          </a:p>
          <a:p>
            <a:r>
              <a:rPr lang="hu-HU" sz="2400" dirty="0" smtClean="0">
                <a:solidFill>
                  <a:srgbClr val="6E5788"/>
                </a:solidFill>
              </a:rPr>
              <a:t>Aszalva sokáig eltartották.</a:t>
            </a:r>
          </a:p>
          <a:p>
            <a:r>
              <a:rPr lang="hu-HU" sz="2400" dirty="0" smtClean="0">
                <a:solidFill>
                  <a:srgbClr val="6E5788"/>
                </a:solidFill>
              </a:rPr>
              <a:t>Régen gyógyításra is használták.</a:t>
            </a:r>
          </a:p>
          <a:p>
            <a:endParaRPr lang="hu-HU" sz="2400" dirty="0">
              <a:solidFill>
                <a:srgbClr val="6E5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307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zabadkézi sokszög 63">
            <a:hlinkClick r:id="rId2" action="ppaction://hlinksldjump"/>
          </p:cNvPr>
          <p:cNvSpPr/>
          <p:nvPr/>
        </p:nvSpPr>
        <p:spPr>
          <a:xfrm>
            <a:off x="0" y="0"/>
            <a:ext cx="1811783" cy="2215313"/>
          </a:xfrm>
          <a:custGeom>
            <a:avLst/>
            <a:gdLst>
              <a:gd name="connsiteX0" fmla="*/ 0 w 1811783"/>
              <a:gd name="connsiteY0" fmla="*/ 0 h 2215313"/>
              <a:gd name="connsiteX1" fmla="*/ 1719775 w 1811783"/>
              <a:gd name="connsiteY1" fmla="*/ 0 h 2215313"/>
              <a:gd name="connsiteX2" fmla="*/ 1739123 w 1811783"/>
              <a:gd name="connsiteY2" fmla="*/ 54480 h 2215313"/>
              <a:gd name="connsiteX3" fmla="*/ 1811783 w 1811783"/>
              <a:gd name="connsiteY3" fmla="*/ 549763 h 2215313"/>
              <a:gd name="connsiteX4" fmla="*/ 195618 w 1811783"/>
              <a:gd name="connsiteY4" fmla="*/ 2215313 h 2215313"/>
              <a:gd name="connsiteX5" fmla="*/ 30375 w 1811783"/>
              <a:gd name="connsiteY5" fmla="*/ 2206714 h 2215313"/>
              <a:gd name="connsiteX6" fmla="*/ 0 w 1811783"/>
              <a:gd name="connsiteY6" fmla="*/ 2201937 h 2215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11783" h="2215313">
                <a:moveTo>
                  <a:pt x="0" y="0"/>
                </a:moveTo>
                <a:lnTo>
                  <a:pt x="1719775" y="0"/>
                </a:lnTo>
                <a:lnTo>
                  <a:pt x="1739123" y="54480"/>
                </a:lnTo>
                <a:cubicBezTo>
                  <a:pt x="1786345" y="210939"/>
                  <a:pt x="1811783" y="377290"/>
                  <a:pt x="1811783" y="549763"/>
                </a:cubicBezTo>
                <a:cubicBezTo>
                  <a:pt x="1811783" y="1469621"/>
                  <a:pt x="1088201" y="2215313"/>
                  <a:pt x="195618" y="2215313"/>
                </a:cubicBezTo>
                <a:cubicBezTo>
                  <a:pt x="139832" y="2215313"/>
                  <a:pt x="84705" y="2212400"/>
                  <a:pt x="30375" y="2206714"/>
                </a:cubicBezTo>
                <a:lnTo>
                  <a:pt x="0" y="2201937"/>
                </a:lnTo>
                <a:close/>
              </a:path>
            </a:pathLst>
          </a:custGeom>
          <a:solidFill>
            <a:srgbClr val="F267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Ettél már gránátalmát?</a:t>
            </a:r>
            <a:endParaRPr lang="hu-HU" dirty="0"/>
          </a:p>
        </p:txBody>
      </p:sp>
      <p:sp>
        <p:nvSpPr>
          <p:cNvPr id="19" name="Lekerekített téglalap 18"/>
          <p:cNvSpPr/>
          <p:nvPr/>
        </p:nvSpPr>
        <p:spPr>
          <a:xfrm>
            <a:off x="383184" y="4475659"/>
            <a:ext cx="8023836" cy="1311845"/>
          </a:xfrm>
          <a:prstGeom prst="roundRect">
            <a:avLst>
              <a:gd name="adj" fmla="val 345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600" dirty="0" smtClean="0">
                <a:solidFill>
                  <a:srgbClr val="F0473D"/>
                </a:solidFill>
                <a:latin typeface="Arial Rounded MT Bold" panose="020F0704030504030204" pitchFamily="34" charset="0"/>
              </a:rPr>
              <a:t>GRÁNÁTALMA</a:t>
            </a:r>
          </a:p>
        </p:txBody>
      </p:sp>
      <p:sp>
        <p:nvSpPr>
          <p:cNvPr id="68" name="Szabadkézi sokszög 67">
            <a:hlinkClick r:id="rId3" action="ppaction://hlinksldjump"/>
          </p:cNvPr>
          <p:cNvSpPr/>
          <p:nvPr/>
        </p:nvSpPr>
        <p:spPr>
          <a:xfrm>
            <a:off x="0" y="5646327"/>
            <a:ext cx="2908999" cy="1225880"/>
          </a:xfrm>
          <a:custGeom>
            <a:avLst/>
            <a:gdLst>
              <a:gd name="connsiteX0" fmla="*/ 1311424 w 2908999"/>
              <a:gd name="connsiteY0" fmla="*/ 0 h 1225880"/>
              <a:gd name="connsiteX1" fmla="*/ 2892974 w 2908999"/>
              <a:gd name="connsiteY1" fmla="*/ 1163556 h 1225880"/>
              <a:gd name="connsiteX2" fmla="*/ 2908999 w 2908999"/>
              <a:gd name="connsiteY2" fmla="*/ 1225880 h 1225880"/>
              <a:gd name="connsiteX3" fmla="*/ 0 w 2908999"/>
              <a:gd name="connsiteY3" fmla="*/ 1225880 h 1225880"/>
              <a:gd name="connsiteX4" fmla="*/ 0 w 2908999"/>
              <a:gd name="connsiteY4" fmla="*/ 647528 h 1225880"/>
              <a:gd name="connsiteX5" fmla="*/ 33574 w 2908999"/>
              <a:gd name="connsiteY5" fmla="*/ 602630 h 1225880"/>
              <a:gd name="connsiteX6" fmla="*/ 1311424 w 2908999"/>
              <a:gd name="connsiteY6" fmla="*/ 0 h 1225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08999" h="1225880">
                <a:moveTo>
                  <a:pt x="1311424" y="0"/>
                </a:moveTo>
                <a:cubicBezTo>
                  <a:pt x="2054524" y="0"/>
                  <a:pt x="2683305" y="489451"/>
                  <a:pt x="2892974" y="1163556"/>
                </a:cubicBezTo>
                <a:lnTo>
                  <a:pt x="2908999" y="1225880"/>
                </a:lnTo>
                <a:lnTo>
                  <a:pt x="0" y="1225880"/>
                </a:lnTo>
                <a:lnTo>
                  <a:pt x="0" y="647528"/>
                </a:lnTo>
                <a:lnTo>
                  <a:pt x="33574" y="602630"/>
                </a:lnTo>
                <a:cubicBezTo>
                  <a:pt x="337309" y="234589"/>
                  <a:pt x="796971" y="0"/>
                  <a:pt x="1311424" y="0"/>
                </a:cubicBezTo>
                <a:close/>
              </a:path>
            </a:pathLst>
          </a:custGeom>
          <a:solidFill>
            <a:srgbClr val="F047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/>
              <a:t>Vissza </a:t>
            </a:r>
            <a:endParaRPr lang="hu-HU" sz="2400" dirty="0" smtClean="0"/>
          </a:p>
          <a:p>
            <a:pPr algn="ctr"/>
            <a:r>
              <a:rPr lang="hu-HU" sz="2400" dirty="0" smtClean="0"/>
              <a:t>az </a:t>
            </a:r>
            <a:r>
              <a:rPr lang="hu-HU" sz="2400" dirty="0"/>
              <a:t>ételekhez</a:t>
            </a:r>
          </a:p>
          <a:p>
            <a:pPr algn="ctr"/>
            <a:endParaRPr lang="hu-HU" sz="2400" dirty="0"/>
          </a:p>
        </p:txBody>
      </p:sp>
      <p:sp>
        <p:nvSpPr>
          <p:cNvPr id="61" name="Szövegdoboz 60"/>
          <p:cNvSpPr txBox="1"/>
          <p:nvPr/>
        </p:nvSpPr>
        <p:spPr>
          <a:xfrm>
            <a:off x="1454500" y="2677844"/>
            <a:ext cx="476702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rgbClr val="F0473D"/>
                </a:solidFill>
              </a:rPr>
              <a:t>Lédús gyümölcs, aminek sok magja van.</a:t>
            </a:r>
          </a:p>
          <a:p>
            <a:r>
              <a:rPr lang="hu-HU" sz="2400" dirty="0" smtClean="0">
                <a:solidFill>
                  <a:srgbClr val="F0473D"/>
                </a:solidFill>
              </a:rPr>
              <a:t>Bőséget jelképezett.</a:t>
            </a:r>
          </a:p>
          <a:p>
            <a:r>
              <a:rPr lang="hu-HU" sz="2400" dirty="0" smtClean="0">
                <a:solidFill>
                  <a:srgbClr val="F0473D"/>
                </a:solidFill>
              </a:rPr>
              <a:t>Szép a formája. </a:t>
            </a:r>
          </a:p>
          <a:p>
            <a:endParaRPr lang="hu-HU" sz="2400" dirty="0">
              <a:solidFill>
                <a:srgbClr val="F0473D"/>
              </a:solidFill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889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82942" y="1360077"/>
            <a:ext cx="5629275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312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zabadkézi sokszög 63">
            <a:hlinkClick r:id="rId2" action="ppaction://hlinksldjump"/>
          </p:cNvPr>
          <p:cNvSpPr/>
          <p:nvPr/>
        </p:nvSpPr>
        <p:spPr>
          <a:xfrm flipH="1">
            <a:off x="9949542" y="0"/>
            <a:ext cx="2242457" cy="2329543"/>
          </a:xfrm>
          <a:custGeom>
            <a:avLst/>
            <a:gdLst>
              <a:gd name="connsiteX0" fmla="*/ 0 w 1811783"/>
              <a:gd name="connsiteY0" fmla="*/ 0 h 2215313"/>
              <a:gd name="connsiteX1" fmla="*/ 1719775 w 1811783"/>
              <a:gd name="connsiteY1" fmla="*/ 0 h 2215313"/>
              <a:gd name="connsiteX2" fmla="*/ 1739123 w 1811783"/>
              <a:gd name="connsiteY2" fmla="*/ 54480 h 2215313"/>
              <a:gd name="connsiteX3" fmla="*/ 1811783 w 1811783"/>
              <a:gd name="connsiteY3" fmla="*/ 549763 h 2215313"/>
              <a:gd name="connsiteX4" fmla="*/ 195618 w 1811783"/>
              <a:gd name="connsiteY4" fmla="*/ 2215313 h 2215313"/>
              <a:gd name="connsiteX5" fmla="*/ 30375 w 1811783"/>
              <a:gd name="connsiteY5" fmla="*/ 2206714 h 2215313"/>
              <a:gd name="connsiteX6" fmla="*/ 0 w 1811783"/>
              <a:gd name="connsiteY6" fmla="*/ 2201937 h 2215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11783" h="2215313">
                <a:moveTo>
                  <a:pt x="0" y="0"/>
                </a:moveTo>
                <a:lnTo>
                  <a:pt x="1719775" y="0"/>
                </a:lnTo>
                <a:lnTo>
                  <a:pt x="1739123" y="54480"/>
                </a:lnTo>
                <a:cubicBezTo>
                  <a:pt x="1786345" y="210939"/>
                  <a:pt x="1811783" y="377290"/>
                  <a:pt x="1811783" y="549763"/>
                </a:cubicBezTo>
                <a:cubicBezTo>
                  <a:pt x="1811783" y="1469621"/>
                  <a:pt x="1088201" y="2215313"/>
                  <a:pt x="195618" y="2215313"/>
                </a:cubicBezTo>
                <a:cubicBezTo>
                  <a:pt x="139832" y="2215313"/>
                  <a:pt x="84705" y="2212400"/>
                  <a:pt x="30375" y="2206714"/>
                </a:cubicBezTo>
                <a:lnTo>
                  <a:pt x="0" y="2201937"/>
                </a:lnTo>
                <a:close/>
              </a:path>
            </a:pathLst>
          </a:custGeom>
          <a:solidFill>
            <a:srgbClr val="589A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Szereted a mazsolát?</a:t>
            </a:r>
            <a:endParaRPr lang="hu-HU" dirty="0"/>
          </a:p>
        </p:txBody>
      </p:sp>
      <p:sp>
        <p:nvSpPr>
          <p:cNvPr id="68" name="Szabadkézi sokszög 67">
            <a:hlinkClick r:id="rId3" action="ppaction://hlinksldjump"/>
          </p:cNvPr>
          <p:cNvSpPr/>
          <p:nvPr/>
        </p:nvSpPr>
        <p:spPr>
          <a:xfrm>
            <a:off x="1" y="5632120"/>
            <a:ext cx="2908999" cy="1225880"/>
          </a:xfrm>
          <a:custGeom>
            <a:avLst/>
            <a:gdLst>
              <a:gd name="connsiteX0" fmla="*/ 1311424 w 2908999"/>
              <a:gd name="connsiteY0" fmla="*/ 0 h 1225880"/>
              <a:gd name="connsiteX1" fmla="*/ 2892974 w 2908999"/>
              <a:gd name="connsiteY1" fmla="*/ 1163556 h 1225880"/>
              <a:gd name="connsiteX2" fmla="*/ 2908999 w 2908999"/>
              <a:gd name="connsiteY2" fmla="*/ 1225880 h 1225880"/>
              <a:gd name="connsiteX3" fmla="*/ 0 w 2908999"/>
              <a:gd name="connsiteY3" fmla="*/ 1225880 h 1225880"/>
              <a:gd name="connsiteX4" fmla="*/ 0 w 2908999"/>
              <a:gd name="connsiteY4" fmla="*/ 647528 h 1225880"/>
              <a:gd name="connsiteX5" fmla="*/ 33574 w 2908999"/>
              <a:gd name="connsiteY5" fmla="*/ 602630 h 1225880"/>
              <a:gd name="connsiteX6" fmla="*/ 1311424 w 2908999"/>
              <a:gd name="connsiteY6" fmla="*/ 0 h 1225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08999" h="1225880">
                <a:moveTo>
                  <a:pt x="1311424" y="0"/>
                </a:moveTo>
                <a:cubicBezTo>
                  <a:pt x="2054524" y="0"/>
                  <a:pt x="2683305" y="489451"/>
                  <a:pt x="2892974" y="1163556"/>
                </a:cubicBezTo>
                <a:lnTo>
                  <a:pt x="2908999" y="1225880"/>
                </a:lnTo>
                <a:lnTo>
                  <a:pt x="0" y="1225880"/>
                </a:lnTo>
                <a:lnTo>
                  <a:pt x="0" y="647528"/>
                </a:lnTo>
                <a:lnTo>
                  <a:pt x="33574" y="602630"/>
                </a:lnTo>
                <a:cubicBezTo>
                  <a:pt x="337309" y="234589"/>
                  <a:pt x="796971" y="0"/>
                  <a:pt x="1311424" y="0"/>
                </a:cubicBezTo>
                <a:close/>
              </a:path>
            </a:pathLst>
          </a:custGeom>
          <a:solidFill>
            <a:srgbClr val="595C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/>
              <a:t>Vissza </a:t>
            </a:r>
            <a:endParaRPr lang="hu-HU" sz="2400" dirty="0" smtClean="0"/>
          </a:p>
          <a:p>
            <a:pPr algn="ctr"/>
            <a:r>
              <a:rPr lang="hu-HU" sz="2400" dirty="0" smtClean="0"/>
              <a:t>az </a:t>
            </a:r>
            <a:r>
              <a:rPr lang="hu-HU" sz="2400" dirty="0"/>
              <a:t>ételekhez</a:t>
            </a:r>
          </a:p>
          <a:p>
            <a:pPr algn="ctr"/>
            <a:endParaRPr lang="hu-HU" sz="1000" dirty="0"/>
          </a:p>
        </p:txBody>
      </p:sp>
      <p:sp>
        <p:nvSpPr>
          <p:cNvPr id="61" name="Szövegdoboz 60"/>
          <p:cNvSpPr txBox="1"/>
          <p:nvPr/>
        </p:nvSpPr>
        <p:spPr>
          <a:xfrm>
            <a:off x="5714452" y="2671036"/>
            <a:ext cx="64775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rgbClr val="589AD2"/>
                </a:solidFill>
              </a:rPr>
              <a:t>Lédús gyümölcs.</a:t>
            </a:r>
          </a:p>
          <a:p>
            <a:r>
              <a:rPr lang="hu-HU" sz="2400" dirty="0" smtClean="0">
                <a:solidFill>
                  <a:srgbClr val="589AD2"/>
                </a:solidFill>
              </a:rPr>
              <a:t>Bort készítettek belőle.</a:t>
            </a:r>
          </a:p>
          <a:p>
            <a:r>
              <a:rPr lang="hu-HU" sz="2400" dirty="0" smtClean="0">
                <a:solidFill>
                  <a:srgbClr val="589AD2"/>
                </a:solidFill>
              </a:rPr>
              <a:t>Aszalva mazsolaként fogyasztották.</a:t>
            </a:r>
          </a:p>
          <a:p>
            <a:endParaRPr lang="hu-HU" sz="2400" dirty="0">
              <a:solidFill>
                <a:srgbClr val="589AD2"/>
              </a:solidFill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31474" y="928047"/>
            <a:ext cx="4167061" cy="4345285"/>
          </a:xfrm>
          <a:prstGeom prst="rect">
            <a:avLst/>
          </a:prstGeom>
        </p:spPr>
      </p:pic>
      <p:grpSp>
        <p:nvGrpSpPr>
          <p:cNvPr id="15" name="Csoportba foglalás 14"/>
          <p:cNvGrpSpPr/>
          <p:nvPr/>
        </p:nvGrpSpPr>
        <p:grpSpPr>
          <a:xfrm>
            <a:off x="4349434" y="4253437"/>
            <a:ext cx="5425848" cy="1311845"/>
            <a:chOff x="4717923" y="4453636"/>
            <a:chExt cx="5425848" cy="1311845"/>
          </a:xfrm>
        </p:grpSpPr>
        <p:sp>
          <p:nvSpPr>
            <p:cNvPr id="16" name="Lekerekített téglalap 15"/>
            <p:cNvSpPr/>
            <p:nvPr/>
          </p:nvSpPr>
          <p:spPr>
            <a:xfrm>
              <a:off x="4717923" y="4453636"/>
              <a:ext cx="5425848" cy="1311845"/>
            </a:xfrm>
            <a:prstGeom prst="roundRect">
              <a:avLst>
                <a:gd name="adj" fmla="val 3457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6600" dirty="0" smtClean="0">
                  <a:solidFill>
                    <a:srgbClr val="589AD2"/>
                  </a:solidFill>
                  <a:latin typeface="Arial Rounded MT Bold" panose="020F0704030504030204" pitchFamily="34" charset="0"/>
                </a:rPr>
                <a:t>SZOLO</a:t>
              </a:r>
            </a:p>
          </p:txBody>
        </p:sp>
        <p:grpSp>
          <p:nvGrpSpPr>
            <p:cNvPr id="11" name="Csoportba foglalás 10"/>
            <p:cNvGrpSpPr/>
            <p:nvPr/>
          </p:nvGrpSpPr>
          <p:grpSpPr>
            <a:xfrm>
              <a:off x="7254242" y="4480932"/>
              <a:ext cx="1554764" cy="300251"/>
              <a:chOff x="7254242" y="4480932"/>
              <a:chExt cx="1554764" cy="300251"/>
            </a:xfrm>
          </p:grpSpPr>
          <p:pic>
            <p:nvPicPr>
              <p:cNvPr id="5" name="Kép 4"/>
              <p:cNvPicPr>
                <a:picLocks noChangeAspect="1"/>
              </p:cNvPicPr>
              <p:nvPr/>
            </p:nvPicPr>
            <p:blipFill rotWithShape="1">
              <a:blip r:embed="rId6"/>
              <a:srcRect l="44845" t="9410" r="40555" b="75257"/>
              <a:stretch/>
            </p:blipFill>
            <p:spPr>
              <a:xfrm>
                <a:off x="7254242" y="4480932"/>
                <a:ext cx="245661" cy="272955"/>
              </a:xfrm>
              <a:prstGeom prst="rect">
                <a:avLst/>
              </a:prstGeom>
            </p:spPr>
          </p:pic>
          <p:pic>
            <p:nvPicPr>
              <p:cNvPr id="20" name="Kép 19"/>
              <p:cNvPicPr>
                <a:picLocks noChangeAspect="1"/>
              </p:cNvPicPr>
              <p:nvPr/>
            </p:nvPicPr>
            <p:blipFill rotWithShape="1">
              <a:blip r:embed="rId6"/>
              <a:srcRect l="44845" t="9410" r="40555" b="75257"/>
              <a:stretch/>
            </p:blipFill>
            <p:spPr>
              <a:xfrm>
                <a:off x="7416382" y="4480932"/>
                <a:ext cx="245661" cy="272955"/>
              </a:xfrm>
              <a:prstGeom prst="rect">
                <a:avLst/>
              </a:prstGeom>
            </p:spPr>
          </p:pic>
          <p:grpSp>
            <p:nvGrpSpPr>
              <p:cNvPr id="9" name="Csoportba foglalás 8"/>
              <p:cNvGrpSpPr/>
              <p:nvPr/>
            </p:nvGrpSpPr>
            <p:grpSpPr>
              <a:xfrm>
                <a:off x="8401205" y="4508228"/>
                <a:ext cx="407801" cy="272955"/>
                <a:chOff x="8401205" y="4508228"/>
                <a:chExt cx="407801" cy="272955"/>
              </a:xfrm>
            </p:grpSpPr>
            <p:pic>
              <p:nvPicPr>
                <p:cNvPr id="22" name="Kép 21"/>
                <p:cNvPicPr>
                  <a:picLocks noChangeAspect="1"/>
                </p:cNvPicPr>
                <p:nvPr/>
              </p:nvPicPr>
              <p:blipFill rotWithShape="1">
                <a:blip r:embed="rId6"/>
                <a:srcRect l="44845" t="9410" r="40555" b="75257"/>
                <a:stretch/>
              </p:blipFill>
              <p:spPr>
                <a:xfrm>
                  <a:off x="8401205" y="4508228"/>
                  <a:ext cx="245661" cy="272955"/>
                </a:xfrm>
                <a:prstGeom prst="rect">
                  <a:avLst/>
                </a:prstGeom>
              </p:spPr>
            </p:pic>
            <p:pic>
              <p:nvPicPr>
                <p:cNvPr id="23" name="Kép 22"/>
                <p:cNvPicPr>
                  <a:picLocks noChangeAspect="1"/>
                </p:cNvPicPr>
                <p:nvPr/>
              </p:nvPicPr>
              <p:blipFill rotWithShape="1">
                <a:blip r:embed="rId6"/>
                <a:srcRect l="44845" t="9410" r="40555" b="75257"/>
                <a:stretch/>
              </p:blipFill>
              <p:spPr>
                <a:xfrm>
                  <a:off x="8563345" y="4508228"/>
                  <a:ext cx="245661" cy="272955"/>
                </a:xfrm>
                <a:prstGeom prst="rect">
                  <a:avLst/>
                </a:prstGeom>
              </p:spPr>
            </p:pic>
          </p:grpSp>
        </p:grpSp>
      </p:grpSp>
      <p:pic>
        <p:nvPicPr>
          <p:cNvPr id="14" name="Kép 1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13002" y="1020411"/>
            <a:ext cx="4167061" cy="4345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639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zabadkézi sokszög 63">
            <a:hlinkClick r:id="rId2" action="ppaction://hlinksldjump"/>
          </p:cNvPr>
          <p:cNvSpPr/>
          <p:nvPr/>
        </p:nvSpPr>
        <p:spPr>
          <a:xfrm>
            <a:off x="0" y="0"/>
            <a:ext cx="1811783" cy="2215313"/>
          </a:xfrm>
          <a:custGeom>
            <a:avLst/>
            <a:gdLst>
              <a:gd name="connsiteX0" fmla="*/ 0 w 1811783"/>
              <a:gd name="connsiteY0" fmla="*/ 0 h 2215313"/>
              <a:gd name="connsiteX1" fmla="*/ 1719775 w 1811783"/>
              <a:gd name="connsiteY1" fmla="*/ 0 h 2215313"/>
              <a:gd name="connsiteX2" fmla="*/ 1739123 w 1811783"/>
              <a:gd name="connsiteY2" fmla="*/ 54480 h 2215313"/>
              <a:gd name="connsiteX3" fmla="*/ 1811783 w 1811783"/>
              <a:gd name="connsiteY3" fmla="*/ 549763 h 2215313"/>
              <a:gd name="connsiteX4" fmla="*/ 195618 w 1811783"/>
              <a:gd name="connsiteY4" fmla="*/ 2215313 h 2215313"/>
              <a:gd name="connsiteX5" fmla="*/ 30375 w 1811783"/>
              <a:gd name="connsiteY5" fmla="*/ 2206714 h 2215313"/>
              <a:gd name="connsiteX6" fmla="*/ 0 w 1811783"/>
              <a:gd name="connsiteY6" fmla="*/ 2201937 h 2215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11783" h="2215313">
                <a:moveTo>
                  <a:pt x="0" y="0"/>
                </a:moveTo>
                <a:lnTo>
                  <a:pt x="1719775" y="0"/>
                </a:lnTo>
                <a:lnTo>
                  <a:pt x="1739123" y="54480"/>
                </a:lnTo>
                <a:cubicBezTo>
                  <a:pt x="1786345" y="210939"/>
                  <a:pt x="1811783" y="377290"/>
                  <a:pt x="1811783" y="549763"/>
                </a:cubicBezTo>
                <a:cubicBezTo>
                  <a:pt x="1811783" y="1469621"/>
                  <a:pt x="1088201" y="2215313"/>
                  <a:pt x="195618" y="2215313"/>
                </a:cubicBezTo>
                <a:cubicBezTo>
                  <a:pt x="139832" y="2215313"/>
                  <a:pt x="84705" y="2212400"/>
                  <a:pt x="30375" y="2206714"/>
                </a:cubicBezTo>
                <a:lnTo>
                  <a:pt x="0" y="2201937"/>
                </a:lnTo>
                <a:close/>
              </a:path>
            </a:pathLst>
          </a:custGeom>
          <a:solidFill>
            <a:srgbClr val="16A4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Szereted az olajbogyót?</a:t>
            </a:r>
            <a:endParaRPr lang="hu-HU" dirty="0"/>
          </a:p>
        </p:txBody>
      </p:sp>
      <p:sp>
        <p:nvSpPr>
          <p:cNvPr id="19" name="Lekerekített téglalap 18"/>
          <p:cNvSpPr/>
          <p:nvPr/>
        </p:nvSpPr>
        <p:spPr>
          <a:xfrm>
            <a:off x="383184" y="4475659"/>
            <a:ext cx="8023836" cy="1311845"/>
          </a:xfrm>
          <a:prstGeom prst="roundRect">
            <a:avLst>
              <a:gd name="adj" fmla="val 345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600" dirty="0" smtClean="0">
                <a:solidFill>
                  <a:srgbClr val="65AA4F"/>
                </a:solidFill>
                <a:latin typeface="Arial Rounded MT Bold" panose="020F0704030504030204" pitchFamily="34" charset="0"/>
              </a:rPr>
              <a:t>OLAJBOGYÓ</a:t>
            </a:r>
          </a:p>
        </p:txBody>
      </p:sp>
      <p:sp>
        <p:nvSpPr>
          <p:cNvPr id="68" name="Szabadkézi sokszög 67">
            <a:hlinkClick r:id="rId3" action="ppaction://hlinksldjump"/>
          </p:cNvPr>
          <p:cNvSpPr/>
          <p:nvPr/>
        </p:nvSpPr>
        <p:spPr>
          <a:xfrm>
            <a:off x="0" y="5632120"/>
            <a:ext cx="2908999" cy="1225880"/>
          </a:xfrm>
          <a:custGeom>
            <a:avLst/>
            <a:gdLst>
              <a:gd name="connsiteX0" fmla="*/ 1311424 w 2908999"/>
              <a:gd name="connsiteY0" fmla="*/ 0 h 1225880"/>
              <a:gd name="connsiteX1" fmla="*/ 2892974 w 2908999"/>
              <a:gd name="connsiteY1" fmla="*/ 1163556 h 1225880"/>
              <a:gd name="connsiteX2" fmla="*/ 2908999 w 2908999"/>
              <a:gd name="connsiteY2" fmla="*/ 1225880 h 1225880"/>
              <a:gd name="connsiteX3" fmla="*/ 0 w 2908999"/>
              <a:gd name="connsiteY3" fmla="*/ 1225880 h 1225880"/>
              <a:gd name="connsiteX4" fmla="*/ 0 w 2908999"/>
              <a:gd name="connsiteY4" fmla="*/ 647528 h 1225880"/>
              <a:gd name="connsiteX5" fmla="*/ 33574 w 2908999"/>
              <a:gd name="connsiteY5" fmla="*/ 602630 h 1225880"/>
              <a:gd name="connsiteX6" fmla="*/ 1311424 w 2908999"/>
              <a:gd name="connsiteY6" fmla="*/ 0 h 1225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08999" h="1225880">
                <a:moveTo>
                  <a:pt x="1311424" y="0"/>
                </a:moveTo>
                <a:cubicBezTo>
                  <a:pt x="2054524" y="0"/>
                  <a:pt x="2683305" y="489451"/>
                  <a:pt x="2892974" y="1163556"/>
                </a:cubicBezTo>
                <a:lnTo>
                  <a:pt x="2908999" y="1225880"/>
                </a:lnTo>
                <a:lnTo>
                  <a:pt x="0" y="1225880"/>
                </a:lnTo>
                <a:lnTo>
                  <a:pt x="0" y="647528"/>
                </a:lnTo>
                <a:lnTo>
                  <a:pt x="33574" y="602630"/>
                </a:lnTo>
                <a:cubicBezTo>
                  <a:pt x="337309" y="234589"/>
                  <a:pt x="796971" y="0"/>
                  <a:pt x="1311424" y="0"/>
                </a:cubicBezTo>
                <a:close/>
              </a:path>
            </a:pathLst>
          </a:custGeom>
          <a:solidFill>
            <a:srgbClr val="65AA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/>
              <a:t>Vissza az ételekhez</a:t>
            </a:r>
            <a:endParaRPr lang="hu-HU" sz="2800" dirty="0"/>
          </a:p>
        </p:txBody>
      </p:sp>
      <p:sp>
        <p:nvSpPr>
          <p:cNvPr id="61" name="Szövegdoboz 60"/>
          <p:cNvSpPr txBox="1"/>
          <p:nvPr/>
        </p:nvSpPr>
        <p:spPr>
          <a:xfrm>
            <a:off x="1493492" y="2970482"/>
            <a:ext cx="47670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rgbClr val="16A460"/>
                </a:solidFill>
              </a:rPr>
              <a:t>Bogyóiból </a:t>
            </a:r>
            <a:r>
              <a:rPr lang="hu-HU" sz="2400" dirty="0" err="1" smtClean="0">
                <a:solidFill>
                  <a:srgbClr val="16A460"/>
                </a:solidFill>
              </a:rPr>
              <a:t>olajat</a:t>
            </a:r>
            <a:r>
              <a:rPr lang="hu-HU" sz="2400" dirty="0" smtClean="0">
                <a:solidFill>
                  <a:srgbClr val="16A460"/>
                </a:solidFill>
              </a:rPr>
              <a:t> préseltek.</a:t>
            </a:r>
          </a:p>
          <a:p>
            <a:r>
              <a:rPr lang="hu-HU" sz="2400" dirty="0" smtClean="0">
                <a:solidFill>
                  <a:srgbClr val="16A460"/>
                </a:solidFill>
              </a:rPr>
              <a:t>Bogyóját tartósítva fogyasztották.</a:t>
            </a:r>
            <a:endParaRPr lang="hu-HU" sz="2400" dirty="0">
              <a:solidFill>
                <a:srgbClr val="16A460"/>
              </a:solidFill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82" b="90420" l="7358" r="97659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42229" y="854619"/>
            <a:ext cx="5695950" cy="566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892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zabadkézi sokszög 63">
            <a:hlinkClick r:id="rId2" action="ppaction://hlinksldjump"/>
          </p:cNvPr>
          <p:cNvSpPr/>
          <p:nvPr/>
        </p:nvSpPr>
        <p:spPr>
          <a:xfrm flipH="1">
            <a:off x="10380217" y="0"/>
            <a:ext cx="1811783" cy="2215313"/>
          </a:xfrm>
          <a:custGeom>
            <a:avLst/>
            <a:gdLst>
              <a:gd name="connsiteX0" fmla="*/ 0 w 1811783"/>
              <a:gd name="connsiteY0" fmla="*/ 0 h 2215313"/>
              <a:gd name="connsiteX1" fmla="*/ 1719775 w 1811783"/>
              <a:gd name="connsiteY1" fmla="*/ 0 h 2215313"/>
              <a:gd name="connsiteX2" fmla="*/ 1739123 w 1811783"/>
              <a:gd name="connsiteY2" fmla="*/ 54480 h 2215313"/>
              <a:gd name="connsiteX3" fmla="*/ 1811783 w 1811783"/>
              <a:gd name="connsiteY3" fmla="*/ 549763 h 2215313"/>
              <a:gd name="connsiteX4" fmla="*/ 195618 w 1811783"/>
              <a:gd name="connsiteY4" fmla="*/ 2215313 h 2215313"/>
              <a:gd name="connsiteX5" fmla="*/ 30375 w 1811783"/>
              <a:gd name="connsiteY5" fmla="*/ 2206714 h 2215313"/>
              <a:gd name="connsiteX6" fmla="*/ 0 w 1811783"/>
              <a:gd name="connsiteY6" fmla="*/ 2201937 h 2215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11783" h="2215313">
                <a:moveTo>
                  <a:pt x="0" y="0"/>
                </a:moveTo>
                <a:lnTo>
                  <a:pt x="1719775" y="0"/>
                </a:lnTo>
                <a:lnTo>
                  <a:pt x="1739123" y="54480"/>
                </a:lnTo>
                <a:cubicBezTo>
                  <a:pt x="1786345" y="210939"/>
                  <a:pt x="1811783" y="377290"/>
                  <a:pt x="1811783" y="549763"/>
                </a:cubicBezTo>
                <a:cubicBezTo>
                  <a:pt x="1811783" y="1469621"/>
                  <a:pt x="1088201" y="2215313"/>
                  <a:pt x="195618" y="2215313"/>
                </a:cubicBezTo>
                <a:cubicBezTo>
                  <a:pt x="139832" y="2215313"/>
                  <a:pt x="84705" y="2212400"/>
                  <a:pt x="30375" y="2206714"/>
                </a:cubicBezTo>
                <a:lnTo>
                  <a:pt x="0" y="2201937"/>
                </a:lnTo>
                <a:close/>
              </a:path>
            </a:pathLst>
          </a:custGeom>
          <a:solidFill>
            <a:srgbClr val="DF88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Próbáld ki!</a:t>
            </a:r>
          </a:p>
          <a:p>
            <a:pPr algn="ctr"/>
            <a:r>
              <a:rPr lang="hu-HU" dirty="0" smtClean="0"/>
              <a:t>Ültess el egy datolyamagot!</a:t>
            </a:r>
          </a:p>
          <a:p>
            <a:pPr algn="ctr"/>
            <a:r>
              <a:rPr lang="hu-HU" dirty="0"/>
              <a:t> </a:t>
            </a:r>
          </a:p>
        </p:txBody>
      </p:sp>
      <p:sp>
        <p:nvSpPr>
          <p:cNvPr id="19" name="Lekerekített téglalap 18"/>
          <p:cNvSpPr/>
          <p:nvPr/>
        </p:nvSpPr>
        <p:spPr>
          <a:xfrm>
            <a:off x="5905247" y="4531873"/>
            <a:ext cx="4217158" cy="1311845"/>
          </a:xfrm>
          <a:prstGeom prst="roundRect">
            <a:avLst>
              <a:gd name="adj" fmla="val 345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600" dirty="0">
                <a:solidFill>
                  <a:srgbClr val="C86450"/>
                </a:solidFill>
                <a:latin typeface="Arial Rounded MT Bold" panose="020F0704030504030204" pitchFamily="34" charset="0"/>
              </a:rPr>
              <a:t>D</a:t>
            </a:r>
            <a:r>
              <a:rPr lang="hu-HU" sz="6600" dirty="0" smtClean="0">
                <a:solidFill>
                  <a:srgbClr val="C86450"/>
                </a:solidFill>
                <a:latin typeface="Arial Rounded MT Bold" panose="020F0704030504030204" pitchFamily="34" charset="0"/>
              </a:rPr>
              <a:t>ATOLYA</a:t>
            </a:r>
          </a:p>
        </p:txBody>
      </p:sp>
      <p:sp>
        <p:nvSpPr>
          <p:cNvPr id="68" name="Szabadkézi sokszög 67">
            <a:hlinkClick r:id="rId3" action="ppaction://hlinksldjump"/>
          </p:cNvPr>
          <p:cNvSpPr/>
          <p:nvPr/>
        </p:nvSpPr>
        <p:spPr>
          <a:xfrm>
            <a:off x="0" y="5646327"/>
            <a:ext cx="2908999" cy="1225880"/>
          </a:xfrm>
          <a:custGeom>
            <a:avLst/>
            <a:gdLst>
              <a:gd name="connsiteX0" fmla="*/ 1311424 w 2908999"/>
              <a:gd name="connsiteY0" fmla="*/ 0 h 1225880"/>
              <a:gd name="connsiteX1" fmla="*/ 2892974 w 2908999"/>
              <a:gd name="connsiteY1" fmla="*/ 1163556 h 1225880"/>
              <a:gd name="connsiteX2" fmla="*/ 2908999 w 2908999"/>
              <a:gd name="connsiteY2" fmla="*/ 1225880 h 1225880"/>
              <a:gd name="connsiteX3" fmla="*/ 0 w 2908999"/>
              <a:gd name="connsiteY3" fmla="*/ 1225880 h 1225880"/>
              <a:gd name="connsiteX4" fmla="*/ 0 w 2908999"/>
              <a:gd name="connsiteY4" fmla="*/ 647528 h 1225880"/>
              <a:gd name="connsiteX5" fmla="*/ 33574 w 2908999"/>
              <a:gd name="connsiteY5" fmla="*/ 602630 h 1225880"/>
              <a:gd name="connsiteX6" fmla="*/ 1311424 w 2908999"/>
              <a:gd name="connsiteY6" fmla="*/ 0 h 1225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08999" h="1225880">
                <a:moveTo>
                  <a:pt x="1311424" y="0"/>
                </a:moveTo>
                <a:cubicBezTo>
                  <a:pt x="2054524" y="0"/>
                  <a:pt x="2683305" y="489451"/>
                  <a:pt x="2892974" y="1163556"/>
                </a:cubicBezTo>
                <a:lnTo>
                  <a:pt x="2908999" y="1225880"/>
                </a:lnTo>
                <a:lnTo>
                  <a:pt x="0" y="1225880"/>
                </a:lnTo>
                <a:lnTo>
                  <a:pt x="0" y="647528"/>
                </a:lnTo>
                <a:lnTo>
                  <a:pt x="33574" y="602630"/>
                </a:lnTo>
                <a:cubicBezTo>
                  <a:pt x="337309" y="234589"/>
                  <a:pt x="796971" y="0"/>
                  <a:pt x="1311424" y="0"/>
                </a:cubicBezTo>
                <a:close/>
              </a:path>
            </a:pathLst>
          </a:custGeom>
          <a:solidFill>
            <a:srgbClr val="C86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/>
              <a:t>Vissza </a:t>
            </a:r>
            <a:endParaRPr lang="hu-HU" sz="2400" dirty="0" smtClean="0"/>
          </a:p>
          <a:p>
            <a:pPr algn="ctr"/>
            <a:r>
              <a:rPr lang="hu-HU" sz="2400" dirty="0" smtClean="0"/>
              <a:t>az </a:t>
            </a:r>
            <a:r>
              <a:rPr lang="hu-HU" sz="2400" dirty="0"/>
              <a:t>ételekhez</a:t>
            </a:r>
            <a:endParaRPr lang="hu-HU" sz="2400" dirty="0"/>
          </a:p>
        </p:txBody>
      </p:sp>
      <p:sp>
        <p:nvSpPr>
          <p:cNvPr id="61" name="Szövegdoboz 60"/>
          <p:cNvSpPr txBox="1"/>
          <p:nvPr/>
        </p:nvSpPr>
        <p:spPr>
          <a:xfrm>
            <a:off x="6203922" y="2939293"/>
            <a:ext cx="47670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rgbClr val="C86450"/>
                </a:solidFill>
              </a:rPr>
              <a:t>Pálmafán terem.</a:t>
            </a:r>
          </a:p>
          <a:p>
            <a:r>
              <a:rPr lang="hu-HU" sz="2400" dirty="0" smtClean="0">
                <a:solidFill>
                  <a:srgbClr val="C86450"/>
                </a:solidFill>
              </a:rPr>
              <a:t>Édes gyümölcs.</a:t>
            </a:r>
          </a:p>
          <a:p>
            <a:r>
              <a:rPr lang="hu-HU" sz="2400" dirty="0" smtClean="0">
                <a:solidFill>
                  <a:srgbClr val="C86450"/>
                </a:solidFill>
              </a:rPr>
              <a:t>Aszalva sokáig eltartották.</a:t>
            </a:r>
          </a:p>
          <a:p>
            <a:endParaRPr lang="hu-HU" sz="2400" dirty="0">
              <a:solidFill>
                <a:srgbClr val="C86450"/>
              </a:solidFill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955" b="91193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5403" y="1834995"/>
            <a:ext cx="5476875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458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BA7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7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2270234" cy="2254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clrChange>
              <a:clrFrom>
                <a:srgbClr val="F58221"/>
              </a:clrFrom>
              <a:clrTo>
                <a:srgbClr val="F5822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9747" y="663522"/>
            <a:ext cx="5293179" cy="5400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zövegdoboz 6"/>
          <p:cNvSpPr txBox="1">
            <a:spLocks noChangeArrowheads="1"/>
          </p:cNvSpPr>
          <p:nvPr/>
        </p:nvSpPr>
        <p:spPr bwMode="auto">
          <a:xfrm>
            <a:off x="453744" y="2832649"/>
            <a:ext cx="5470634" cy="3231654"/>
          </a:xfrm>
          <a:prstGeom prst="rect">
            <a:avLst/>
          </a:prstGeom>
          <a:solidFill>
            <a:srgbClr val="F3CD60"/>
          </a:solidFill>
          <a:ln w="111125">
            <a:solidFill>
              <a:schemeClr val="bg1"/>
            </a:solidFill>
          </a:ln>
          <a:extLst/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hu-HU" altLang="hu-HU" sz="3600" dirty="0" smtClean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3600" dirty="0" smtClean="0">
                <a:solidFill>
                  <a:prstClr val="white"/>
                </a:solidFill>
                <a:cs typeface="Arial" panose="020B0604020202020204" pitchFamily="34" charset="0"/>
              </a:rPr>
              <a:t>Áldás</a:t>
            </a:r>
            <a:r>
              <a:rPr lang="hu-HU" altLang="hu-HU" sz="3600" dirty="0">
                <a:solidFill>
                  <a:prstClr val="white"/>
                </a:solidFill>
                <a:cs typeface="Arial" panose="020B0604020202020204" pitchFamily="34" charset="0"/>
              </a:rPr>
              <a:t>, békesség!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hu-HU" altLang="hu-HU" sz="3600" dirty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3200" dirty="0">
                <a:solidFill>
                  <a:prstClr val="white"/>
                </a:solidFill>
                <a:cs typeface="Arial" panose="020B0604020202020204" pitchFamily="34" charset="0"/>
              </a:rPr>
              <a:t>Kezdd a digitális </a:t>
            </a:r>
            <a:r>
              <a:rPr lang="hu-HU" altLang="hu-HU" sz="3200" dirty="0" smtClean="0">
                <a:solidFill>
                  <a:prstClr val="white"/>
                </a:solidFill>
                <a:cs typeface="Arial" panose="020B0604020202020204" pitchFamily="34" charset="0"/>
              </a:rPr>
              <a:t>hittanórát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3200" dirty="0" smtClean="0">
                <a:solidFill>
                  <a:prstClr val="white"/>
                </a:solidFill>
                <a:cs typeface="Arial" panose="020B0604020202020204" pitchFamily="34" charset="0"/>
              </a:rPr>
              <a:t>az </a:t>
            </a:r>
            <a:r>
              <a:rPr lang="hu-HU" altLang="hu-HU" sz="3200" dirty="0">
                <a:solidFill>
                  <a:prstClr val="white"/>
                </a:solidFill>
                <a:cs typeface="Arial" panose="020B0604020202020204" pitchFamily="34" charset="0"/>
              </a:rPr>
              <a:t>óra eleji imádsággal</a:t>
            </a:r>
            <a:r>
              <a:rPr lang="hu-HU" altLang="hu-HU" sz="3200" dirty="0" smtClean="0">
                <a:solidFill>
                  <a:prstClr val="white"/>
                </a:solidFill>
                <a:cs typeface="Arial" panose="020B0604020202020204" pitchFamily="34" charset="0"/>
              </a:rPr>
              <a:t>!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hu-HU" altLang="hu-HU" sz="320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0099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zabadkézi sokszög 63">
            <a:hlinkClick r:id="rId2" action="ppaction://hlinksldjump"/>
          </p:cNvPr>
          <p:cNvSpPr/>
          <p:nvPr/>
        </p:nvSpPr>
        <p:spPr>
          <a:xfrm>
            <a:off x="0" y="0"/>
            <a:ext cx="2481943" cy="2438400"/>
          </a:xfrm>
          <a:custGeom>
            <a:avLst/>
            <a:gdLst>
              <a:gd name="connsiteX0" fmla="*/ 0 w 1811783"/>
              <a:gd name="connsiteY0" fmla="*/ 0 h 2215313"/>
              <a:gd name="connsiteX1" fmla="*/ 1719775 w 1811783"/>
              <a:gd name="connsiteY1" fmla="*/ 0 h 2215313"/>
              <a:gd name="connsiteX2" fmla="*/ 1739123 w 1811783"/>
              <a:gd name="connsiteY2" fmla="*/ 54480 h 2215313"/>
              <a:gd name="connsiteX3" fmla="*/ 1811783 w 1811783"/>
              <a:gd name="connsiteY3" fmla="*/ 549763 h 2215313"/>
              <a:gd name="connsiteX4" fmla="*/ 195618 w 1811783"/>
              <a:gd name="connsiteY4" fmla="*/ 2215313 h 2215313"/>
              <a:gd name="connsiteX5" fmla="*/ 30375 w 1811783"/>
              <a:gd name="connsiteY5" fmla="*/ 2206714 h 2215313"/>
              <a:gd name="connsiteX6" fmla="*/ 0 w 1811783"/>
              <a:gd name="connsiteY6" fmla="*/ 2201937 h 2215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11783" h="2215313">
                <a:moveTo>
                  <a:pt x="0" y="0"/>
                </a:moveTo>
                <a:lnTo>
                  <a:pt x="1719775" y="0"/>
                </a:lnTo>
                <a:lnTo>
                  <a:pt x="1739123" y="54480"/>
                </a:lnTo>
                <a:cubicBezTo>
                  <a:pt x="1786345" y="210939"/>
                  <a:pt x="1811783" y="377290"/>
                  <a:pt x="1811783" y="549763"/>
                </a:cubicBezTo>
                <a:cubicBezTo>
                  <a:pt x="1811783" y="1469621"/>
                  <a:pt x="1088201" y="2215313"/>
                  <a:pt x="195618" y="2215313"/>
                </a:cubicBezTo>
                <a:cubicBezTo>
                  <a:pt x="139832" y="2215313"/>
                  <a:pt x="84705" y="2212400"/>
                  <a:pt x="30375" y="2206714"/>
                </a:cubicBezTo>
                <a:lnTo>
                  <a:pt x="0" y="2201937"/>
                </a:lnTo>
                <a:close/>
              </a:path>
            </a:pathLst>
          </a:custGeom>
          <a:solidFill>
            <a:srgbClr val="FAC1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dirty="0" smtClean="0"/>
              <a:t>Ettél már ilyen lapos kenyeret?</a:t>
            </a:r>
            <a:endParaRPr lang="hu-HU" sz="1600" dirty="0"/>
          </a:p>
        </p:txBody>
      </p:sp>
      <p:sp>
        <p:nvSpPr>
          <p:cNvPr id="19" name="Lekerekített téglalap 18"/>
          <p:cNvSpPr/>
          <p:nvPr/>
        </p:nvSpPr>
        <p:spPr>
          <a:xfrm>
            <a:off x="1568271" y="4334482"/>
            <a:ext cx="4107976" cy="1311845"/>
          </a:xfrm>
          <a:prstGeom prst="roundRect">
            <a:avLst>
              <a:gd name="adj" fmla="val 345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600" dirty="0" smtClean="0">
                <a:solidFill>
                  <a:srgbClr val="F6A070"/>
                </a:solidFill>
                <a:latin typeface="Arial Rounded MT Bold" panose="020F0704030504030204" pitchFamily="34" charset="0"/>
              </a:rPr>
              <a:t>KENYÉR</a:t>
            </a:r>
          </a:p>
        </p:txBody>
      </p:sp>
      <p:sp>
        <p:nvSpPr>
          <p:cNvPr id="68" name="Szabadkézi sokszög 67">
            <a:hlinkClick r:id="rId3" action="ppaction://hlinksldjump"/>
          </p:cNvPr>
          <p:cNvSpPr/>
          <p:nvPr/>
        </p:nvSpPr>
        <p:spPr>
          <a:xfrm>
            <a:off x="0" y="5646327"/>
            <a:ext cx="2908999" cy="1225880"/>
          </a:xfrm>
          <a:custGeom>
            <a:avLst/>
            <a:gdLst>
              <a:gd name="connsiteX0" fmla="*/ 1311424 w 2908999"/>
              <a:gd name="connsiteY0" fmla="*/ 0 h 1225880"/>
              <a:gd name="connsiteX1" fmla="*/ 2892974 w 2908999"/>
              <a:gd name="connsiteY1" fmla="*/ 1163556 h 1225880"/>
              <a:gd name="connsiteX2" fmla="*/ 2908999 w 2908999"/>
              <a:gd name="connsiteY2" fmla="*/ 1225880 h 1225880"/>
              <a:gd name="connsiteX3" fmla="*/ 0 w 2908999"/>
              <a:gd name="connsiteY3" fmla="*/ 1225880 h 1225880"/>
              <a:gd name="connsiteX4" fmla="*/ 0 w 2908999"/>
              <a:gd name="connsiteY4" fmla="*/ 647528 h 1225880"/>
              <a:gd name="connsiteX5" fmla="*/ 33574 w 2908999"/>
              <a:gd name="connsiteY5" fmla="*/ 602630 h 1225880"/>
              <a:gd name="connsiteX6" fmla="*/ 1311424 w 2908999"/>
              <a:gd name="connsiteY6" fmla="*/ 0 h 1225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08999" h="1225880">
                <a:moveTo>
                  <a:pt x="1311424" y="0"/>
                </a:moveTo>
                <a:cubicBezTo>
                  <a:pt x="2054524" y="0"/>
                  <a:pt x="2683305" y="489451"/>
                  <a:pt x="2892974" y="1163556"/>
                </a:cubicBezTo>
                <a:lnTo>
                  <a:pt x="2908999" y="1225880"/>
                </a:lnTo>
                <a:lnTo>
                  <a:pt x="0" y="1225880"/>
                </a:lnTo>
                <a:lnTo>
                  <a:pt x="0" y="647528"/>
                </a:lnTo>
                <a:lnTo>
                  <a:pt x="33574" y="602630"/>
                </a:lnTo>
                <a:cubicBezTo>
                  <a:pt x="337309" y="234589"/>
                  <a:pt x="796971" y="0"/>
                  <a:pt x="1311424" y="0"/>
                </a:cubicBezTo>
                <a:close/>
              </a:path>
            </a:pathLst>
          </a:custGeom>
          <a:solidFill>
            <a:srgbClr val="F6A0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/>
              <a:t>Vissza </a:t>
            </a:r>
            <a:endParaRPr lang="hu-HU" sz="2400" dirty="0" smtClean="0"/>
          </a:p>
          <a:p>
            <a:pPr algn="ctr"/>
            <a:r>
              <a:rPr lang="hu-HU" sz="2400" dirty="0" smtClean="0"/>
              <a:t>az </a:t>
            </a:r>
            <a:r>
              <a:rPr lang="hu-HU" sz="2400" dirty="0"/>
              <a:t>ételekhez</a:t>
            </a:r>
            <a:endParaRPr lang="hu-HU" sz="2400" dirty="0"/>
          </a:p>
        </p:txBody>
      </p:sp>
      <p:sp>
        <p:nvSpPr>
          <p:cNvPr id="61" name="Szövegdoboz 60"/>
          <p:cNvSpPr txBox="1"/>
          <p:nvPr/>
        </p:nvSpPr>
        <p:spPr>
          <a:xfrm>
            <a:off x="1811783" y="1858757"/>
            <a:ext cx="60612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rgbClr val="F6A070"/>
                </a:solidFill>
              </a:rPr>
              <a:t>Jézus korában a kenyér lapos volt.</a:t>
            </a:r>
          </a:p>
          <a:p>
            <a:r>
              <a:rPr lang="hu-HU" sz="2400" dirty="0" smtClean="0">
                <a:solidFill>
                  <a:srgbClr val="F6A070"/>
                </a:solidFill>
              </a:rPr>
              <a:t>Olyan alakja van, mint a lángosnak.</a:t>
            </a:r>
          </a:p>
          <a:p>
            <a:r>
              <a:rPr lang="hu-HU" sz="2400" dirty="0" smtClean="0">
                <a:solidFill>
                  <a:srgbClr val="F6A070"/>
                </a:solidFill>
              </a:rPr>
              <a:t>Gabonából készítették.</a:t>
            </a:r>
          </a:p>
          <a:p>
            <a:r>
              <a:rPr lang="hu-HU" sz="2400" dirty="0" smtClean="0">
                <a:solidFill>
                  <a:srgbClr val="F6A070"/>
                </a:solidFill>
              </a:rPr>
              <a:t>Ez volt a legfőbb táplálék. </a:t>
            </a:r>
          </a:p>
          <a:p>
            <a:r>
              <a:rPr lang="hu-HU" sz="2400" dirty="0" smtClean="0">
                <a:solidFill>
                  <a:srgbClr val="F6A070"/>
                </a:solidFill>
              </a:rPr>
              <a:t>Otthon </a:t>
            </a:r>
            <a:r>
              <a:rPr lang="hu-HU" sz="2400" dirty="0" smtClean="0">
                <a:solidFill>
                  <a:srgbClr val="F6A070"/>
                </a:solidFill>
              </a:rPr>
              <a:t>is, </a:t>
            </a:r>
            <a:r>
              <a:rPr lang="hu-HU" sz="2400" dirty="0" smtClean="0">
                <a:solidFill>
                  <a:srgbClr val="F6A070"/>
                </a:solidFill>
              </a:rPr>
              <a:t>és útközben is fogyasztották.</a:t>
            </a:r>
          </a:p>
          <a:p>
            <a:r>
              <a:rPr lang="hu-HU" sz="2400" dirty="0" smtClean="0">
                <a:solidFill>
                  <a:srgbClr val="F6A070"/>
                </a:solidFill>
              </a:rPr>
              <a:t>Sózott hallal és gyümölccsel is ették.</a:t>
            </a:r>
            <a:endParaRPr lang="hu-HU" sz="2400" dirty="0">
              <a:solidFill>
                <a:srgbClr val="F6A070"/>
              </a:solidFill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980" b="93267" l="2447" r="97879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92072" y="1926245"/>
            <a:ext cx="4899928" cy="3205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602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zabadkézi sokszög 63">
            <a:hlinkClick r:id="rId2" action="ppaction://hlinksldjump"/>
          </p:cNvPr>
          <p:cNvSpPr/>
          <p:nvPr/>
        </p:nvSpPr>
        <p:spPr>
          <a:xfrm flipH="1">
            <a:off x="10380217" y="0"/>
            <a:ext cx="1811783" cy="2215313"/>
          </a:xfrm>
          <a:custGeom>
            <a:avLst/>
            <a:gdLst>
              <a:gd name="connsiteX0" fmla="*/ 0 w 1811783"/>
              <a:gd name="connsiteY0" fmla="*/ 0 h 2215313"/>
              <a:gd name="connsiteX1" fmla="*/ 1719775 w 1811783"/>
              <a:gd name="connsiteY1" fmla="*/ 0 h 2215313"/>
              <a:gd name="connsiteX2" fmla="*/ 1739123 w 1811783"/>
              <a:gd name="connsiteY2" fmla="*/ 54480 h 2215313"/>
              <a:gd name="connsiteX3" fmla="*/ 1811783 w 1811783"/>
              <a:gd name="connsiteY3" fmla="*/ 549763 h 2215313"/>
              <a:gd name="connsiteX4" fmla="*/ 195618 w 1811783"/>
              <a:gd name="connsiteY4" fmla="*/ 2215313 h 2215313"/>
              <a:gd name="connsiteX5" fmla="*/ 30375 w 1811783"/>
              <a:gd name="connsiteY5" fmla="*/ 2206714 h 2215313"/>
              <a:gd name="connsiteX6" fmla="*/ 0 w 1811783"/>
              <a:gd name="connsiteY6" fmla="*/ 2201937 h 2215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11783" h="2215313">
                <a:moveTo>
                  <a:pt x="0" y="0"/>
                </a:moveTo>
                <a:lnTo>
                  <a:pt x="1719775" y="0"/>
                </a:lnTo>
                <a:lnTo>
                  <a:pt x="1739123" y="54480"/>
                </a:lnTo>
                <a:cubicBezTo>
                  <a:pt x="1786345" y="210939"/>
                  <a:pt x="1811783" y="377290"/>
                  <a:pt x="1811783" y="549763"/>
                </a:cubicBezTo>
                <a:cubicBezTo>
                  <a:pt x="1811783" y="1469621"/>
                  <a:pt x="1088201" y="2215313"/>
                  <a:pt x="195618" y="2215313"/>
                </a:cubicBezTo>
                <a:cubicBezTo>
                  <a:pt x="139832" y="2215313"/>
                  <a:pt x="84705" y="2212400"/>
                  <a:pt x="30375" y="2206714"/>
                </a:cubicBezTo>
                <a:lnTo>
                  <a:pt x="0" y="2201937"/>
                </a:lnTo>
                <a:close/>
              </a:path>
            </a:pathLst>
          </a:custGeom>
          <a:solidFill>
            <a:srgbClr val="DF88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Mi a kedvenc sajtos ételed?</a:t>
            </a:r>
            <a:endParaRPr lang="hu-HU" dirty="0"/>
          </a:p>
        </p:txBody>
      </p:sp>
      <p:sp>
        <p:nvSpPr>
          <p:cNvPr id="19" name="Lekerekített téglalap 18"/>
          <p:cNvSpPr/>
          <p:nvPr/>
        </p:nvSpPr>
        <p:spPr>
          <a:xfrm>
            <a:off x="3870824" y="4820922"/>
            <a:ext cx="7415284" cy="1311845"/>
          </a:xfrm>
          <a:prstGeom prst="roundRect">
            <a:avLst>
              <a:gd name="adj" fmla="val 345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600" dirty="0" smtClean="0">
                <a:solidFill>
                  <a:srgbClr val="C86450"/>
                </a:solidFill>
                <a:latin typeface="Arial Rounded MT Bold" panose="020F0704030504030204" pitchFamily="34" charset="0"/>
              </a:rPr>
              <a:t>TEJTERMÉKEK</a:t>
            </a:r>
          </a:p>
        </p:txBody>
      </p:sp>
      <p:sp>
        <p:nvSpPr>
          <p:cNvPr id="68" name="Szabadkézi sokszög 67">
            <a:hlinkClick r:id="rId3" action="ppaction://hlinksldjump"/>
          </p:cNvPr>
          <p:cNvSpPr/>
          <p:nvPr/>
        </p:nvSpPr>
        <p:spPr>
          <a:xfrm>
            <a:off x="0" y="5682903"/>
            <a:ext cx="2908999" cy="1225880"/>
          </a:xfrm>
          <a:custGeom>
            <a:avLst/>
            <a:gdLst>
              <a:gd name="connsiteX0" fmla="*/ 1311424 w 2908999"/>
              <a:gd name="connsiteY0" fmla="*/ 0 h 1225880"/>
              <a:gd name="connsiteX1" fmla="*/ 2892974 w 2908999"/>
              <a:gd name="connsiteY1" fmla="*/ 1163556 h 1225880"/>
              <a:gd name="connsiteX2" fmla="*/ 2908999 w 2908999"/>
              <a:gd name="connsiteY2" fmla="*/ 1225880 h 1225880"/>
              <a:gd name="connsiteX3" fmla="*/ 0 w 2908999"/>
              <a:gd name="connsiteY3" fmla="*/ 1225880 h 1225880"/>
              <a:gd name="connsiteX4" fmla="*/ 0 w 2908999"/>
              <a:gd name="connsiteY4" fmla="*/ 647528 h 1225880"/>
              <a:gd name="connsiteX5" fmla="*/ 33574 w 2908999"/>
              <a:gd name="connsiteY5" fmla="*/ 602630 h 1225880"/>
              <a:gd name="connsiteX6" fmla="*/ 1311424 w 2908999"/>
              <a:gd name="connsiteY6" fmla="*/ 0 h 1225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08999" h="1225880">
                <a:moveTo>
                  <a:pt x="1311424" y="0"/>
                </a:moveTo>
                <a:cubicBezTo>
                  <a:pt x="2054524" y="0"/>
                  <a:pt x="2683305" y="489451"/>
                  <a:pt x="2892974" y="1163556"/>
                </a:cubicBezTo>
                <a:lnTo>
                  <a:pt x="2908999" y="1225880"/>
                </a:lnTo>
                <a:lnTo>
                  <a:pt x="0" y="1225880"/>
                </a:lnTo>
                <a:lnTo>
                  <a:pt x="0" y="647528"/>
                </a:lnTo>
                <a:lnTo>
                  <a:pt x="33574" y="602630"/>
                </a:lnTo>
                <a:cubicBezTo>
                  <a:pt x="337309" y="234589"/>
                  <a:pt x="796971" y="0"/>
                  <a:pt x="1311424" y="0"/>
                </a:cubicBezTo>
                <a:close/>
              </a:path>
            </a:pathLst>
          </a:custGeom>
          <a:solidFill>
            <a:srgbClr val="C86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/>
              <a:t>Vissza az ételekhez</a:t>
            </a:r>
            <a:endParaRPr lang="hu-HU" sz="2800" dirty="0"/>
          </a:p>
        </p:txBody>
      </p:sp>
      <p:sp>
        <p:nvSpPr>
          <p:cNvPr id="61" name="Szövegdoboz 60"/>
          <p:cNvSpPr txBox="1"/>
          <p:nvPr/>
        </p:nvSpPr>
        <p:spPr>
          <a:xfrm>
            <a:off x="5137244" y="3069257"/>
            <a:ext cx="47670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rgbClr val="C86450"/>
                </a:solidFill>
              </a:rPr>
              <a:t>Tejet ittak.</a:t>
            </a:r>
          </a:p>
          <a:p>
            <a:r>
              <a:rPr lang="hu-HU" sz="2400" dirty="0" smtClean="0">
                <a:solidFill>
                  <a:srgbClr val="C86450"/>
                </a:solidFill>
              </a:rPr>
              <a:t>A tejből sajtot készítettek.</a:t>
            </a:r>
          </a:p>
          <a:p>
            <a:endParaRPr lang="hu-HU" sz="2400" dirty="0">
              <a:solidFill>
                <a:srgbClr val="C86450"/>
              </a:solidFill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688" b="90000" l="0" r="89884">
                        <a14:foregroundMark x1="50000" y1="12969" x2="64595" y2="20469"/>
                        <a14:foregroundMark x1="56069" y1="13438" x2="51879" y2="2125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0224" y="2171834"/>
            <a:ext cx="3756796" cy="3474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3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zabadkézi sokszög 63">
            <a:hlinkClick r:id="rId2" action="ppaction://hlinksldjump"/>
          </p:cNvPr>
          <p:cNvSpPr/>
          <p:nvPr/>
        </p:nvSpPr>
        <p:spPr>
          <a:xfrm>
            <a:off x="0" y="0"/>
            <a:ext cx="1811783" cy="2215313"/>
          </a:xfrm>
          <a:custGeom>
            <a:avLst/>
            <a:gdLst>
              <a:gd name="connsiteX0" fmla="*/ 0 w 1811783"/>
              <a:gd name="connsiteY0" fmla="*/ 0 h 2215313"/>
              <a:gd name="connsiteX1" fmla="*/ 1719775 w 1811783"/>
              <a:gd name="connsiteY1" fmla="*/ 0 h 2215313"/>
              <a:gd name="connsiteX2" fmla="*/ 1739123 w 1811783"/>
              <a:gd name="connsiteY2" fmla="*/ 54480 h 2215313"/>
              <a:gd name="connsiteX3" fmla="*/ 1811783 w 1811783"/>
              <a:gd name="connsiteY3" fmla="*/ 549763 h 2215313"/>
              <a:gd name="connsiteX4" fmla="*/ 195618 w 1811783"/>
              <a:gd name="connsiteY4" fmla="*/ 2215313 h 2215313"/>
              <a:gd name="connsiteX5" fmla="*/ 30375 w 1811783"/>
              <a:gd name="connsiteY5" fmla="*/ 2206714 h 2215313"/>
              <a:gd name="connsiteX6" fmla="*/ 0 w 1811783"/>
              <a:gd name="connsiteY6" fmla="*/ 2201937 h 2215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11783" h="2215313">
                <a:moveTo>
                  <a:pt x="0" y="0"/>
                </a:moveTo>
                <a:lnTo>
                  <a:pt x="1719775" y="0"/>
                </a:lnTo>
                <a:lnTo>
                  <a:pt x="1739123" y="54480"/>
                </a:lnTo>
                <a:cubicBezTo>
                  <a:pt x="1786345" y="210939"/>
                  <a:pt x="1811783" y="377290"/>
                  <a:pt x="1811783" y="549763"/>
                </a:cubicBezTo>
                <a:cubicBezTo>
                  <a:pt x="1811783" y="1469621"/>
                  <a:pt x="1088201" y="2215313"/>
                  <a:pt x="195618" y="2215313"/>
                </a:cubicBezTo>
                <a:cubicBezTo>
                  <a:pt x="139832" y="2215313"/>
                  <a:pt x="84705" y="2212400"/>
                  <a:pt x="30375" y="2206714"/>
                </a:cubicBezTo>
                <a:lnTo>
                  <a:pt x="0" y="2201937"/>
                </a:lnTo>
                <a:close/>
              </a:path>
            </a:pathLst>
          </a:custGeom>
          <a:solidFill>
            <a:srgbClr val="5DCD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Szereted a halat?</a:t>
            </a:r>
            <a:endParaRPr lang="hu-HU" dirty="0"/>
          </a:p>
        </p:txBody>
      </p:sp>
      <p:sp>
        <p:nvSpPr>
          <p:cNvPr id="19" name="Lekerekített téglalap 18"/>
          <p:cNvSpPr/>
          <p:nvPr/>
        </p:nvSpPr>
        <p:spPr>
          <a:xfrm>
            <a:off x="1568271" y="4334482"/>
            <a:ext cx="4107976" cy="1311845"/>
          </a:xfrm>
          <a:prstGeom prst="roundRect">
            <a:avLst>
              <a:gd name="adj" fmla="val 345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600" dirty="0" smtClean="0">
                <a:solidFill>
                  <a:srgbClr val="5DCDEC"/>
                </a:solidFill>
                <a:latin typeface="Arial Rounded MT Bold" panose="020F0704030504030204" pitchFamily="34" charset="0"/>
              </a:rPr>
              <a:t>HAL</a:t>
            </a:r>
          </a:p>
        </p:txBody>
      </p:sp>
      <p:sp>
        <p:nvSpPr>
          <p:cNvPr id="68" name="Szabadkézi sokszög 67">
            <a:hlinkClick r:id="rId3" action="ppaction://hlinksldjump"/>
          </p:cNvPr>
          <p:cNvSpPr/>
          <p:nvPr/>
        </p:nvSpPr>
        <p:spPr>
          <a:xfrm>
            <a:off x="0" y="5646327"/>
            <a:ext cx="2908999" cy="1225880"/>
          </a:xfrm>
          <a:custGeom>
            <a:avLst/>
            <a:gdLst>
              <a:gd name="connsiteX0" fmla="*/ 1311424 w 2908999"/>
              <a:gd name="connsiteY0" fmla="*/ 0 h 1225880"/>
              <a:gd name="connsiteX1" fmla="*/ 2892974 w 2908999"/>
              <a:gd name="connsiteY1" fmla="*/ 1163556 h 1225880"/>
              <a:gd name="connsiteX2" fmla="*/ 2908999 w 2908999"/>
              <a:gd name="connsiteY2" fmla="*/ 1225880 h 1225880"/>
              <a:gd name="connsiteX3" fmla="*/ 0 w 2908999"/>
              <a:gd name="connsiteY3" fmla="*/ 1225880 h 1225880"/>
              <a:gd name="connsiteX4" fmla="*/ 0 w 2908999"/>
              <a:gd name="connsiteY4" fmla="*/ 647528 h 1225880"/>
              <a:gd name="connsiteX5" fmla="*/ 33574 w 2908999"/>
              <a:gd name="connsiteY5" fmla="*/ 602630 h 1225880"/>
              <a:gd name="connsiteX6" fmla="*/ 1311424 w 2908999"/>
              <a:gd name="connsiteY6" fmla="*/ 0 h 1225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08999" h="1225880">
                <a:moveTo>
                  <a:pt x="1311424" y="0"/>
                </a:moveTo>
                <a:cubicBezTo>
                  <a:pt x="2054524" y="0"/>
                  <a:pt x="2683305" y="489451"/>
                  <a:pt x="2892974" y="1163556"/>
                </a:cubicBezTo>
                <a:lnTo>
                  <a:pt x="2908999" y="1225880"/>
                </a:lnTo>
                <a:lnTo>
                  <a:pt x="0" y="1225880"/>
                </a:lnTo>
                <a:lnTo>
                  <a:pt x="0" y="647528"/>
                </a:lnTo>
                <a:lnTo>
                  <a:pt x="33574" y="602630"/>
                </a:lnTo>
                <a:cubicBezTo>
                  <a:pt x="337309" y="234589"/>
                  <a:pt x="796971" y="0"/>
                  <a:pt x="1311424" y="0"/>
                </a:cubicBezTo>
                <a:close/>
              </a:path>
            </a:pathLst>
          </a:custGeom>
          <a:solidFill>
            <a:srgbClr val="234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600" dirty="0" smtClean="0"/>
              <a:t>Vissza az ételekhez</a:t>
            </a:r>
            <a:endParaRPr lang="hu-HU" sz="2600" dirty="0"/>
          </a:p>
        </p:txBody>
      </p:sp>
      <p:sp>
        <p:nvSpPr>
          <p:cNvPr id="61" name="Szövegdoboz 60"/>
          <p:cNvSpPr txBox="1"/>
          <p:nvPr/>
        </p:nvSpPr>
        <p:spPr>
          <a:xfrm>
            <a:off x="1811783" y="2730490"/>
            <a:ext cx="54070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rgbClr val="5DCDEC"/>
                </a:solidFill>
              </a:rPr>
              <a:t>A halat frissen, és tartósítva is gyakran fogyasztották.</a:t>
            </a:r>
          </a:p>
          <a:p>
            <a:r>
              <a:rPr lang="hu-HU" sz="2400" dirty="0" smtClean="0">
                <a:solidFill>
                  <a:srgbClr val="5DCDEC"/>
                </a:solidFill>
              </a:rPr>
              <a:t>A halat sóval tartósították.</a:t>
            </a:r>
            <a:endParaRPr lang="hu-HU" sz="2400" dirty="0">
              <a:solidFill>
                <a:srgbClr val="5DCDEC"/>
              </a:solidFill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343" b="89510" l="4907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18784" y="2215313"/>
            <a:ext cx="4076700" cy="272415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968121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zis 3"/>
          <p:cNvSpPr/>
          <p:nvPr/>
        </p:nvSpPr>
        <p:spPr>
          <a:xfrm>
            <a:off x="3733800" y="1763486"/>
            <a:ext cx="4188668" cy="419375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Szövegdoboz 8"/>
          <p:cNvSpPr txBox="1"/>
          <p:nvPr/>
        </p:nvSpPr>
        <p:spPr>
          <a:xfrm>
            <a:off x="375557" y="73698"/>
            <a:ext cx="114408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400" dirty="0" smtClean="0">
                <a:solidFill>
                  <a:srgbClr val="F0A22E"/>
                </a:solidFill>
              </a:rPr>
              <a:t>HOGYAN ÖLTÖZTEK JÉZUS KORÁBAN?</a:t>
            </a:r>
            <a:endParaRPr lang="hu-HU" sz="4400" dirty="0">
              <a:solidFill>
                <a:srgbClr val="F0A22E"/>
              </a:solidFill>
            </a:endParaRPr>
          </a:p>
        </p:txBody>
      </p:sp>
      <p:pic>
        <p:nvPicPr>
          <p:cNvPr id="29" name="Kép 28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969" b="95108" l="2599" r="9587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15205" y="749309"/>
            <a:ext cx="3981662" cy="6222108"/>
          </a:xfrm>
          <a:prstGeom prst="rect">
            <a:avLst/>
          </a:prstGeom>
        </p:spPr>
      </p:pic>
      <p:pic>
        <p:nvPicPr>
          <p:cNvPr id="3" name="Kép 2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67363" y="1537894"/>
            <a:ext cx="1744460" cy="4962397"/>
          </a:xfrm>
          <a:prstGeom prst="rect">
            <a:avLst/>
          </a:prstGeom>
        </p:spPr>
      </p:pic>
      <p:sp>
        <p:nvSpPr>
          <p:cNvPr id="20" name="Szövegdoboz 19">
            <a:hlinkClick r:id="rId7" action="ppaction://hlinksldjump"/>
          </p:cNvPr>
          <p:cNvSpPr txBox="1">
            <a:spLocks/>
          </p:cNvSpPr>
          <p:nvPr/>
        </p:nvSpPr>
        <p:spPr>
          <a:xfrm>
            <a:off x="-11872" y="4864184"/>
            <a:ext cx="3045381" cy="1986869"/>
          </a:xfrm>
          <a:custGeom>
            <a:avLst/>
            <a:gdLst>
              <a:gd name="connsiteX0" fmla="*/ 1202878 w 3045381"/>
              <a:gd name="connsiteY0" fmla="*/ 0 h 1986869"/>
              <a:gd name="connsiteX1" fmla="*/ 3045381 w 3045381"/>
              <a:gd name="connsiteY1" fmla="*/ 1627209 h 1986869"/>
              <a:gd name="connsiteX2" fmla="*/ 3007948 w 3045381"/>
              <a:gd name="connsiteY2" fmla="*/ 1955149 h 1986869"/>
              <a:gd name="connsiteX3" fmla="*/ 2998713 w 3045381"/>
              <a:gd name="connsiteY3" fmla="*/ 1986869 h 1986869"/>
              <a:gd name="connsiteX4" fmla="*/ 0 w 3045381"/>
              <a:gd name="connsiteY4" fmla="*/ 1986869 h 1986869"/>
              <a:gd name="connsiteX5" fmla="*/ 0 w 3045381"/>
              <a:gd name="connsiteY5" fmla="*/ 396358 h 1986869"/>
              <a:gd name="connsiteX6" fmla="*/ 30875 w 3045381"/>
              <a:gd name="connsiteY6" fmla="*/ 371576 h 1986869"/>
              <a:gd name="connsiteX7" fmla="*/ 1202878 w 3045381"/>
              <a:gd name="connsiteY7" fmla="*/ 0 h 1986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45381" h="1986869">
                <a:moveTo>
                  <a:pt x="1202878" y="0"/>
                </a:moveTo>
                <a:cubicBezTo>
                  <a:pt x="2220464" y="0"/>
                  <a:pt x="3045381" y="728526"/>
                  <a:pt x="3045381" y="1627209"/>
                </a:cubicBezTo>
                <a:cubicBezTo>
                  <a:pt x="3045381" y="1739545"/>
                  <a:pt x="3032492" y="1849221"/>
                  <a:pt x="3007948" y="1955149"/>
                </a:cubicBezTo>
                <a:lnTo>
                  <a:pt x="2998713" y="1986869"/>
                </a:lnTo>
                <a:lnTo>
                  <a:pt x="0" y="1986869"/>
                </a:lnTo>
                <a:lnTo>
                  <a:pt x="0" y="396358"/>
                </a:lnTo>
                <a:lnTo>
                  <a:pt x="30875" y="371576"/>
                </a:lnTo>
                <a:cubicBezTo>
                  <a:pt x="349368" y="139445"/>
                  <a:pt x="757684" y="0"/>
                  <a:pt x="1202878" y="0"/>
                </a:cubicBezTo>
                <a:close/>
              </a:path>
            </a:pathLst>
          </a:custGeom>
          <a:solidFill>
            <a:srgbClr val="F0A22E"/>
          </a:solidFill>
        </p:spPr>
        <p:txBody>
          <a:bodyPr wrap="square" rtlCol="0">
            <a:noAutofit/>
          </a:bodyPr>
          <a:lstStyle/>
          <a:p>
            <a:pPr algn="ctr"/>
            <a:endParaRPr lang="hu-HU" sz="2800" dirty="0">
              <a:solidFill>
                <a:schemeClr val="bg1"/>
              </a:solidFill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334835" y="5336290"/>
            <a:ext cx="261321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400" dirty="0">
                <a:solidFill>
                  <a:schemeClr val="bg1"/>
                </a:solidFill>
              </a:rPr>
              <a:t>Kattints ide, </a:t>
            </a:r>
            <a:endParaRPr lang="hu-HU" sz="2400" dirty="0" smtClean="0">
              <a:solidFill>
                <a:schemeClr val="bg1"/>
              </a:solidFill>
            </a:endParaRPr>
          </a:p>
          <a:p>
            <a:r>
              <a:rPr lang="hu-HU" sz="2400" dirty="0" smtClean="0">
                <a:solidFill>
                  <a:schemeClr val="bg1"/>
                </a:solidFill>
              </a:rPr>
              <a:t>ha </a:t>
            </a:r>
            <a:r>
              <a:rPr lang="hu-HU" sz="2400" dirty="0">
                <a:solidFill>
                  <a:schemeClr val="bg1"/>
                </a:solidFill>
              </a:rPr>
              <a:t>elolvastad </a:t>
            </a:r>
            <a:endParaRPr lang="hu-HU" sz="2400" dirty="0" smtClean="0">
              <a:solidFill>
                <a:schemeClr val="bg1"/>
              </a:solidFill>
            </a:endParaRPr>
          </a:p>
          <a:p>
            <a:r>
              <a:rPr lang="hu-HU" sz="2400" dirty="0" smtClean="0">
                <a:solidFill>
                  <a:schemeClr val="bg1"/>
                </a:solidFill>
              </a:rPr>
              <a:t>mind </a:t>
            </a:r>
            <a:r>
              <a:rPr lang="hu-HU" sz="2400" dirty="0">
                <a:solidFill>
                  <a:schemeClr val="bg1"/>
                </a:solidFill>
              </a:rPr>
              <a:t>a két leírást!</a:t>
            </a:r>
          </a:p>
        </p:txBody>
      </p:sp>
      <p:sp>
        <p:nvSpPr>
          <p:cNvPr id="23" name="Szövegdoboz 22"/>
          <p:cNvSpPr txBox="1">
            <a:spLocks/>
          </p:cNvSpPr>
          <p:nvPr/>
        </p:nvSpPr>
        <p:spPr>
          <a:xfrm>
            <a:off x="1" y="1537894"/>
            <a:ext cx="2763980" cy="2515946"/>
          </a:xfrm>
          <a:custGeom>
            <a:avLst/>
            <a:gdLst>
              <a:gd name="connsiteX0" fmla="*/ 277292 w 2119795"/>
              <a:gd name="connsiteY0" fmla="*/ 0 h 3254418"/>
              <a:gd name="connsiteX1" fmla="*/ 2119795 w 2119795"/>
              <a:gd name="connsiteY1" fmla="*/ 1627209 h 3254418"/>
              <a:gd name="connsiteX2" fmla="*/ 277292 w 2119795"/>
              <a:gd name="connsiteY2" fmla="*/ 3254418 h 3254418"/>
              <a:gd name="connsiteX3" fmla="*/ 88907 w 2119795"/>
              <a:gd name="connsiteY3" fmla="*/ 3246017 h 3254418"/>
              <a:gd name="connsiteX4" fmla="*/ 0 w 2119795"/>
              <a:gd name="connsiteY4" fmla="*/ 3234034 h 3254418"/>
              <a:gd name="connsiteX5" fmla="*/ 0 w 2119795"/>
              <a:gd name="connsiteY5" fmla="*/ 20385 h 3254418"/>
              <a:gd name="connsiteX6" fmla="*/ 88907 w 2119795"/>
              <a:gd name="connsiteY6" fmla="*/ 8401 h 3254418"/>
              <a:gd name="connsiteX7" fmla="*/ 277292 w 2119795"/>
              <a:gd name="connsiteY7" fmla="*/ 0 h 3254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19795" h="3254418">
                <a:moveTo>
                  <a:pt x="277292" y="0"/>
                </a:moveTo>
                <a:cubicBezTo>
                  <a:pt x="1294878" y="0"/>
                  <a:pt x="2119795" y="728526"/>
                  <a:pt x="2119795" y="1627209"/>
                </a:cubicBezTo>
                <a:cubicBezTo>
                  <a:pt x="2119795" y="2525892"/>
                  <a:pt x="1294878" y="3254418"/>
                  <a:pt x="277292" y="3254418"/>
                </a:cubicBezTo>
                <a:cubicBezTo>
                  <a:pt x="213693" y="3254418"/>
                  <a:pt x="150846" y="3251572"/>
                  <a:pt x="88907" y="3246017"/>
                </a:cubicBezTo>
                <a:lnTo>
                  <a:pt x="0" y="3234034"/>
                </a:lnTo>
                <a:lnTo>
                  <a:pt x="0" y="20385"/>
                </a:lnTo>
                <a:lnTo>
                  <a:pt x="88907" y="8401"/>
                </a:lnTo>
                <a:cubicBezTo>
                  <a:pt x="150846" y="2846"/>
                  <a:pt x="213693" y="0"/>
                  <a:pt x="277292" y="0"/>
                </a:cubicBezTo>
                <a:close/>
              </a:path>
            </a:pathLst>
          </a:custGeom>
          <a:solidFill>
            <a:srgbClr val="DE947E"/>
          </a:solidFill>
        </p:spPr>
        <p:txBody>
          <a:bodyPr wrap="square" rtlCol="0">
            <a:noAutofit/>
          </a:bodyPr>
          <a:lstStyle/>
          <a:p>
            <a:pPr algn="ctr"/>
            <a:endParaRPr lang="hu-HU" sz="2800" dirty="0">
              <a:solidFill>
                <a:schemeClr val="bg1"/>
              </a:solidFill>
            </a:endParaRPr>
          </a:p>
        </p:txBody>
      </p:sp>
      <p:sp>
        <p:nvSpPr>
          <p:cNvPr id="21" name="Téglalap 20"/>
          <p:cNvSpPr/>
          <p:nvPr/>
        </p:nvSpPr>
        <p:spPr>
          <a:xfrm>
            <a:off x="49088" y="1918699"/>
            <a:ext cx="261129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dirty="0">
                <a:solidFill>
                  <a:schemeClr val="bg1"/>
                </a:solidFill>
              </a:rPr>
              <a:t>Ha lány vagy, </a:t>
            </a:r>
            <a:r>
              <a:rPr lang="hu-HU" sz="2400" dirty="0" err="1">
                <a:solidFill>
                  <a:schemeClr val="bg1"/>
                </a:solidFill>
              </a:rPr>
              <a:t>kattints</a:t>
            </a:r>
            <a:r>
              <a:rPr lang="hu-HU" sz="2400" dirty="0">
                <a:solidFill>
                  <a:schemeClr val="bg1"/>
                </a:solidFill>
              </a:rPr>
              <a:t> </a:t>
            </a:r>
          </a:p>
          <a:p>
            <a:r>
              <a:rPr lang="hu-HU" sz="2400" dirty="0">
                <a:solidFill>
                  <a:schemeClr val="bg1"/>
                </a:solidFill>
              </a:rPr>
              <a:t>a női alakra először!</a:t>
            </a:r>
          </a:p>
        </p:txBody>
      </p:sp>
      <p:grpSp>
        <p:nvGrpSpPr>
          <p:cNvPr id="24" name="Csoportba foglalás 23"/>
          <p:cNvGrpSpPr/>
          <p:nvPr/>
        </p:nvGrpSpPr>
        <p:grpSpPr>
          <a:xfrm>
            <a:off x="9086330" y="1391332"/>
            <a:ext cx="3186097" cy="2515946"/>
            <a:chOff x="9428020" y="3860363"/>
            <a:chExt cx="2851851" cy="2515946"/>
          </a:xfrm>
        </p:grpSpPr>
        <p:sp>
          <p:nvSpPr>
            <p:cNvPr id="25" name="Szövegdoboz 24"/>
            <p:cNvSpPr txBox="1">
              <a:spLocks/>
            </p:cNvSpPr>
            <p:nvPr/>
          </p:nvSpPr>
          <p:spPr>
            <a:xfrm rot="10800000">
              <a:off x="9428020" y="3860363"/>
              <a:ext cx="2763980" cy="2515946"/>
            </a:xfrm>
            <a:custGeom>
              <a:avLst/>
              <a:gdLst>
                <a:gd name="connsiteX0" fmla="*/ 277292 w 2119795"/>
                <a:gd name="connsiteY0" fmla="*/ 0 h 3254418"/>
                <a:gd name="connsiteX1" fmla="*/ 2119795 w 2119795"/>
                <a:gd name="connsiteY1" fmla="*/ 1627209 h 3254418"/>
                <a:gd name="connsiteX2" fmla="*/ 277292 w 2119795"/>
                <a:gd name="connsiteY2" fmla="*/ 3254418 h 3254418"/>
                <a:gd name="connsiteX3" fmla="*/ 88907 w 2119795"/>
                <a:gd name="connsiteY3" fmla="*/ 3246017 h 3254418"/>
                <a:gd name="connsiteX4" fmla="*/ 0 w 2119795"/>
                <a:gd name="connsiteY4" fmla="*/ 3234034 h 3254418"/>
                <a:gd name="connsiteX5" fmla="*/ 0 w 2119795"/>
                <a:gd name="connsiteY5" fmla="*/ 20385 h 3254418"/>
                <a:gd name="connsiteX6" fmla="*/ 88907 w 2119795"/>
                <a:gd name="connsiteY6" fmla="*/ 8401 h 3254418"/>
                <a:gd name="connsiteX7" fmla="*/ 277292 w 2119795"/>
                <a:gd name="connsiteY7" fmla="*/ 0 h 3254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19795" h="3254418">
                  <a:moveTo>
                    <a:pt x="277292" y="0"/>
                  </a:moveTo>
                  <a:cubicBezTo>
                    <a:pt x="1294878" y="0"/>
                    <a:pt x="2119795" y="728526"/>
                    <a:pt x="2119795" y="1627209"/>
                  </a:cubicBezTo>
                  <a:cubicBezTo>
                    <a:pt x="2119795" y="2525892"/>
                    <a:pt x="1294878" y="3254418"/>
                    <a:pt x="277292" y="3254418"/>
                  </a:cubicBezTo>
                  <a:cubicBezTo>
                    <a:pt x="213693" y="3254418"/>
                    <a:pt x="150846" y="3251572"/>
                    <a:pt x="88907" y="3246017"/>
                  </a:cubicBezTo>
                  <a:lnTo>
                    <a:pt x="0" y="3234034"/>
                  </a:lnTo>
                  <a:lnTo>
                    <a:pt x="0" y="20385"/>
                  </a:lnTo>
                  <a:lnTo>
                    <a:pt x="88907" y="8401"/>
                  </a:lnTo>
                  <a:cubicBezTo>
                    <a:pt x="150846" y="2846"/>
                    <a:pt x="213693" y="0"/>
                    <a:pt x="277292" y="0"/>
                  </a:cubicBezTo>
                  <a:close/>
                </a:path>
              </a:pathLst>
            </a:custGeom>
            <a:solidFill>
              <a:srgbClr val="A57F55"/>
            </a:solidFill>
          </p:spPr>
          <p:txBody>
            <a:bodyPr wrap="square" rtlCol="0">
              <a:noAutofit/>
            </a:bodyPr>
            <a:lstStyle/>
            <a:p>
              <a:pPr algn="ctr"/>
              <a:endParaRPr lang="hu-HU" sz="2800" dirty="0">
                <a:solidFill>
                  <a:schemeClr val="bg1"/>
                </a:solidFill>
              </a:endParaRPr>
            </a:p>
          </p:txBody>
        </p:sp>
        <p:sp>
          <p:nvSpPr>
            <p:cNvPr id="22" name="Téglalap 21"/>
            <p:cNvSpPr/>
            <p:nvPr/>
          </p:nvSpPr>
          <p:spPr>
            <a:xfrm>
              <a:off x="10115496" y="4171686"/>
              <a:ext cx="2164375" cy="18158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hu-HU" sz="2800" dirty="0">
                  <a:solidFill>
                    <a:schemeClr val="bg1"/>
                  </a:solidFill>
                </a:rPr>
                <a:t>Ha fiú vagy, </a:t>
              </a:r>
              <a:endParaRPr lang="hu-HU" sz="2800" dirty="0" smtClean="0">
                <a:solidFill>
                  <a:schemeClr val="bg1"/>
                </a:solidFill>
              </a:endParaRPr>
            </a:p>
            <a:p>
              <a:r>
                <a:rPr lang="hu-HU" sz="2800" dirty="0" err="1" smtClean="0">
                  <a:solidFill>
                    <a:schemeClr val="bg1"/>
                  </a:solidFill>
                </a:rPr>
                <a:t>kattints</a:t>
              </a:r>
              <a:r>
                <a:rPr lang="hu-HU" sz="2800" dirty="0" smtClean="0">
                  <a:solidFill>
                    <a:schemeClr val="bg1"/>
                  </a:solidFill>
                </a:rPr>
                <a:t> </a:t>
              </a:r>
            </a:p>
            <a:p>
              <a:r>
                <a:rPr lang="hu-HU" sz="2800" dirty="0" smtClean="0">
                  <a:solidFill>
                    <a:schemeClr val="bg1"/>
                  </a:solidFill>
                </a:rPr>
                <a:t>a </a:t>
              </a:r>
              <a:r>
                <a:rPr lang="hu-HU" sz="2800" dirty="0">
                  <a:solidFill>
                    <a:schemeClr val="bg1"/>
                  </a:solidFill>
                </a:rPr>
                <a:t>férfi </a:t>
              </a:r>
              <a:r>
                <a:rPr lang="hu-HU" sz="2800" dirty="0" smtClean="0">
                  <a:solidFill>
                    <a:schemeClr val="bg1"/>
                  </a:solidFill>
                </a:rPr>
                <a:t>alakra</a:t>
              </a:r>
            </a:p>
            <a:p>
              <a:r>
                <a:rPr lang="hu-HU" sz="2800" dirty="0" smtClean="0">
                  <a:solidFill>
                    <a:schemeClr val="bg1"/>
                  </a:solidFill>
                </a:rPr>
                <a:t> </a:t>
              </a:r>
              <a:r>
                <a:rPr lang="hu-HU" sz="2800" dirty="0">
                  <a:solidFill>
                    <a:schemeClr val="bg1"/>
                  </a:solidFill>
                </a:rPr>
                <a:t>először!</a:t>
              </a:r>
            </a:p>
          </p:txBody>
        </p:sp>
      </p:grpSp>
      <p:pic>
        <p:nvPicPr>
          <p:cNvPr id="13" name="Kép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808309" y="5490000"/>
            <a:ext cx="1383691" cy="13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58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zis 3"/>
          <p:cNvSpPr/>
          <p:nvPr/>
        </p:nvSpPr>
        <p:spPr>
          <a:xfrm flipH="1">
            <a:off x="3738000" y="1089000"/>
            <a:ext cx="4716000" cy="46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" name="Szabadkézi sokszög 16"/>
          <p:cNvSpPr/>
          <p:nvPr/>
        </p:nvSpPr>
        <p:spPr>
          <a:xfrm flipH="1">
            <a:off x="-38635" y="-39039"/>
            <a:ext cx="4675621" cy="1410999"/>
          </a:xfrm>
          <a:custGeom>
            <a:avLst/>
            <a:gdLst>
              <a:gd name="connsiteX0" fmla="*/ 4675621 w 4675621"/>
              <a:gd name="connsiteY0" fmla="*/ 0 h 1410999"/>
              <a:gd name="connsiteX1" fmla="*/ 0 w 4675621"/>
              <a:gd name="connsiteY1" fmla="*/ 0 h 1410999"/>
              <a:gd name="connsiteX2" fmla="*/ 27716 w 4675621"/>
              <a:gd name="connsiteY2" fmla="*/ 124129 h 1410999"/>
              <a:gd name="connsiteX3" fmla="*/ 2337810 w 4675621"/>
              <a:gd name="connsiteY3" fmla="*/ 1410999 h 1410999"/>
              <a:gd name="connsiteX4" fmla="*/ 4647904 w 4675621"/>
              <a:gd name="connsiteY4" fmla="*/ 124129 h 1410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5621" h="1410999">
                <a:moveTo>
                  <a:pt x="4675621" y="0"/>
                </a:moveTo>
                <a:lnTo>
                  <a:pt x="0" y="0"/>
                </a:lnTo>
                <a:lnTo>
                  <a:pt x="27716" y="124129"/>
                </a:lnTo>
                <a:cubicBezTo>
                  <a:pt x="247591" y="858544"/>
                  <a:pt x="1198309" y="1410999"/>
                  <a:pt x="2337810" y="1410999"/>
                </a:cubicBezTo>
                <a:cubicBezTo>
                  <a:pt x="3477311" y="1410999"/>
                  <a:pt x="4428029" y="858544"/>
                  <a:pt x="4647904" y="124129"/>
                </a:cubicBezTo>
                <a:close/>
              </a:path>
            </a:pathLst>
          </a:cu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hu-HU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969" b="95108" l="2599" r="9587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53507" y="92370"/>
            <a:ext cx="4302130" cy="6722901"/>
          </a:xfrm>
          <a:prstGeom prst="rect">
            <a:avLst/>
          </a:prstGeom>
        </p:spPr>
      </p:pic>
      <p:sp>
        <p:nvSpPr>
          <p:cNvPr id="10" name="Szövegdoboz 9"/>
          <p:cNvSpPr txBox="1"/>
          <p:nvPr/>
        </p:nvSpPr>
        <p:spPr>
          <a:xfrm>
            <a:off x="354138" y="120945"/>
            <a:ext cx="35440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800" dirty="0" smtClean="0">
                <a:solidFill>
                  <a:srgbClr val="554D3E"/>
                </a:solidFill>
              </a:rPr>
              <a:t>Férfi viselet</a:t>
            </a:r>
            <a:endParaRPr lang="hu-HU" sz="4800" dirty="0">
              <a:solidFill>
                <a:srgbClr val="554D3E"/>
              </a:solidFill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136657" y="1827798"/>
            <a:ext cx="354402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 smtClean="0">
                <a:solidFill>
                  <a:srgbClr val="554D3E"/>
                </a:solidFill>
              </a:rPr>
              <a:t>Derékban </a:t>
            </a:r>
            <a:r>
              <a:rPr lang="hu-HU" sz="2800" b="1" dirty="0" smtClean="0">
                <a:solidFill>
                  <a:srgbClr val="554D3E"/>
                </a:solidFill>
              </a:rPr>
              <a:t>öv</a:t>
            </a:r>
            <a:r>
              <a:rPr lang="hu-HU" sz="2800" dirty="0" smtClean="0">
                <a:solidFill>
                  <a:srgbClr val="554D3E"/>
                </a:solidFill>
              </a:rPr>
              <a:t>vel fogták össze.</a:t>
            </a:r>
          </a:p>
          <a:p>
            <a:pPr algn="ctr"/>
            <a:r>
              <a:rPr lang="hu-HU" sz="2800" dirty="0" smtClean="0">
                <a:solidFill>
                  <a:srgbClr val="554D3E"/>
                </a:solidFill>
              </a:rPr>
              <a:t>Az öv vászonból vagy bőrből készült.</a:t>
            </a:r>
            <a:endParaRPr lang="hu-HU" sz="2800" dirty="0">
              <a:solidFill>
                <a:srgbClr val="554D3E"/>
              </a:solidFill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8370280" y="2299658"/>
            <a:ext cx="347304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 smtClean="0">
                <a:solidFill>
                  <a:srgbClr val="554D3E"/>
                </a:solidFill>
              </a:rPr>
              <a:t>A fiúk és a férfiak leggyakrabban </a:t>
            </a:r>
            <a:r>
              <a:rPr lang="hu-HU" sz="2400" b="1" dirty="0" smtClean="0">
                <a:solidFill>
                  <a:srgbClr val="554D3E"/>
                </a:solidFill>
              </a:rPr>
              <a:t>tunikát </a:t>
            </a:r>
            <a:r>
              <a:rPr lang="hu-HU" sz="2400" dirty="0" smtClean="0">
                <a:solidFill>
                  <a:srgbClr val="554D3E"/>
                </a:solidFill>
              </a:rPr>
              <a:t>viseltek. Erre vették fel a felsőruhát. </a:t>
            </a:r>
          </a:p>
          <a:p>
            <a:pPr algn="ctr"/>
            <a:r>
              <a:rPr lang="hu-HU" sz="2400" dirty="0" smtClean="0">
                <a:solidFill>
                  <a:srgbClr val="554D3E"/>
                </a:solidFill>
              </a:rPr>
              <a:t>A szegények a felsőruhával </a:t>
            </a:r>
            <a:r>
              <a:rPr lang="hu-HU" sz="2400" dirty="0" err="1" smtClean="0">
                <a:solidFill>
                  <a:srgbClr val="554D3E"/>
                </a:solidFill>
              </a:rPr>
              <a:t>takaróztak</a:t>
            </a:r>
            <a:r>
              <a:rPr lang="hu-HU" sz="2400" dirty="0" smtClean="0">
                <a:solidFill>
                  <a:srgbClr val="554D3E"/>
                </a:solidFill>
              </a:rPr>
              <a:t>.</a:t>
            </a:r>
            <a:endParaRPr lang="hu-HU" sz="2400" dirty="0">
              <a:solidFill>
                <a:srgbClr val="554D3E"/>
              </a:solidFill>
            </a:endParaRPr>
          </a:p>
        </p:txBody>
      </p:sp>
      <p:sp>
        <p:nvSpPr>
          <p:cNvPr id="14" name="Szövegdoboz 13"/>
          <p:cNvSpPr txBox="1"/>
          <p:nvPr/>
        </p:nvSpPr>
        <p:spPr>
          <a:xfrm>
            <a:off x="8299303" y="5121228"/>
            <a:ext cx="35440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 smtClean="0">
                <a:solidFill>
                  <a:srgbClr val="554D3E"/>
                </a:solidFill>
              </a:rPr>
              <a:t>Otthon gyakran </a:t>
            </a:r>
          </a:p>
          <a:p>
            <a:pPr algn="ctr"/>
            <a:r>
              <a:rPr lang="hu-HU" sz="2400" dirty="0" smtClean="0">
                <a:solidFill>
                  <a:srgbClr val="554D3E"/>
                </a:solidFill>
              </a:rPr>
              <a:t>mezítláb jártak.</a:t>
            </a:r>
          </a:p>
          <a:p>
            <a:pPr algn="ctr"/>
            <a:r>
              <a:rPr lang="hu-HU" sz="2400" dirty="0" smtClean="0">
                <a:solidFill>
                  <a:srgbClr val="554D3E"/>
                </a:solidFill>
              </a:rPr>
              <a:t>Az utcán </a:t>
            </a:r>
            <a:r>
              <a:rPr lang="hu-HU" sz="2400" dirty="0" smtClean="0">
                <a:solidFill>
                  <a:srgbClr val="554D3E"/>
                </a:solidFill>
              </a:rPr>
              <a:t>és a </a:t>
            </a:r>
            <a:r>
              <a:rPr lang="hu-HU" sz="2400" dirty="0" smtClean="0">
                <a:solidFill>
                  <a:srgbClr val="554D3E"/>
                </a:solidFill>
              </a:rPr>
              <a:t>munkában</a:t>
            </a:r>
            <a:r>
              <a:rPr lang="hu-HU" sz="2400" b="1" dirty="0" smtClean="0">
                <a:solidFill>
                  <a:srgbClr val="554D3E"/>
                </a:solidFill>
              </a:rPr>
              <a:t> sarut </a:t>
            </a:r>
            <a:r>
              <a:rPr lang="hu-HU" sz="2400" dirty="0" smtClean="0">
                <a:solidFill>
                  <a:srgbClr val="554D3E"/>
                </a:solidFill>
              </a:rPr>
              <a:t>viseltek.</a:t>
            </a:r>
            <a:endParaRPr lang="hu-HU" sz="2400" dirty="0">
              <a:solidFill>
                <a:srgbClr val="554D3E"/>
              </a:solidFill>
            </a:endParaRPr>
          </a:p>
        </p:txBody>
      </p:sp>
      <p:sp>
        <p:nvSpPr>
          <p:cNvPr id="19" name="Szabadkézi sokszög 18">
            <a:hlinkClick r:id="rId4" action="ppaction://hlinksldjump"/>
          </p:cNvPr>
          <p:cNvSpPr/>
          <p:nvPr/>
        </p:nvSpPr>
        <p:spPr>
          <a:xfrm rot="10800000" flipH="1">
            <a:off x="-38635" y="5294603"/>
            <a:ext cx="5490275" cy="1758885"/>
          </a:xfrm>
          <a:custGeom>
            <a:avLst/>
            <a:gdLst>
              <a:gd name="connsiteX0" fmla="*/ 4675621 w 4675621"/>
              <a:gd name="connsiteY0" fmla="*/ 0 h 1410999"/>
              <a:gd name="connsiteX1" fmla="*/ 0 w 4675621"/>
              <a:gd name="connsiteY1" fmla="*/ 0 h 1410999"/>
              <a:gd name="connsiteX2" fmla="*/ 27716 w 4675621"/>
              <a:gd name="connsiteY2" fmla="*/ 124129 h 1410999"/>
              <a:gd name="connsiteX3" fmla="*/ 2337810 w 4675621"/>
              <a:gd name="connsiteY3" fmla="*/ 1410999 h 1410999"/>
              <a:gd name="connsiteX4" fmla="*/ 4647904 w 4675621"/>
              <a:gd name="connsiteY4" fmla="*/ 124129 h 1410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5621" h="1410999">
                <a:moveTo>
                  <a:pt x="4675621" y="0"/>
                </a:moveTo>
                <a:lnTo>
                  <a:pt x="0" y="0"/>
                </a:lnTo>
                <a:lnTo>
                  <a:pt x="27716" y="124129"/>
                </a:lnTo>
                <a:cubicBezTo>
                  <a:pt x="247591" y="858544"/>
                  <a:pt x="1198309" y="1410999"/>
                  <a:pt x="2337810" y="1410999"/>
                </a:cubicBezTo>
                <a:cubicBezTo>
                  <a:pt x="3477311" y="1410999"/>
                  <a:pt x="4428029" y="858544"/>
                  <a:pt x="4647904" y="124129"/>
                </a:cubicBezTo>
                <a:close/>
              </a:path>
            </a:pathLst>
          </a:cu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hu-HU"/>
          </a:p>
        </p:txBody>
      </p:sp>
      <p:sp>
        <p:nvSpPr>
          <p:cNvPr id="15" name="Szövegdoboz 14">
            <a:hlinkClick r:id="rId4" action="ppaction://hlinksldjump"/>
          </p:cNvPr>
          <p:cNvSpPr txBox="1"/>
          <p:nvPr/>
        </p:nvSpPr>
        <p:spPr>
          <a:xfrm>
            <a:off x="713592" y="5353563"/>
            <a:ext cx="39858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dirty="0" smtClean="0">
                <a:solidFill>
                  <a:srgbClr val="554D3E"/>
                </a:solidFill>
              </a:rPr>
              <a:t>Kattints ide, és olvasd el a női viseletet is!</a:t>
            </a:r>
            <a:endParaRPr lang="hu-HU" sz="3200" dirty="0">
              <a:solidFill>
                <a:srgbClr val="554D3E"/>
              </a:solidFill>
            </a:endParaRPr>
          </a:p>
        </p:txBody>
      </p:sp>
      <p:sp>
        <p:nvSpPr>
          <p:cNvPr id="18" name="Szabadkézi sokszög 17"/>
          <p:cNvSpPr/>
          <p:nvPr/>
        </p:nvSpPr>
        <p:spPr>
          <a:xfrm flipH="1">
            <a:off x="-422976" y="-39039"/>
            <a:ext cx="5490275" cy="1758885"/>
          </a:xfrm>
          <a:custGeom>
            <a:avLst/>
            <a:gdLst>
              <a:gd name="connsiteX0" fmla="*/ 4675621 w 4675621"/>
              <a:gd name="connsiteY0" fmla="*/ 0 h 1410999"/>
              <a:gd name="connsiteX1" fmla="*/ 0 w 4675621"/>
              <a:gd name="connsiteY1" fmla="*/ 0 h 1410999"/>
              <a:gd name="connsiteX2" fmla="*/ 27716 w 4675621"/>
              <a:gd name="connsiteY2" fmla="*/ 124129 h 1410999"/>
              <a:gd name="connsiteX3" fmla="*/ 2337810 w 4675621"/>
              <a:gd name="connsiteY3" fmla="*/ 1410999 h 1410999"/>
              <a:gd name="connsiteX4" fmla="*/ 4647904 w 4675621"/>
              <a:gd name="connsiteY4" fmla="*/ 124129 h 1410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5621" h="1410999">
                <a:moveTo>
                  <a:pt x="4675621" y="0"/>
                </a:moveTo>
                <a:lnTo>
                  <a:pt x="0" y="0"/>
                </a:lnTo>
                <a:lnTo>
                  <a:pt x="27716" y="124129"/>
                </a:lnTo>
                <a:cubicBezTo>
                  <a:pt x="247591" y="858544"/>
                  <a:pt x="1198309" y="1410999"/>
                  <a:pt x="2337810" y="1410999"/>
                </a:cubicBezTo>
                <a:cubicBezTo>
                  <a:pt x="3477311" y="1410999"/>
                  <a:pt x="4428029" y="858544"/>
                  <a:pt x="4647904" y="124129"/>
                </a:cubicBezTo>
                <a:close/>
              </a:path>
            </a:pathLst>
          </a:cu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hu-HU"/>
          </a:p>
        </p:txBody>
      </p:sp>
      <p:sp>
        <p:nvSpPr>
          <p:cNvPr id="7" name="Balra nyíl 6"/>
          <p:cNvSpPr/>
          <p:nvPr/>
        </p:nvSpPr>
        <p:spPr>
          <a:xfrm>
            <a:off x="6900184" y="2276306"/>
            <a:ext cx="1239210" cy="373252"/>
          </a:xfrm>
          <a:prstGeom prst="leftArrow">
            <a:avLst>
              <a:gd name="adj1" fmla="val 50000"/>
              <a:gd name="adj2" fmla="val 10126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0" name="Balra nyíl 19"/>
          <p:cNvSpPr/>
          <p:nvPr/>
        </p:nvSpPr>
        <p:spPr>
          <a:xfrm>
            <a:off x="6568051" y="6059746"/>
            <a:ext cx="1451999" cy="384566"/>
          </a:xfrm>
          <a:prstGeom prst="leftArrow">
            <a:avLst>
              <a:gd name="adj1" fmla="val 50000"/>
              <a:gd name="adj2" fmla="val 10126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1" name="Balra nyíl 20"/>
          <p:cNvSpPr/>
          <p:nvPr/>
        </p:nvSpPr>
        <p:spPr>
          <a:xfrm rot="10622949">
            <a:off x="3882214" y="2945854"/>
            <a:ext cx="1521951" cy="368015"/>
          </a:xfrm>
          <a:prstGeom prst="leftArrow">
            <a:avLst>
              <a:gd name="adj1" fmla="val 50000"/>
              <a:gd name="adj2" fmla="val 10126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22" name="Kép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20520" y="441069"/>
            <a:ext cx="1691882" cy="1726997"/>
          </a:xfrm>
          <a:prstGeom prst="rect">
            <a:avLst/>
          </a:prstGeom>
        </p:spPr>
      </p:pic>
      <p:sp>
        <p:nvSpPr>
          <p:cNvPr id="24" name="Szövegdoboz 23"/>
          <p:cNvSpPr txBox="1"/>
          <p:nvPr/>
        </p:nvSpPr>
        <p:spPr>
          <a:xfrm>
            <a:off x="8370280" y="359039"/>
            <a:ext cx="31489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 smtClean="0">
                <a:solidFill>
                  <a:srgbClr val="554D3E"/>
                </a:solidFill>
              </a:rPr>
              <a:t>A napsütés ellen fejkendőt tekertek a fejükre. Zsinórra vagy szalaggal rögzítették.</a:t>
            </a:r>
            <a:endParaRPr lang="hu-HU" sz="2400" dirty="0">
              <a:solidFill>
                <a:srgbClr val="554D3E"/>
              </a:solidFill>
            </a:endParaRPr>
          </a:p>
        </p:txBody>
      </p:sp>
      <p:sp>
        <p:nvSpPr>
          <p:cNvPr id="25" name="Balra nyíl 24"/>
          <p:cNvSpPr/>
          <p:nvPr/>
        </p:nvSpPr>
        <p:spPr>
          <a:xfrm>
            <a:off x="6900184" y="962025"/>
            <a:ext cx="1239210" cy="342398"/>
          </a:xfrm>
          <a:prstGeom prst="leftArrow">
            <a:avLst>
              <a:gd name="adj1" fmla="val 50000"/>
              <a:gd name="adj2" fmla="val 10126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3" name="Téglalap 22">
            <a:hlinkClick r:id="rId6" action="ppaction://hlinksldjump"/>
          </p:cNvPr>
          <p:cNvSpPr/>
          <p:nvPr/>
        </p:nvSpPr>
        <p:spPr>
          <a:xfrm>
            <a:off x="0" y="3877582"/>
            <a:ext cx="2601725" cy="965763"/>
          </a:xfrm>
          <a:prstGeom prst="rect">
            <a:avLst/>
          </a:prstGeom>
          <a:solidFill>
            <a:srgbClr val="F0A2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Kattints ide, ha mindkét viseletet elolvastad!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28783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5" presetClass="path" presetSubtype="0" repeatCount="3000" accel="17000" decel="83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53 -0.00139 L -0.03399 -0.00556 " pathEditMode="relative" rAng="0" ptsTypes="AA">
                                      <p:cBhvr>
                                        <p:cTn id="2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3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5" presetClass="path" presetSubtype="0" repeatCount="3000" accel="17000" decel="83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5.55112E-17 L 0.01693 -0.00069 " pathEditMode="relative" rAng="0" ptsTypes="AA">
                                      <p:cBhvr>
                                        <p:cTn id="36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600" y="-4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5" presetClass="path" presetSubtype="0" repeatCount="3000" accel="17000" decel="83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4.07407E-6 L -0.01719 0.0007 " pathEditMode="relative" rAng="0" ptsTypes="AA">
                                      <p:cBhvr>
                                        <p:cTn id="50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9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5" presetClass="path" presetSubtype="0" repeatCount="3000" accel="17000" decel="83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2.22222E-6 L -0.02396 -0.00232 " pathEditMode="relative" rAng="0" ptsTypes="AA">
                                      <p:cBhvr>
                                        <p:cTn id="68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8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4" grpId="0"/>
      <p:bldP spid="19" grpId="0" animBg="1"/>
      <p:bldP spid="15" grpId="0"/>
      <p:bldP spid="7" grpId="0" animBg="1"/>
      <p:bldP spid="7" grpId="1" animBg="1"/>
      <p:bldP spid="20" grpId="0" animBg="1"/>
      <p:bldP spid="20" grpId="1" animBg="1"/>
      <p:bldP spid="21" grpId="0" animBg="1"/>
      <p:bldP spid="21" grpId="1" animBg="1"/>
      <p:bldP spid="24" grpId="0"/>
      <p:bldP spid="25" grpId="0" animBg="1"/>
      <p:bldP spid="25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zabadkézi sokszög 66"/>
          <p:cNvSpPr/>
          <p:nvPr/>
        </p:nvSpPr>
        <p:spPr>
          <a:xfrm flipH="1">
            <a:off x="145571" y="-8872"/>
            <a:ext cx="5271526" cy="1377448"/>
          </a:xfrm>
          <a:custGeom>
            <a:avLst/>
            <a:gdLst>
              <a:gd name="connsiteX0" fmla="*/ 4675621 w 4675621"/>
              <a:gd name="connsiteY0" fmla="*/ 0 h 1410999"/>
              <a:gd name="connsiteX1" fmla="*/ 0 w 4675621"/>
              <a:gd name="connsiteY1" fmla="*/ 0 h 1410999"/>
              <a:gd name="connsiteX2" fmla="*/ 27716 w 4675621"/>
              <a:gd name="connsiteY2" fmla="*/ 124129 h 1410999"/>
              <a:gd name="connsiteX3" fmla="*/ 2337810 w 4675621"/>
              <a:gd name="connsiteY3" fmla="*/ 1410999 h 1410999"/>
              <a:gd name="connsiteX4" fmla="*/ 4647904 w 4675621"/>
              <a:gd name="connsiteY4" fmla="*/ 124129 h 1410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5621" h="1410999">
                <a:moveTo>
                  <a:pt x="4675621" y="0"/>
                </a:moveTo>
                <a:lnTo>
                  <a:pt x="0" y="0"/>
                </a:lnTo>
                <a:lnTo>
                  <a:pt x="27716" y="124129"/>
                </a:lnTo>
                <a:cubicBezTo>
                  <a:pt x="247591" y="858544"/>
                  <a:pt x="1198309" y="1410999"/>
                  <a:pt x="2337810" y="1410999"/>
                </a:cubicBezTo>
                <a:cubicBezTo>
                  <a:pt x="3477311" y="1410999"/>
                  <a:pt x="4428029" y="858544"/>
                  <a:pt x="4647904" y="124129"/>
                </a:cubicBezTo>
                <a:close/>
              </a:path>
            </a:pathLst>
          </a:custGeom>
          <a:solidFill>
            <a:srgbClr val="D60093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hu-HU"/>
          </a:p>
        </p:txBody>
      </p:sp>
      <p:sp>
        <p:nvSpPr>
          <p:cNvPr id="18" name="Szabadkézi sokszög 17"/>
          <p:cNvSpPr/>
          <p:nvPr/>
        </p:nvSpPr>
        <p:spPr>
          <a:xfrm flipH="1">
            <a:off x="42351" y="-2281"/>
            <a:ext cx="5490275" cy="1758885"/>
          </a:xfrm>
          <a:custGeom>
            <a:avLst/>
            <a:gdLst>
              <a:gd name="connsiteX0" fmla="*/ 4675621 w 4675621"/>
              <a:gd name="connsiteY0" fmla="*/ 0 h 1410999"/>
              <a:gd name="connsiteX1" fmla="*/ 0 w 4675621"/>
              <a:gd name="connsiteY1" fmla="*/ 0 h 1410999"/>
              <a:gd name="connsiteX2" fmla="*/ 27716 w 4675621"/>
              <a:gd name="connsiteY2" fmla="*/ 124129 h 1410999"/>
              <a:gd name="connsiteX3" fmla="*/ 2337810 w 4675621"/>
              <a:gd name="connsiteY3" fmla="*/ 1410999 h 1410999"/>
              <a:gd name="connsiteX4" fmla="*/ 4647904 w 4675621"/>
              <a:gd name="connsiteY4" fmla="*/ 124129 h 1410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5621" h="1410999">
                <a:moveTo>
                  <a:pt x="4675621" y="0"/>
                </a:moveTo>
                <a:lnTo>
                  <a:pt x="0" y="0"/>
                </a:lnTo>
                <a:lnTo>
                  <a:pt x="27716" y="124129"/>
                </a:lnTo>
                <a:cubicBezTo>
                  <a:pt x="247591" y="858544"/>
                  <a:pt x="1198309" y="1410999"/>
                  <a:pt x="2337810" y="1410999"/>
                </a:cubicBezTo>
                <a:cubicBezTo>
                  <a:pt x="3477311" y="1410999"/>
                  <a:pt x="4428029" y="858544"/>
                  <a:pt x="4647904" y="124129"/>
                </a:cubicBezTo>
                <a:close/>
              </a:path>
            </a:pathLst>
          </a:custGeom>
          <a:solidFill>
            <a:srgbClr val="D60093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hu-HU"/>
          </a:p>
        </p:txBody>
      </p:sp>
      <p:sp>
        <p:nvSpPr>
          <p:cNvPr id="4" name="Ellipszis 3"/>
          <p:cNvSpPr/>
          <p:nvPr/>
        </p:nvSpPr>
        <p:spPr>
          <a:xfrm flipH="1">
            <a:off x="3738000" y="1089000"/>
            <a:ext cx="4716000" cy="4680000"/>
          </a:xfrm>
          <a:prstGeom prst="ellipse">
            <a:avLst/>
          </a:prstGeom>
          <a:solidFill>
            <a:srgbClr val="D60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Szövegdoboz 9"/>
          <p:cNvSpPr txBox="1"/>
          <p:nvPr/>
        </p:nvSpPr>
        <p:spPr>
          <a:xfrm>
            <a:off x="1100018" y="141736"/>
            <a:ext cx="35440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800" dirty="0" smtClean="0">
                <a:solidFill>
                  <a:srgbClr val="D60093"/>
                </a:solidFill>
              </a:rPr>
              <a:t>Női viselet</a:t>
            </a:r>
            <a:endParaRPr lang="hu-HU" sz="4800" dirty="0">
              <a:solidFill>
                <a:srgbClr val="D60093"/>
              </a:solidFill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-289771" y="1964391"/>
            <a:ext cx="42960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 smtClean="0">
                <a:solidFill>
                  <a:srgbClr val="AC0077"/>
                </a:solidFill>
              </a:rPr>
              <a:t>Derékban </a:t>
            </a:r>
            <a:r>
              <a:rPr lang="hu-HU" sz="2400" b="1" dirty="0" smtClean="0">
                <a:solidFill>
                  <a:srgbClr val="AC0077"/>
                </a:solidFill>
              </a:rPr>
              <a:t>öv</a:t>
            </a:r>
            <a:r>
              <a:rPr lang="hu-HU" sz="2400" dirty="0" smtClean="0">
                <a:solidFill>
                  <a:srgbClr val="AC0077"/>
                </a:solidFill>
              </a:rPr>
              <a:t>vel </a:t>
            </a:r>
            <a:endParaRPr lang="hu-HU" sz="2400" dirty="0" smtClean="0">
              <a:solidFill>
                <a:srgbClr val="AC0077"/>
              </a:solidFill>
            </a:endParaRPr>
          </a:p>
          <a:p>
            <a:pPr algn="ctr"/>
            <a:r>
              <a:rPr lang="hu-HU" sz="2400" dirty="0" smtClean="0">
                <a:solidFill>
                  <a:srgbClr val="AC0077"/>
                </a:solidFill>
              </a:rPr>
              <a:t>fogták </a:t>
            </a:r>
            <a:r>
              <a:rPr lang="hu-HU" sz="2400" dirty="0" smtClean="0">
                <a:solidFill>
                  <a:srgbClr val="AC0077"/>
                </a:solidFill>
              </a:rPr>
              <a:t>össze.</a:t>
            </a:r>
          </a:p>
          <a:p>
            <a:pPr algn="ctr"/>
            <a:r>
              <a:rPr lang="hu-HU" sz="2400" dirty="0" smtClean="0">
                <a:solidFill>
                  <a:srgbClr val="AC0077"/>
                </a:solidFill>
              </a:rPr>
              <a:t>Az öv vászonból </a:t>
            </a:r>
            <a:endParaRPr lang="hu-HU" sz="2400" dirty="0" smtClean="0">
              <a:solidFill>
                <a:srgbClr val="AC0077"/>
              </a:solidFill>
            </a:endParaRPr>
          </a:p>
          <a:p>
            <a:pPr algn="ctr"/>
            <a:r>
              <a:rPr lang="hu-HU" sz="2400" dirty="0" smtClean="0">
                <a:solidFill>
                  <a:srgbClr val="AC0077"/>
                </a:solidFill>
              </a:rPr>
              <a:t>vagy </a:t>
            </a:r>
            <a:r>
              <a:rPr lang="hu-HU" sz="2400" dirty="0" smtClean="0">
                <a:solidFill>
                  <a:srgbClr val="AC0077"/>
                </a:solidFill>
              </a:rPr>
              <a:t>bőrből készült.</a:t>
            </a:r>
            <a:endParaRPr lang="hu-HU" sz="2400" dirty="0">
              <a:solidFill>
                <a:srgbClr val="AC0077"/>
              </a:solidFill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8135768" y="367339"/>
            <a:ext cx="38782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 smtClean="0">
                <a:solidFill>
                  <a:srgbClr val="AC0077"/>
                </a:solidFill>
              </a:rPr>
              <a:t>A nők </a:t>
            </a:r>
            <a:r>
              <a:rPr lang="hu-HU" sz="2400" b="1" dirty="0" smtClean="0">
                <a:solidFill>
                  <a:srgbClr val="AC0077"/>
                </a:solidFill>
              </a:rPr>
              <a:t>tunikát </a:t>
            </a:r>
            <a:r>
              <a:rPr lang="hu-HU" sz="2400" dirty="0" smtClean="0">
                <a:solidFill>
                  <a:srgbClr val="AC0077"/>
                </a:solidFill>
              </a:rPr>
              <a:t>viseltek. A nők ruhája színesebb volt, mint a férfiaké. Alsóruhájuk a földig ért.</a:t>
            </a:r>
            <a:endParaRPr lang="hu-HU" sz="2400" dirty="0">
              <a:solidFill>
                <a:srgbClr val="AC0077"/>
              </a:solidFill>
            </a:endParaRPr>
          </a:p>
        </p:txBody>
      </p:sp>
      <p:sp>
        <p:nvSpPr>
          <p:cNvPr id="14" name="Szövegdoboz 13"/>
          <p:cNvSpPr txBox="1"/>
          <p:nvPr/>
        </p:nvSpPr>
        <p:spPr>
          <a:xfrm>
            <a:off x="8272560" y="4469064"/>
            <a:ext cx="375458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 smtClean="0">
                <a:solidFill>
                  <a:srgbClr val="AC0077"/>
                </a:solidFill>
              </a:rPr>
              <a:t>Otthon gyakran mezítláb jártak.</a:t>
            </a:r>
          </a:p>
          <a:p>
            <a:pPr algn="ctr"/>
            <a:r>
              <a:rPr lang="hu-HU" sz="2400" dirty="0" smtClean="0">
                <a:solidFill>
                  <a:srgbClr val="AC0077"/>
                </a:solidFill>
              </a:rPr>
              <a:t>Az utcán és munkában</a:t>
            </a:r>
            <a:r>
              <a:rPr lang="hu-HU" sz="2400" b="1" dirty="0" smtClean="0">
                <a:solidFill>
                  <a:srgbClr val="AC0077"/>
                </a:solidFill>
              </a:rPr>
              <a:t> sarut </a:t>
            </a:r>
            <a:r>
              <a:rPr lang="hu-HU" sz="2400" dirty="0" smtClean="0">
                <a:solidFill>
                  <a:srgbClr val="AC0077"/>
                </a:solidFill>
              </a:rPr>
              <a:t>viseltek. A hosszú ruha miatt most sajnos nem látszik.</a:t>
            </a:r>
            <a:endParaRPr lang="hu-HU" sz="2400" dirty="0">
              <a:solidFill>
                <a:srgbClr val="AC0077"/>
              </a:solidFill>
            </a:endParaRPr>
          </a:p>
        </p:txBody>
      </p:sp>
      <p:sp>
        <p:nvSpPr>
          <p:cNvPr id="19" name="Szabadkézi sokszög 18">
            <a:hlinkClick r:id="rId3" action="ppaction://hlinksldjump"/>
          </p:cNvPr>
          <p:cNvSpPr/>
          <p:nvPr/>
        </p:nvSpPr>
        <p:spPr>
          <a:xfrm rot="10800000" flipH="1">
            <a:off x="-73178" y="5077132"/>
            <a:ext cx="5490275" cy="1758885"/>
          </a:xfrm>
          <a:custGeom>
            <a:avLst/>
            <a:gdLst>
              <a:gd name="connsiteX0" fmla="*/ 4675621 w 4675621"/>
              <a:gd name="connsiteY0" fmla="*/ 0 h 1410999"/>
              <a:gd name="connsiteX1" fmla="*/ 0 w 4675621"/>
              <a:gd name="connsiteY1" fmla="*/ 0 h 1410999"/>
              <a:gd name="connsiteX2" fmla="*/ 27716 w 4675621"/>
              <a:gd name="connsiteY2" fmla="*/ 124129 h 1410999"/>
              <a:gd name="connsiteX3" fmla="*/ 2337810 w 4675621"/>
              <a:gd name="connsiteY3" fmla="*/ 1410999 h 1410999"/>
              <a:gd name="connsiteX4" fmla="*/ 4647904 w 4675621"/>
              <a:gd name="connsiteY4" fmla="*/ 124129 h 1410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5621" h="1410999">
                <a:moveTo>
                  <a:pt x="4675621" y="0"/>
                </a:moveTo>
                <a:lnTo>
                  <a:pt x="0" y="0"/>
                </a:lnTo>
                <a:lnTo>
                  <a:pt x="27716" y="124129"/>
                </a:lnTo>
                <a:cubicBezTo>
                  <a:pt x="247591" y="858544"/>
                  <a:pt x="1198309" y="1410999"/>
                  <a:pt x="2337810" y="1410999"/>
                </a:cubicBezTo>
                <a:cubicBezTo>
                  <a:pt x="3477311" y="1410999"/>
                  <a:pt x="4428029" y="858544"/>
                  <a:pt x="4647904" y="124129"/>
                </a:cubicBezTo>
                <a:close/>
              </a:path>
            </a:pathLst>
          </a:cu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hu-HU"/>
          </a:p>
        </p:txBody>
      </p:sp>
      <p:sp>
        <p:nvSpPr>
          <p:cNvPr id="15" name="Szövegdoboz 14">
            <a:hlinkClick r:id="rId4" action="ppaction://hlinksldjump"/>
          </p:cNvPr>
          <p:cNvSpPr txBox="1"/>
          <p:nvPr/>
        </p:nvSpPr>
        <p:spPr>
          <a:xfrm>
            <a:off x="679049" y="5810490"/>
            <a:ext cx="39858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 smtClean="0">
                <a:solidFill>
                  <a:srgbClr val="AC0077"/>
                </a:solidFill>
              </a:rPr>
              <a:t>Kattints ide, és olvasd el a férfi viseletet is!</a:t>
            </a:r>
            <a:endParaRPr lang="hu-HU" sz="2800" dirty="0">
              <a:solidFill>
                <a:srgbClr val="AC0077"/>
              </a:solidFill>
            </a:endParaRPr>
          </a:p>
        </p:txBody>
      </p:sp>
      <p:grpSp>
        <p:nvGrpSpPr>
          <p:cNvPr id="47" name="Csoportba foglalás 46"/>
          <p:cNvGrpSpPr/>
          <p:nvPr/>
        </p:nvGrpSpPr>
        <p:grpSpPr>
          <a:xfrm>
            <a:off x="3047943" y="756354"/>
            <a:ext cx="705823" cy="2080118"/>
            <a:chOff x="2035409" y="1697773"/>
            <a:chExt cx="3547782" cy="8576610"/>
          </a:xfrm>
        </p:grpSpPr>
        <p:pic>
          <p:nvPicPr>
            <p:cNvPr id="43" name="Kép 42"/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rgbClr val="D60093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2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035409" y="1697773"/>
              <a:ext cx="3547782" cy="8576610"/>
            </a:xfrm>
            <a:prstGeom prst="rect">
              <a:avLst/>
            </a:prstGeom>
          </p:spPr>
        </p:pic>
        <p:pic>
          <p:nvPicPr>
            <p:cNvPr id="45" name="Kép 44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7039" b="24805" l="14427" r="52762"/>
                      </a14:imgEffect>
                    </a14:imgLayer>
                  </a14:imgProps>
                </a:ext>
              </a:extLst>
            </a:blip>
            <a:srcRect l="9635" t="4818" r="42446" b="72974"/>
            <a:stretch/>
          </p:blipFill>
          <p:spPr>
            <a:xfrm>
              <a:off x="2354648" y="2142386"/>
              <a:ext cx="1746978" cy="1957261"/>
            </a:xfrm>
            <a:prstGeom prst="rect">
              <a:avLst/>
            </a:prstGeom>
          </p:spPr>
        </p:pic>
        <p:pic>
          <p:nvPicPr>
            <p:cNvPr id="46" name="Kép 45"/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41395" b="52847" l="3594" r="32342"/>
                      </a14:imgEffect>
                    </a14:imgLayer>
                  </a14:imgProps>
                </a:ext>
              </a:extLst>
            </a:blip>
            <a:srcRect t="39963" r="64064" b="45721"/>
            <a:stretch/>
          </p:blipFill>
          <p:spPr>
            <a:xfrm>
              <a:off x="2035409" y="5139650"/>
              <a:ext cx="1307022" cy="1258699"/>
            </a:xfrm>
            <a:prstGeom prst="rect">
              <a:avLst/>
            </a:prstGeom>
          </p:spPr>
        </p:pic>
      </p:grpSp>
      <p:pic>
        <p:nvPicPr>
          <p:cNvPr id="64" name="Kép 6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279722" y="-22002"/>
            <a:ext cx="959481" cy="2575572"/>
          </a:xfrm>
          <a:prstGeom prst="rect">
            <a:avLst/>
          </a:prstGeom>
        </p:spPr>
      </p:pic>
      <p:grpSp>
        <p:nvGrpSpPr>
          <p:cNvPr id="76" name="Csoportba foglalás 75"/>
          <p:cNvGrpSpPr/>
          <p:nvPr/>
        </p:nvGrpSpPr>
        <p:grpSpPr>
          <a:xfrm>
            <a:off x="5065714" y="892175"/>
            <a:ext cx="2060575" cy="5792788"/>
            <a:chOff x="5337242" y="484798"/>
            <a:chExt cx="1852191" cy="5417001"/>
          </a:xfrm>
        </p:grpSpPr>
        <p:graphicFrame>
          <p:nvGraphicFramePr>
            <p:cNvPr id="77" name="Objektum 7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68562768"/>
                </p:ext>
              </p:extLst>
            </p:nvPr>
          </p:nvGraphicFramePr>
          <p:xfrm>
            <a:off x="5915891" y="1077221"/>
            <a:ext cx="1126175" cy="17491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49" name="CorelDRAW" r:id="rId10" imgW="2002323" imgH="2489347" progId="CorelDraw.Graphic.19">
                    <p:embed/>
                  </p:oleObj>
                </mc:Choice>
                <mc:Fallback>
                  <p:oleObj name="CorelDRAW" r:id="rId10" imgW="2002323" imgH="2489347" progId="CorelDraw.Graphic.19">
                    <p:embed/>
                    <p:pic>
                      <p:nvPicPr>
                        <p:cNvPr id="7" name="Objektum 6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5915891" y="1077221"/>
                          <a:ext cx="1126175" cy="174910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8" name="Objektum 7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38487675"/>
                </p:ext>
              </p:extLst>
            </p:nvPr>
          </p:nvGraphicFramePr>
          <p:xfrm>
            <a:off x="5337242" y="484798"/>
            <a:ext cx="1852191" cy="541700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0" name="CorelDRAW" r:id="rId12" imgW="2980440" imgH="8704440" progId="CorelDraw.Graphic.19">
                    <p:embed/>
                  </p:oleObj>
                </mc:Choice>
                <mc:Fallback>
                  <p:oleObj name="CorelDRAW" r:id="rId12" imgW="2980440" imgH="8704440" progId="CorelDraw.Graphic.19">
                    <p:embed/>
                    <p:pic>
                      <p:nvPicPr>
                        <p:cNvPr id="9" name="Objektum 8"/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5337242" y="484798"/>
                          <a:ext cx="1852191" cy="541700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9" name="Objektum 7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96871870"/>
                </p:ext>
              </p:extLst>
            </p:nvPr>
          </p:nvGraphicFramePr>
          <p:xfrm>
            <a:off x="6111240" y="2255521"/>
            <a:ext cx="596606" cy="1828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1" name="CorelDRAW" r:id="rId14" imgW="1107913" imgH="332169" progId="CorelDraw.Graphic.19">
                    <p:embed/>
                  </p:oleObj>
                </mc:Choice>
                <mc:Fallback>
                  <p:oleObj name="CorelDRAW" r:id="rId14" imgW="1107913" imgH="332169" progId="CorelDraw.Graphic.19">
                    <p:embed/>
                    <p:pic>
                      <p:nvPicPr>
                        <p:cNvPr id="10" name="Objektum 9"/>
                        <p:cNvPicPr/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6111240" y="2255521"/>
                          <a:ext cx="596606" cy="18288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80" name="Kép 79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7039" b="24805" l="14427" r="52762"/>
                      </a14:imgEffect>
                    </a14:imgLayer>
                  </a14:imgProps>
                </a:ext>
              </a:extLst>
            </a:blip>
            <a:srcRect l="9635" t="4818" r="42446" b="72974"/>
            <a:stretch/>
          </p:blipFill>
          <p:spPr>
            <a:xfrm flipH="1">
              <a:off x="6176381" y="565385"/>
              <a:ext cx="873464" cy="1172477"/>
            </a:xfrm>
            <a:prstGeom prst="rect">
              <a:avLst/>
            </a:prstGeom>
          </p:spPr>
        </p:pic>
      </p:grpSp>
      <p:sp>
        <p:nvSpPr>
          <p:cNvPr id="92" name="Balra nyíl 91"/>
          <p:cNvSpPr/>
          <p:nvPr/>
        </p:nvSpPr>
        <p:spPr>
          <a:xfrm rot="19667236">
            <a:off x="6700469" y="2034297"/>
            <a:ext cx="1541183" cy="375708"/>
          </a:xfrm>
          <a:prstGeom prst="leftArrow">
            <a:avLst>
              <a:gd name="adj1" fmla="val 50000"/>
              <a:gd name="adj2" fmla="val 101262"/>
            </a:avLst>
          </a:prstGeom>
          <a:solidFill>
            <a:srgbClr val="7BCA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4" name="Balra nyíl 23"/>
          <p:cNvSpPr/>
          <p:nvPr/>
        </p:nvSpPr>
        <p:spPr>
          <a:xfrm rot="20115643">
            <a:off x="6929165" y="5817198"/>
            <a:ext cx="1327436" cy="414735"/>
          </a:xfrm>
          <a:prstGeom prst="leftArrow">
            <a:avLst>
              <a:gd name="adj1" fmla="val 50000"/>
              <a:gd name="adj2" fmla="val 101262"/>
            </a:avLst>
          </a:prstGeom>
          <a:solidFill>
            <a:srgbClr val="7BCA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5" name="Szövegdoboz 24"/>
          <p:cNvSpPr txBox="1"/>
          <p:nvPr/>
        </p:nvSpPr>
        <p:spPr>
          <a:xfrm>
            <a:off x="9504532" y="2464763"/>
            <a:ext cx="26874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 smtClean="0">
                <a:solidFill>
                  <a:srgbClr val="AC0077"/>
                </a:solidFill>
              </a:rPr>
              <a:t>A nők </a:t>
            </a:r>
            <a:r>
              <a:rPr lang="hu-HU" sz="2400" b="1" dirty="0" smtClean="0">
                <a:solidFill>
                  <a:srgbClr val="AC0077"/>
                </a:solidFill>
              </a:rPr>
              <a:t>fátylat</a:t>
            </a:r>
            <a:r>
              <a:rPr lang="hu-HU" sz="2400" dirty="0" smtClean="0">
                <a:solidFill>
                  <a:srgbClr val="AC0077"/>
                </a:solidFill>
              </a:rPr>
              <a:t> is hordtak. Az arcukat is elfedhették vele.</a:t>
            </a:r>
          </a:p>
        </p:txBody>
      </p:sp>
      <p:sp>
        <p:nvSpPr>
          <p:cNvPr id="41" name="Szabadkézi sokszög 40"/>
          <p:cNvSpPr/>
          <p:nvPr/>
        </p:nvSpPr>
        <p:spPr>
          <a:xfrm rot="3278415" flipH="1">
            <a:off x="5057178" y="989217"/>
            <a:ext cx="2077643" cy="2573866"/>
          </a:xfrm>
          <a:custGeom>
            <a:avLst/>
            <a:gdLst>
              <a:gd name="connsiteX0" fmla="*/ 2016282 w 2077643"/>
              <a:gd name="connsiteY0" fmla="*/ 244595 h 2573866"/>
              <a:gd name="connsiteX1" fmla="*/ 1784044 w 2077643"/>
              <a:gd name="connsiteY1" fmla="*/ 36855 h 2573866"/>
              <a:gd name="connsiteX2" fmla="*/ 1338652 w 2077643"/>
              <a:gd name="connsiteY2" fmla="*/ 888999 h 2573866"/>
              <a:gd name="connsiteX3" fmla="*/ 1299480 w 2077643"/>
              <a:gd name="connsiteY3" fmla="*/ 906002 h 2573866"/>
              <a:gd name="connsiteX4" fmla="*/ 1341214 w 2077643"/>
              <a:gd name="connsiteY4" fmla="*/ 877416 h 2573866"/>
              <a:gd name="connsiteX5" fmla="*/ 1507675 w 2077643"/>
              <a:gd name="connsiteY5" fmla="*/ 738131 h 2573866"/>
              <a:gd name="connsiteX6" fmla="*/ 1609790 w 2077643"/>
              <a:gd name="connsiteY6" fmla="*/ 73329 h 2573866"/>
              <a:gd name="connsiteX7" fmla="*/ 710268 w 2077643"/>
              <a:gd name="connsiteY7" fmla="*/ 624047 h 2573866"/>
              <a:gd name="connsiteX8" fmla="*/ 699757 w 2077643"/>
              <a:gd name="connsiteY8" fmla="*/ 649804 h 2573866"/>
              <a:gd name="connsiteX9" fmla="*/ 620579 w 2077643"/>
              <a:gd name="connsiteY9" fmla="*/ 670261 h 2573866"/>
              <a:gd name="connsiteX10" fmla="*/ 3661 w 2077643"/>
              <a:gd name="connsiteY10" fmla="*/ 1217411 h 2573866"/>
              <a:gd name="connsiteX11" fmla="*/ 928081 w 2077643"/>
              <a:gd name="connsiteY11" fmla="*/ 2573866 h 2573866"/>
              <a:gd name="connsiteX12" fmla="*/ 1405365 w 2077643"/>
              <a:gd name="connsiteY12" fmla="*/ 1765265 h 2573866"/>
              <a:gd name="connsiteX13" fmla="*/ 1807851 w 2077643"/>
              <a:gd name="connsiteY13" fmla="*/ 1132014 h 2573866"/>
              <a:gd name="connsiteX14" fmla="*/ 2016282 w 2077643"/>
              <a:gd name="connsiteY14" fmla="*/ 244595 h 2573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077643" h="2573866">
                <a:moveTo>
                  <a:pt x="2016282" y="244595"/>
                </a:moveTo>
                <a:cubicBezTo>
                  <a:pt x="1956080" y="142606"/>
                  <a:pt x="1862196" y="78067"/>
                  <a:pt x="1784044" y="36855"/>
                </a:cubicBezTo>
                <a:cubicBezTo>
                  <a:pt x="1344347" y="-165941"/>
                  <a:pt x="2119771" y="517268"/>
                  <a:pt x="1338652" y="888999"/>
                </a:cubicBezTo>
                <a:lnTo>
                  <a:pt x="1299480" y="906002"/>
                </a:lnTo>
                <a:lnTo>
                  <a:pt x="1341214" y="877416"/>
                </a:lnTo>
                <a:cubicBezTo>
                  <a:pt x="1412081" y="826942"/>
                  <a:pt x="1470474" y="779039"/>
                  <a:pt x="1507675" y="738131"/>
                </a:cubicBezTo>
                <a:cubicBezTo>
                  <a:pt x="1098135" y="358946"/>
                  <a:pt x="1508968" y="129124"/>
                  <a:pt x="1609790" y="73329"/>
                </a:cubicBezTo>
                <a:cubicBezTo>
                  <a:pt x="1399558" y="-33033"/>
                  <a:pt x="1046419" y="192741"/>
                  <a:pt x="710268" y="624047"/>
                </a:cubicBezTo>
                <a:lnTo>
                  <a:pt x="699757" y="649804"/>
                </a:lnTo>
                <a:lnTo>
                  <a:pt x="620579" y="670261"/>
                </a:lnTo>
                <a:cubicBezTo>
                  <a:pt x="322245" y="763269"/>
                  <a:pt x="49872" y="947664"/>
                  <a:pt x="3661" y="1217411"/>
                </a:cubicBezTo>
                <a:cubicBezTo>
                  <a:pt x="-57955" y="1577072"/>
                  <a:pt x="674936" y="2560650"/>
                  <a:pt x="928081" y="2573866"/>
                </a:cubicBezTo>
                <a:cubicBezTo>
                  <a:pt x="1016764" y="2336778"/>
                  <a:pt x="1114969" y="2063733"/>
                  <a:pt x="1405365" y="1765265"/>
                </a:cubicBezTo>
                <a:lnTo>
                  <a:pt x="1807851" y="1132014"/>
                </a:lnTo>
                <a:cubicBezTo>
                  <a:pt x="2123397" y="688588"/>
                  <a:pt x="2116619" y="414578"/>
                  <a:pt x="2016282" y="244595"/>
                </a:cubicBezTo>
                <a:close/>
              </a:path>
            </a:pathLst>
          </a:custGeom>
          <a:solidFill>
            <a:srgbClr val="DE947E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2" name="Balra nyíl 41"/>
          <p:cNvSpPr/>
          <p:nvPr/>
        </p:nvSpPr>
        <p:spPr>
          <a:xfrm rot="10622949">
            <a:off x="4519522" y="2773654"/>
            <a:ext cx="1521951" cy="368015"/>
          </a:xfrm>
          <a:prstGeom prst="leftArrow">
            <a:avLst>
              <a:gd name="adj1" fmla="val 50000"/>
              <a:gd name="adj2" fmla="val 101262"/>
            </a:avLst>
          </a:prstGeom>
          <a:solidFill>
            <a:srgbClr val="7BCA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Téglalap 1">
            <a:hlinkClick r:id="rId16" action="ppaction://hlinksldjump"/>
          </p:cNvPr>
          <p:cNvSpPr/>
          <p:nvPr/>
        </p:nvSpPr>
        <p:spPr>
          <a:xfrm>
            <a:off x="8102" y="3784527"/>
            <a:ext cx="2601725" cy="965763"/>
          </a:xfrm>
          <a:prstGeom prst="rect">
            <a:avLst/>
          </a:prstGeom>
          <a:solidFill>
            <a:srgbClr val="D60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Kattints ide, ha mindkét viseletet elolvastad!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26401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5" presetClass="path" presetSubtype="0" repeatCount="3000" accel="17000" decel="83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2.59259E-6 L -0.01588 0.0081 " pathEditMode="relative" rAng="0" ptsTypes="AA">
                                      <p:cBhvr>
                                        <p:cTn id="16" dur="2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400" y="39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5" presetClass="path" presetSubtype="0" repeatCount="3000" accel="17000" decel="83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0 L 0.01693 -0.00069 " pathEditMode="relative" rAng="0" ptsTypes="AA">
                                      <p:cBhvr>
                                        <p:cTn id="3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600" y="-4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5" presetClass="path" presetSubtype="0" repeatCount="3000" accel="17000" decel="83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2.22222E-6 L -0.01719 0.0007 " pathEditMode="relative" rAng="0" ptsTypes="AA">
                                      <p:cBhvr>
                                        <p:cTn id="53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9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3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00"/>
                            </p:stCondLst>
                            <p:childTnLst>
                              <p:par>
                                <p:cTn id="67" presetID="30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8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69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0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71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4" grpId="0"/>
      <p:bldP spid="19" grpId="0" animBg="1"/>
      <p:bldP spid="15" grpId="0"/>
      <p:bldP spid="92" grpId="0" animBg="1"/>
      <p:bldP spid="92" grpId="1" animBg="1"/>
      <p:bldP spid="24" grpId="0" animBg="1"/>
      <p:bldP spid="24" grpId="1" animBg="1"/>
      <p:bldP spid="25" grpId="0"/>
      <p:bldP spid="41" grpId="0" animBg="1"/>
      <p:bldP spid="41" grpId="1" animBg="1"/>
      <p:bldP spid="42" grpId="0" animBg="1"/>
      <p:bldP spid="42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llipszis 16"/>
          <p:cNvSpPr/>
          <p:nvPr/>
        </p:nvSpPr>
        <p:spPr>
          <a:xfrm>
            <a:off x="914400" y="1077686"/>
            <a:ext cx="10241280" cy="419375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177800" algn="l" rotWithShape="0">
              <a:schemeClr val="accent3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600" dirty="0" smtClean="0">
                <a:solidFill>
                  <a:srgbClr val="A57F55"/>
                </a:solidFill>
              </a:rPr>
              <a:t>Rajzold le, hogyan néztél volna ki, ha Jézus </a:t>
            </a:r>
            <a:r>
              <a:rPr lang="hu-HU" sz="3600" dirty="0" smtClean="0">
                <a:solidFill>
                  <a:srgbClr val="A57F55"/>
                </a:solidFill>
              </a:rPr>
              <a:t>korában </a:t>
            </a:r>
            <a:r>
              <a:rPr lang="hu-HU" sz="3600" dirty="0" smtClean="0">
                <a:solidFill>
                  <a:srgbClr val="A57F55"/>
                </a:solidFill>
              </a:rPr>
              <a:t>születtél volna</a:t>
            </a:r>
            <a:r>
              <a:rPr lang="hu-HU" sz="3600" dirty="0" smtClean="0">
                <a:solidFill>
                  <a:srgbClr val="A57F55"/>
                </a:solidFill>
              </a:rPr>
              <a:t>!</a:t>
            </a:r>
          </a:p>
          <a:p>
            <a:pPr algn="ctr"/>
            <a:endParaRPr lang="hu-HU" sz="2400" dirty="0">
              <a:solidFill>
                <a:srgbClr val="A57F55"/>
              </a:solidFill>
            </a:endParaRPr>
          </a:p>
          <a:p>
            <a:pPr algn="ctr"/>
            <a:r>
              <a:rPr lang="hu-HU" sz="2400" dirty="0" smtClean="0">
                <a:solidFill>
                  <a:srgbClr val="A57F55"/>
                </a:solidFill>
              </a:rPr>
              <a:t>Ugye, milyen más volt Jézus korában az élet!</a:t>
            </a:r>
            <a:endParaRPr lang="hu-HU" sz="3600" dirty="0" smtClean="0">
              <a:solidFill>
                <a:srgbClr val="A57F55"/>
              </a:solidFill>
            </a:endParaRPr>
          </a:p>
        </p:txBody>
      </p:sp>
      <p:pic>
        <p:nvPicPr>
          <p:cNvPr id="15" name="Kép 1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969" b="95108" l="2599" r="9587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02722" y="2560320"/>
            <a:ext cx="2524716" cy="3945351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16" name="Kép 15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1201" y="911957"/>
            <a:ext cx="1158917" cy="3296726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18" name="Kép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37121" y="0"/>
            <a:ext cx="1363515" cy="1368000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5499331"/>
            <a:ext cx="1376363" cy="13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854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2" build="allAtOnce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BA7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78"/>
            <a:ext cx="1753961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zövegdoboz 4"/>
          <p:cNvSpPr txBox="1">
            <a:spLocks noChangeArrowheads="1"/>
          </p:cNvSpPr>
          <p:nvPr/>
        </p:nvSpPr>
        <p:spPr bwMode="auto">
          <a:xfrm>
            <a:off x="1965097" y="351277"/>
            <a:ext cx="9552453" cy="707886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4000" dirty="0">
                <a:solidFill>
                  <a:prstClr val="white"/>
                </a:solidFill>
                <a:cs typeface="Arial" panose="020B0604020202020204" pitchFamily="34" charset="0"/>
              </a:rPr>
              <a:t>A digitális hittanóra végén így imádkozz! </a:t>
            </a:r>
          </a:p>
        </p:txBody>
      </p:sp>
      <p:sp>
        <p:nvSpPr>
          <p:cNvPr id="7" name="Ellipszis 6"/>
          <p:cNvSpPr>
            <a:spLocks noChangeAspect="1"/>
          </p:cNvSpPr>
          <p:nvPr/>
        </p:nvSpPr>
        <p:spPr>
          <a:xfrm>
            <a:off x="7999423" y="2100860"/>
            <a:ext cx="3837443" cy="3837443"/>
          </a:xfrm>
          <a:prstGeom prst="ellipse">
            <a:avLst/>
          </a:prstGeom>
          <a:solidFill>
            <a:schemeClr val="bg1"/>
          </a:solidFill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 sz="2000" dirty="0">
              <a:solidFill>
                <a:srgbClr val="5BA7B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8318737" y="3419506"/>
            <a:ext cx="3198813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hu-HU" sz="2400" dirty="0">
                <a:solidFill>
                  <a:srgbClr val="5BA7B9"/>
                </a:solidFill>
                <a:cs typeface="Arial" panose="020B0604020202020204" pitchFamily="34" charset="0"/>
              </a:rPr>
              <a:t>Kedves Hittanos! </a:t>
            </a:r>
          </a:p>
          <a:p>
            <a:pPr algn="ctr">
              <a:defRPr/>
            </a:pPr>
            <a:r>
              <a:rPr lang="hu-HU" sz="2400" dirty="0">
                <a:solidFill>
                  <a:srgbClr val="5BA7B9"/>
                </a:solidFill>
                <a:cs typeface="Arial" panose="020B0604020202020204" pitchFamily="34" charset="0"/>
              </a:rPr>
              <a:t>Várunk a következő </a:t>
            </a:r>
            <a:r>
              <a:rPr lang="hu-HU" sz="2400">
                <a:solidFill>
                  <a:srgbClr val="5BA7B9"/>
                </a:solidFill>
                <a:cs typeface="Arial" panose="020B0604020202020204" pitchFamily="34" charset="0"/>
              </a:rPr>
              <a:t>digitális </a:t>
            </a:r>
            <a:r>
              <a:rPr lang="hu-HU" sz="2400" smtClean="0">
                <a:solidFill>
                  <a:srgbClr val="5BA7B9"/>
                </a:solidFill>
                <a:cs typeface="Arial" panose="020B0604020202020204" pitchFamily="34" charset="0"/>
              </a:rPr>
              <a:t>tanévben is!</a:t>
            </a:r>
            <a:endParaRPr lang="hu-HU" sz="2400" dirty="0">
              <a:solidFill>
                <a:srgbClr val="5BA7B9"/>
              </a:solidFill>
              <a:cs typeface="Arial" panose="020B0604020202020204" pitchFamily="34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clrChange>
              <a:clrFrom>
                <a:srgbClr val="A2D7B4"/>
              </a:clrFrom>
              <a:clrTo>
                <a:srgbClr val="A2D7B4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65097" y="1364543"/>
            <a:ext cx="5328366" cy="5310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83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E6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églalap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BA7B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3" name="Csoportba foglalás 2"/>
          <p:cNvGrpSpPr/>
          <p:nvPr/>
        </p:nvGrpSpPr>
        <p:grpSpPr>
          <a:xfrm>
            <a:off x="854836" y="2524021"/>
            <a:ext cx="3600000" cy="3600001"/>
            <a:chOff x="5725765" y="-1726033"/>
            <a:chExt cx="3934395" cy="372768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" name="Ellipszis 9"/>
            <p:cNvSpPr>
              <a:spLocks noChangeAspect="1"/>
            </p:cNvSpPr>
            <p:nvPr/>
          </p:nvSpPr>
          <p:spPr>
            <a:xfrm>
              <a:off x="5725765" y="-1726033"/>
              <a:ext cx="3934395" cy="3727683"/>
            </a:xfrm>
            <a:prstGeom prst="ellipse">
              <a:avLst/>
            </a:prstGeom>
            <a:solidFill>
              <a:srgbClr val="FFFFFF"/>
            </a:solidFill>
            <a:ln w="44450">
              <a:noFill/>
            </a:ln>
            <a:effectLst>
              <a:innerShdw blurRad="571500">
                <a:schemeClr val="bg1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2000" dirty="0">
                <a:solidFill>
                  <a:srgbClr val="5BA7B9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Téglalap 4"/>
            <p:cNvSpPr>
              <a:spLocks noChangeArrowheads="1"/>
            </p:cNvSpPr>
            <p:nvPr/>
          </p:nvSpPr>
          <p:spPr bwMode="auto">
            <a:xfrm>
              <a:off x="5725765" y="-1017272"/>
              <a:ext cx="3881409" cy="2772625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400050"/>
            </a:sp3d>
            <a:extLst/>
          </p:spPr>
          <p:txBody>
            <a:bodyPr wrap="square"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hu-HU" altLang="hu-HU" sz="2800" dirty="0">
                  <a:solidFill>
                    <a:srgbClr val="5BA7B9"/>
                  </a:solidFill>
                  <a:effectLst/>
                  <a:cs typeface="Arial" panose="020B0604020202020204" pitchFamily="34" charset="0"/>
                </a:rPr>
                <a:t>Kedves Szülők!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hu-HU" altLang="hu-HU" sz="2800" dirty="0">
                  <a:solidFill>
                    <a:srgbClr val="5BA7B9"/>
                  </a:solidFill>
                  <a:effectLst/>
                  <a:cs typeface="Arial" panose="020B0604020202020204" pitchFamily="34" charset="0"/>
                </a:rPr>
                <a:t>Köszönjük </a:t>
              </a:r>
              <a:r>
                <a:rPr lang="hu-HU" altLang="hu-HU" sz="2800" dirty="0" smtClean="0">
                  <a:solidFill>
                    <a:srgbClr val="5BA7B9"/>
                  </a:solidFill>
                  <a:effectLst/>
                  <a:cs typeface="Arial" panose="020B0604020202020204" pitchFamily="34" charset="0"/>
                </a:rPr>
                <a:t>a segítségüket</a:t>
              </a:r>
              <a:r>
                <a:rPr lang="hu-HU" altLang="hu-HU" sz="2800" dirty="0">
                  <a:solidFill>
                    <a:srgbClr val="5BA7B9"/>
                  </a:solidFill>
                  <a:effectLst/>
                  <a:cs typeface="Arial" panose="020B0604020202020204" pitchFamily="34" charset="0"/>
                </a:rPr>
                <a:t>!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hu-HU" altLang="hu-HU" sz="2800" dirty="0">
                  <a:solidFill>
                    <a:srgbClr val="5BA7B9"/>
                  </a:solidFill>
                  <a:effectLst/>
                  <a:cs typeface="Arial" panose="020B0604020202020204" pitchFamily="34" charset="0"/>
                </a:rPr>
                <a:t>Isten áldását </a:t>
              </a:r>
              <a:r>
                <a:rPr lang="hu-HU" altLang="hu-HU" sz="2800" dirty="0" smtClean="0">
                  <a:solidFill>
                    <a:srgbClr val="5BA7B9"/>
                  </a:solidFill>
                  <a:effectLst/>
                  <a:cs typeface="Arial" panose="020B0604020202020204" pitchFamily="34" charset="0"/>
                </a:rPr>
                <a:t>kívánjuk ezzel </a:t>
              </a:r>
              <a:r>
                <a:rPr lang="hu-HU" altLang="hu-HU" sz="2800" dirty="0">
                  <a:solidFill>
                    <a:srgbClr val="5BA7B9"/>
                  </a:solidFill>
                  <a:effectLst/>
                  <a:cs typeface="Arial" panose="020B0604020202020204" pitchFamily="34" charset="0"/>
                </a:rPr>
                <a:t>az Igével!</a:t>
              </a:r>
            </a:p>
          </p:txBody>
        </p:sp>
      </p:grpSp>
      <p:sp>
        <p:nvSpPr>
          <p:cNvPr id="7" name="Szövegdoboz 5"/>
          <p:cNvSpPr txBox="1">
            <a:spLocks noChangeArrowheads="1"/>
          </p:cNvSpPr>
          <p:nvPr/>
        </p:nvSpPr>
        <p:spPr bwMode="auto">
          <a:xfrm>
            <a:off x="6050068" y="2646147"/>
            <a:ext cx="5102199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hu-HU" sz="4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„Jóságod </a:t>
            </a:r>
            <a:r>
              <a:rPr lang="hu-HU" sz="4400" dirty="0">
                <a:solidFill>
                  <a:schemeClr val="bg1"/>
                </a:solidFill>
                <a:latin typeface="Comic Sans MS" panose="030F0702030302020204" pitchFamily="66" charset="0"/>
              </a:rPr>
              <a:t>és szereteted kísér életem minden </a:t>
            </a:r>
            <a:r>
              <a:rPr lang="hu-HU" sz="4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napján.” </a:t>
            </a:r>
            <a:r>
              <a:rPr lang="hu-HU" sz="4400" dirty="0">
                <a:solidFill>
                  <a:schemeClr val="bg1"/>
                </a:solidFill>
                <a:latin typeface="Comic Sans MS" panose="030F0702030302020204" pitchFamily="66" charset="0"/>
              </a:rPr>
              <a:t>(Zsoltárok 23,4) </a:t>
            </a:r>
          </a:p>
        </p:txBody>
      </p:sp>
      <p:sp>
        <p:nvSpPr>
          <p:cNvPr id="6" name="Téglalap 5"/>
          <p:cNvSpPr/>
          <p:nvPr/>
        </p:nvSpPr>
        <p:spPr>
          <a:xfrm>
            <a:off x="5472747" y="1021611"/>
            <a:ext cx="625684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hu-HU" altLang="hu-HU" sz="6000" dirty="0">
                <a:solidFill>
                  <a:schemeClr val="bg1"/>
                </a:solidFill>
                <a:cs typeface="Arial" panose="020B0604020202020204" pitchFamily="34" charset="0"/>
              </a:rPr>
              <a:t>Áldás, békesség! </a:t>
            </a:r>
          </a:p>
        </p:txBody>
      </p:sp>
    </p:spTree>
    <p:extLst>
      <p:ext uri="{BB962C8B-B14F-4D97-AF65-F5344CB8AC3E}">
        <p14:creationId xmlns:p14="http://schemas.microsoft.com/office/powerpoint/2010/main" val="306029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A2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zis 3"/>
          <p:cNvSpPr/>
          <p:nvPr/>
        </p:nvSpPr>
        <p:spPr>
          <a:xfrm>
            <a:off x="0" y="1364112"/>
            <a:ext cx="4622800" cy="4245429"/>
          </a:xfrm>
          <a:prstGeom prst="ellipse">
            <a:avLst/>
          </a:prstGeom>
          <a:solidFill>
            <a:srgbClr val="FAC1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Ellipszis 4"/>
          <p:cNvSpPr/>
          <p:nvPr/>
        </p:nvSpPr>
        <p:spPr>
          <a:xfrm>
            <a:off x="453571" y="273725"/>
            <a:ext cx="12487729" cy="6273800"/>
          </a:xfrm>
          <a:prstGeom prst="ellipse">
            <a:avLst/>
          </a:prstGeom>
          <a:solidFill>
            <a:srgbClr val="FAC16B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000" dirty="0" smtClean="0"/>
              <a:t>Jézusról fogunk tanulni.</a:t>
            </a:r>
          </a:p>
          <a:p>
            <a:pPr algn="ctr"/>
            <a:r>
              <a:rPr lang="hu-HU" sz="4000" dirty="0" smtClean="0"/>
              <a:t>Jézus nagyon régen élt.</a:t>
            </a:r>
            <a:endParaRPr lang="hu-HU" sz="4000" dirty="0"/>
          </a:p>
          <a:p>
            <a:pPr algn="ctr"/>
            <a:endParaRPr lang="hu-HU" sz="2800" dirty="0" smtClean="0"/>
          </a:p>
          <a:p>
            <a:pPr algn="ctr"/>
            <a:r>
              <a:rPr lang="hu-HU" sz="2000" dirty="0" smtClean="0"/>
              <a:t>Sokkal régebben született, mint a </a:t>
            </a:r>
            <a:r>
              <a:rPr lang="hu-HU" sz="2800" dirty="0" smtClean="0">
                <a:solidFill>
                  <a:schemeClr val="accent3">
                    <a:lumMod val="75000"/>
                  </a:schemeClr>
                </a:solidFill>
              </a:rPr>
              <a:t>nagyszüleid</a:t>
            </a:r>
            <a:r>
              <a:rPr lang="hu-HU" sz="2000" dirty="0" smtClean="0"/>
              <a:t>.</a:t>
            </a:r>
            <a:endParaRPr lang="hu-HU" sz="2000" dirty="0" smtClean="0"/>
          </a:p>
          <a:p>
            <a:pPr algn="ctr"/>
            <a:r>
              <a:rPr lang="hu-HU" sz="2000" dirty="0" smtClean="0"/>
              <a:t>Régebben, mint a </a:t>
            </a:r>
            <a:r>
              <a:rPr lang="hu-HU" sz="2800" dirty="0" smtClean="0">
                <a:solidFill>
                  <a:schemeClr val="accent3">
                    <a:lumMod val="75000"/>
                  </a:schemeClr>
                </a:solidFill>
              </a:rPr>
              <a:t>nagyszüleid nagyszülei</a:t>
            </a:r>
            <a:r>
              <a:rPr lang="hu-HU" sz="2000" dirty="0" smtClean="0"/>
              <a:t>.</a:t>
            </a:r>
          </a:p>
          <a:p>
            <a:pPr algn="ctr"/>
            <a:r>
              <a:rPr lang="hu-HU" sz="2000" dirty="0" smtClean="0"/>
              <a:t>Régebben, mint a </a:t>
            </a:r>
            <a:r>
              <a:rPr lang="hu-HU" sz="2800" dirty="0" smtClean="0">
                <a:solidFill>
                  <a:schemeClr val="accent3">
                    <a:lumMod val="75000"/>
                  </a:schemeClr>
                </a:solidFill>
              </a:rPr>
              <a:t>nagyszüleid nagyszüleinek a nagyszülei</a:t>
            </a:r>
            <a:r>
              <a:rPr lang="hu-HU" sz="2000" dirty="0" smtClean="0"/>
              <a:t>.</a:t>
            </a:r>
          </a:p>
          <a:p>
            <a:pPr algn="ctr"/>
            <a:r>
              <a:rPr lang="hu-HU" sz="2000" dirty="0" smtClean="0"/>
              <a:t>Régebben, mint a </a:t>
            </a:r>
            <a:r>
              <a:rPr lang="hu-HU" sz="2800" dirty="0" smtClean="0">
                <a:solidFill>
                  <a:schemeClr val="accent3">
                    <a:lumMod val="75000"/>
                  </a:schemeClr>
                </a:solidFill>
              </a:rPr>
              <a:t>nagyszüleid nagyszüleinek a nagyszüleinek a nagyszülei</a:t>
            </a:r>
            <a:r>
              <a:rPr lang="hu-HU" sz="2800" dirty="0" smtClean="0"/>
              <a:t>.</a:t>
            </a:r>
          </a:p>
          <a:p>
            <a:pPr algn="ctr"/>
            <a:r>
              <a:rPr lang="hu-HU" sz="2000" dirty="0" smtClean="0">
                <a:solidFill>
                  <a:schemeClr val="bg1"/>
                </a:solidFill>
              </a:rPr>
              <a:t>Régebben, mint a </a:t>
            </a:r>
            <a:r>
              <a:rPr lang="hu-HU" sz="2800" dirty="0">
                <a:solidFill>
                  <a:schemeClr val="accent3">
                    <a:lumMod val="75000"/>
                  </a:schemeClr>
                </a:solidFill>
              </a:rPr>
              <a:t>nagyszüleid nagyszüleinek a nagyszüleinek a </a:t>
            </a:r>
            <a:r>
              <a:rPr lang="hu-HU" sz="2800" dirty="0" smtClean="0">
                <a:solidFill>
                  <a:schemeClr val="accent3">
                    <a:lumMod val="75000"/>
                  </a:schemeClr>
                </a:solidFill>
              </a:rPr>
              <a:t>nagyszüleinek a nagyszülei</a:t>
            </a:r>
            <a:r>
              <a:rPr lang="hu-HU" sz="2000" dirty="0" smtClean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hu-HU" sz="3200" dirty="0" smtClean="0"/>
              <a:t>Nagyon régen!</a:t>
            </a:r>
          </a:p>
          <a:p>
            <a:pPr algn="ctr"/>
            <a:r>
              <a:rPr lang="hu-HU" sz="3200" dirty="0" smtClean="0"/>
              <a:t>Akkor máshogyan </a:t>
            </a:r>
            <a:r>
              <a:rPr lang="hu-HU" sz="3200" dirty="0" smtClean="0"/>
              <a:t>éltek az emberek</a:t>
            </a:r>
            <a:r>
              <a:rPr lang="hu-HU" sz="3200" dirty="0" smtClean="0"/>
              <a:t>. </a:t>
            </a:r>
            <a:endParaRPr lang="hu-HU" sz="3200" dirty="0" smtClean="0"/>
          </a:p>
          <a:p>
            <a:pPr algn="ctr"/>
            <a:r>
              <a:rPr lang="hu-HU" sz="3200" dirty="0" smtClean="0"/>
              <a:t>Hogyan? Figyelj!</a:t>
            </a:r>
            <a:endParaRPr lang="hu-HU" sz="3600" dirty="0"/>
          </a:p>
          <a:p>
            <a:pPr algn="ctr"/>
            <a:endParaRPr lang="hu-HU" sz="2000" dirty="0" smtClean="0">
              <a:solidFill>
                <a:schemeClr val="bg1"/>
              </a:solidFill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6071" l="9877" r="95062">
                        <a14:foregroundMark x1="32716" y1="86640" x2="82099" y2="83104"/>
                        <a14:foregroundMark x1="70679" y1="76817" x2="81481" y2="85069"/>
                        <a14:foregroundMark x1="88580" y1="84086" x2="49383" y2="91356"/>
                        <a14:foregroundMark x1="26852" y1="83104" x2="44753" y2="89980"/>
                        <a14:foregroundMark x1="29321" y1="87819" x2="29321" y2="87819"/>
                        <a14:foregroundMark x1="30556" y1="87819" x2="30556" y2="87819"/>
                        <a14:foregroundMark x1="25309" y1="83694" x2="25309" y2="83694"/>
                        <a14:foregroundMark x1="28704" y1="82515" x2="28704" y2="82515"/>
                        <a14:foregroundMark x1="26543" y1="86444" x2="26543" y2="8644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28600" y="1117577"/>
            <a:ext cx="3086100" cy="4848225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8309" y="-3888"/>
            <a:ext cx="1383691" cy="13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234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zövegdoboz 10"/>
          <p:cNvSpPr txBox="1"/>
          <p:nvPr/>
        </p:nvSpPr>
        <p:spPr>
          <a:xfrm>
            <a:off x="240999" y="1971617"/>
            <a:ext cx="3258105" cy="361195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hu-HU" sz="3200" dirty="0" smtClean="0">
                <a:solidFill>
                  <a:schemeClr val="bg1"/>
                </a:solidFill>
              </a:rPr>
              <a:t>Nézd meg a rajzokat!</a:t>
            </a:r>
          </a:p>
          <a:p>
            <a:r>
              <a:rPr lang="hu-HU" sz="3200" dirty="0" smtClean="0">
                <a:solidFill>
                  <a:schemeClr val="bg1"/>
                </a:solidFill>
              </a:rPr>
              <a:t>A képek segítségével idézd fel, hogy mit tanultatok Jézusról! </a:t>
            </a:r>
            <a:endParaRPr lang="hu-HU" sz="3200" dirty="0">
              <a:solidFill>
                <a:schemeClr val="bg1"/>
              </a:solidFill>
            </a:endParaRPr>
          </a:p>
        </p:txBody>
      </p:sp>
      <p:sp>
        <p:nvSpPr>
          <p:cNvPr id="2" name="Téglalap 1"/>
          <p:cNvSpPr/>
          <p:nvPr/>
        </p:nvSpPr>
        <p:spPr>
          <a:xfrm>
            <a:off x="3499104" y="0"/>
            <a:ext cx="519379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Szövegdoboz 6"/>
          <p:cNvSpPr txBox="1"/>
          <p:nvPr/>
        </p:nvSpPr>
        <p:spPr>
          <a:xfrm>
            <a:off x="2276619" y="5601710"/>
            <a:ext cx="7638762" cy="9581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hu-HU" sz="4400" dirty="0" smtClean="0">
                <a:solidFill>
                  <a:schemeClr val="bg1"/>
                </a:solidFill>
              </a:rPr>
              <a:t>Mit tudsz már Jézusról?</a:t>
            </a:r>
            <a:endParaRPr lang="hu-HU" sz="4400" dirty="0">
              <a:solidFill>
                <a:schemeClr val="bg1"/>
              </a:solidFill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41662" y="-537000"/>
            <a:ext cx="4543425" cy="3810000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85" b="99458" l="9657" r="89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99104" y="1401089"/>
            <a:ext cx="3556116" cy="4220026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38731" y="2629255"/>
            <a:ext cx="3676650" cy="3286125"/>
          </a:xfrm>
          <a:prstGeom prst="rect">
            <a:avLst/>
          </a:prstGeom>
        </p:spPr>
      </p:pic>
      <p:sp>
        <p:nvSpPr>
          <p:cNvPr id="8" name="Szövegdoboz 7"/>
          <p:cNvSpPr txBox="1"/>
          <p:nvPr/>
        </p:nvSpPr>
        <p:spPr>
          <a:xfrm>
            <a:off x="2276619" y="316251"/>
            <a:ext cx="7638762" cy="9581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hu-HU" sz="4400" dirty="0" smtClean="0">
                <a:solidFill>
                  <a:schemeClr val="bg1"/>
                </a:solidFill>
              </a:rPr>
              <a:t>ISMERKEDÉS JÉZUSSAL</a:t>
            </a:r>
            <a:endParaRPr lang="hu-HU" sz="4400" dirty="0">
              <a:solidFill>
                <a:schemeClr val="bg1"/>
              </a:solidFill>
            </a:endParaRPr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389081" cy="13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572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/>
          <p:cNvPicPr>
            <a:picLocks/>
          </p:cNvPicPr>
          <p:nvPr/>
        </p:nvPicPr>
        <p:blipFill rotWithShape="1">
          <a:blip r:embed="rId2"/>
          <a:srcRect l="-387" t="-606" r="3193" b="606"/>
          <a:stretch/>
        </p:blipFill>
        <p:spPr>
          <a:xfrm>
            <a:off x="3486403" y="254669"/>
            <a:ext cx="5077814" cy="5032947"/>
          </a:xfrm>
          <a:prstGeom prst="ellipse">
            <a:avLst/>
          </a:prstGeom>
          <a:effectLst>
            <a:outerShdw blurRad="50800" dist="190500" algn="l" rotWithShape="0">
              <a:srgbClr val="CAC7A2">
                <a:alpha val="40000"/>
              </a:srgbClr>
            </a:outerShdw>
          </a:effectLst>
        </p:spPr>
      </p:pic>
      <p:sp>
        <p:nvSpPr>
          <p:cNvPr id="10" name="Szövegdoboz 9"/>
          <p:cNvSpPr txBox="1"/>
          <p:nvPr/>
        </p:nvSpPr>
        <p:spPr>
          <a:xfrm>
            <a:off x="2276619" y="5604243"/>
            <a:ext cx="7638762" cy="9581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hu-HU" sz="4400" dirty="0" smtClean="0">
                <a:solidFill>
                  <a:schemeClr val="bg1"/>
                </a:solidFill>
              </a:rPr>
              <a:t>ISMERKEDÉS JÉZUSSAL</a:t>
            </a:r>
            <a:endParaRPr lang="hu-HU" sz="4400" dirty="0">
              <a:solidFill>
                <a:schemeClr val="bg1"/>
              </a:solidFill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228298" y="2290398"/>
            <a:ext cx="3258105" cy="20320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hu-HU" sz="3600" dirty="0" smtClean="0">
                <a:solidFill>
                  <a:schemeClr val="bg1"/>
                </a:solidFill>
              </a:rPr>
              <a:t>Édesanyját Máriának hívták.</a:t>
            </a:r>
            <a:endParaRPr lang="hu-HU" sz="3600" dirty="0">
              <a:solidFill>
                <a:schemeClr val="bg1"/>
              </a:solidFill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8809381" y="2290398"/>
            <a:ext cx="3258105" cy="20320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hu-HU" sz="3600" dirty="0" smtClean="0">
                <a:solidFill>
                  <a:schemeClr val="bg1"/>
                </a:solidFill>
              </a:rPr>
              <a:t>Isten Fia gyermekként született meg.</a:t>
            </a:r>
            <a:endParaRPr lang="hu-HU" sz="3600" dirty="0">
              <a:solidFill>
                <a:schemeClr val="bg1"/>
              </a:solidFill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83691" cy="13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558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C61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/>
          <p:cNvPicPr>
            <a:picLocks/>
          </p:cNvPicPr>
          <p:nvPr/>
        </p:nvPicPr>
        <p:blipFill rotWithShape="1">
          <a:blip r:embed="rId2"/>
          <a:srcRect l="-387" t="-606" r="3193" b="606"/>
          <a:stretch/>
        </p:blipFill>
        <p:spPr>
          <a:xfrm>
            <a:off x="413820" y="2256450"/>
            <a:ext cx="2342080" cy="2345101"/>
          </a:xfrm>
          <a:prstGeom prst="ellipse">
            <a:avLst/>
          </a:prstGeom>
          <a:effectLst>
            <a:outerShdw blurRad="50800" dist="190500" algn="l" rotWithShape="0">
              <a:srgbClr val="CAC7A2">
                <a:alpha val="40000"/>
              </a:srgbClr>
            </a:outerShdw>
          </a:effectLst>
        </p:spPr>
      </p:pic>
      <p:sp>
        <p:nvSpPr>
          <p:cNvPr id="10" name="Szövegdoboz 9"/>
          <p:cNvSpPr txBox="1"/>
          <p:nvPr/>
        </p:nvSpPr>
        <p:spPr>
          <a:xfrm>
            <a:off x="228298" y="5899885"/>
            <a:ext cx="11402943" cy="7041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hu-HU" sz="3200" dirty="0" smtClean="0">
                <a:solidFill>
                  <a:schemeClr val="bg1"/>
                </a:solidFill>
              </a:rPr>
              <a:t>Melyik a hamis állítás? Kattints rá!</a:t>
            </a:r>
            <a:endParaRPr lang="hu-HU" sz="3200" dirty="0">
              <a:solidFill>
                <a:schemeClr val="bg1"/>
              </a:solidFill>
            </a:endParaRPr>
          </a:p>
        </p:txBody>
      </p:sp>
      <p:sp>
        <p:nvSpPr>
          <p:cNvPr id="11" name="Erzsébet"/>
          <p:cNvSpPr txBox="1"/>
          <p:nvPr/>
        </p:nvSpPr>
        <p:spPr>
          <a:xfrm>
            <a:off x="3951629" y="3429472"/>
            <a:ext cx="7510119" cy="720000"/>
          </a:xfrm>
          <a:prstGeom prst="roundRect">
            <a:avLst/>
          </a:prstGeom>
          <a:solidFill>
            <a:srgbClr val="798FAF"/>
          </a:solidFill>
        </p:spPr>
        <p:txBody>
          <a:bodyPr wrap="square" rtlCol="0">
            <a:noAutofit/>
          </a:bodyPr>
          <a:lstStyle/>
          <a:p>
            <a:pPr algn="ctr"/>
            <a:r>
              <a:rPr lang="hu-HU" sz="2800" dirty="0" smtClean="0">
                <a:solidFill>
                  <a:schemeClr val="bg1"/>
                </a:solidFill>
              </a:rPr>
              <a:t>Jézus édesanyját Erzsébetnek hívták.</a:t>
            </a:r>
            <a:endParaRPr lang="hu-HU" sz="2800" dirty="0">
              <a:solidFill>
                <a:schemeClr val="bg1"/>
              </a:solidFill>
            </a:endParaRPr>
          </a:p>
        </p:txBody>
      </p:sp>
      <p:sp>
        <p:nvSpPr>
          <p:cNvPr id="12" name="felnőttSzövegdoboz 11"/>
          <p:cNvSpPr txBox="1"/>
          <p:nvPr/>
        </p:nvSpPr>
        <p:spPr>
          <a:xfrm>
            <a:off x="821081" y="479946"/>
            <a:ext cx="7510119" cy="720000"/>
          </a:xfrm>
          <a:prstGeom prst="roundRect">
            <a:avLst/>
          </a:prstGeom>
          <a:solidFill>
            <a:srgbClr val="798FAF"/>
          </a:solidFill>
        </p:spPr>
        <p:txBody>
          <a:bodyPr wrap="square" rtlCol="0">
            <a:noAutofit/>
          </a:bodyPr>
          <a:lstStyle/>
          <a:p>
            <a:pPr algn="ctr"/>
            <a:r>
              <a:rPr lang="hu-HU" sz="2800" dirty="0" smtClean="0">
                <a:solidFill>
                  <a:schemeClr val="bg1"/>
                </a:solidFill>
              </a:rPr>
              <a:t>Isten Fia felnőtt </a:t>
            </a:r>
            <a:r>
              <a:rPr lang="hu-HU" sz="2800" dirty="0">
                <a:solidFill>
                  <a:schemeClr val="bg1"/>
                </a:solidFill>
              </a:rPr>
              <a:t>emberként</a:t>
            </a:r>
            <a:r>
              <a:rPr lang="hu-HU" sz="2800" dirty="0" smtClean="0">
                <a:solidFill>
                  <a:schemeClr val="bg1"/>
                </a:solidFill>
              </a:rPr>
              <a:t> jött el a világba.</a:t>
            </a:r>
            <a:endParaRPr lang="hu-HU" sz="2800" dirty="0">
              <a:solidFill>
                <a:schemeClr val="bg1"/>
              </a:solidFill>
            </a:endParaRPr>
          </a:p>
        </p:txBody>
      </p:sp>
      <p:sp>
        <p:nvSpPr>
          <p:cNvPr id="6" name="Szövegdoboz 5">
            <a:hlinkClick r:id="rId3" action="ppaction://hlinksldjump"/>
          </p:cNvPr>
          <p:cNvSpPr txBox="1"/>
          <p:nvPr/>
        </p:nvSpPr>
        <p:spPr>
          <a:xfrm>
            <a:off x="3951629" y="1954709"/>
            <a:ext cx="7510119" cy="720000"/>
          </a:xfrm>
          <a:prstGeom prst="roundRect">
            <a:avLst/>
          </a:prstGeom>
          <a:solidFill>
            <a:srgbClr val="798FAF"/>
          </a:solidFill>
        </p:spPr>
        <p:txBody>
          <a:bodyPr wrap="square" rtlCol="0">
            <a:noAutofit/>
          </a:bodyPr>
          <a:lstStyle/>
          <a:p>
            <a:pPr algn="ctr"/>
            <a:r>
              <a:rPr lang="hu-HU" sz="2800" dirty="0" smtClean="0">
                <a:solidFill>
                  <a:schemeClr val="bg1"/>
                </a:solidFill>
              </a:rPr>
              <a:t>Jézus Isten Fia.</a:t>
            </a:r>
            <a:endParaRPr lang="hu-HU" sz="2800" dirty="0">
              <a:solidFill>
                <a:schemeClr val="bg1"/>
              </a:solidFill>
            </a:endParaRPr>
          </a:p>
        </p:txBody>
      </p:sp>
      <p:sp>
        <p:nvSpPr>
          <p:cNvPr id="7" name="Szövegdoboz 6">
            <a:hlinkClick r:id="rId3" action="ppaction://hlinksldjump"/>
          </p:cNvPr>
          <p:cNvSpPr txBox="1"/>
          <p:nvPr/>
        </p:nvSpPr>
        <p:spPr>
          <a:xfrm>
            <a:off x="655981" y="4904236"/>
            <a:ext cx="7510119" cy="720000"/>
          </a:xfrm>
          <a:prstGeom prst="roundRect">
            <a:avLst/>
          </a:prstGeom>
          <a:solidFill>
            <a:srgbClr val="798FAF"/>
          </a:solidFill>
        </p:spPr>
        <p:txBody>
          <a:bodyPr wrap="square" rtlCol="0">
            <a:noAutofit/>
          </a:bodyPr>
          <a:lstStyle/>
          <a:p>
            <a:pPr algn="ctr"/>
            <a:r>
              <a:rPr lang="hu-HU" sz="2800" dirty="0" smtClean="0">
                <a:solidFill>
                  <a:schemeClr val="bg1"/>
                </a:solidFill>
              </a:rPr>
              <a:t>Betlehemben született.</a:t>
            </a:r>
            <a:endParaRPr lang="hu-HU" sz="2800" dirty="0">
              <a:solidFill>
                <a:schemeClr val="bg1"/>
              </a:solidFill>
            </a:endParaRPr>
          </a:p>
        </p:txBody>
      </p:sp>
      <p:pic>
        <p:nvPicPr>
          <p:cNvPr id="13" name="Kép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164" y="-92363"/>
            <a:ext cx="1391836" cy="13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974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decel="100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decel="100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5502" y="-104895"/>
            <a:ext cx="5361854" cy="7060131"/>
          </a:xfrm>
          <a:prstGeom prst="rect">
            <a:avLst/>
          </a:prstGeom>
        </p:spPr>
      </p:pic>
      <p:sp>
        <p:nvSpPr>
          <p:cNvPr id="48" name="Szövegdoboz 47"/>
          <p:cNvSpPr txBox="1"/>
          <p:nvPr/>
        </p:nvSpPr>
        <p:spPr>
          <a:xfrm>
            <a:off x="222662" y="5724556"/>
            <a:ext cx="66362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000" dirty="0" smtClean="0">
                <a:solidFill>
                  <a:srgbClr val="D9C339"/>
                </a:solidFill>
              </a:rPr>
              <a:t>HOL ÉLT JÉZUS?</a:t>
            </a:r>
            <a:endParaRPr lang="hu-HU" sz="6000" dirty="0">
              <a:solidFill>
                <a:srgbClr val="D9C339"/>
              </a:solidFill>
            </a:endParaRPr>
          </a:p>
        </p:txBody>
      </p:sp>
      <p:grpSp>
        <p:nvGrpSpPr>
          <p:cNvPr id="14" name="Csoportba foglalás 13"/>
          <p:cNvGrpSpPr/>
          <p:nvPr/>
        </p:nvGrpSpPr>
        <p:grpSpPr>
          <a:xfrm>
            <a:off x="1116218" y="1265170"/>
            <a:ext cx="4320000" cy="4320000"/>
            <a:chOff x="1451343" y="1268080"/>
            <a:chExt cx="4320000" cy="4320000"/>
          </a:xfrm>
        </p:grpSpPr>
        <p:sp>
          <p:nvSpPr>
            <p:cNvPr id="15" name="Ellipszis 14"/>
            <p:cNvSpPr/>
            <p:nvPr/>
          </p:nvSpPr>
          <p:spPr>
            <a:xfrm>
              <a:off x="1451343" y="1268080"/>
              <a:ext cx="4320000" cy="4320000"/>
            </a:xfrm>
            <a:prstGeom prst="ellipse">
              <a:avLst/>
            </a:prstGeom>
            <a:solidFill>
              <a:srgbClr val="BCDD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6" name="Ellipszis 15"/>
            <p:cNvSpPr/>
            <p:nvPr/>
          </p:nvSpPr>
          <p:spPr>
            <a:xfrm>
              <a:off x="2584770" y="2402080"/>
              <a:ext cx="2053147" cy="2052000"/>
            </a:xfrm>
            <a:prstGeom prst="ellipse">
              <a:avLst/>
            </a:prstGeom>
            <a:solidFill>
              <a:srgbClr val="D2BE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17" name="Kép 16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925" b="89888" l="5961" r="89903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2618569">
              <a:off x="1913751" y="3420080"/>
              <a:ext cx="1939480" cy="1267438"/>
            </a:xfrm>
            <a:prstGeom prst="rect">
              <a:avLst/>
            </a:prstGeom>
          </p:spPr>
        </p:pic>
        <p:pic>
          <p:nvPicPr>
            <p:cNvPr id="18" name="Kép 17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812" b="89951" l="9902" r="86611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5202117">
              <a:off x="4115985" y="2895435"/>
              <a:ext cx="1265817" cy="1065291"/>
            </a:xfrm>
            <a:prstGeom prst="rect">
              <a:avLst/>
            </a:prstGeom>
          </p:spPr>
        </p:pic>
        <p:pic>
          <p:nvPicPr>
            <p:cNvPr id="20" name="Kép 19"/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240" b="93120" l="7463" r="86887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21004791">
              <a:off x="2558327" y="2075648"/>
              <a:ext cx="1980071" cy="1327181"/>
            </a:xfrm>
            <a:prstGeom prst="rect">
              <a:avLst/>
            </a:prstGeom>
          </p:spPr>
        </p:pic>
      </p:grpSp>
      <p:grpSp>
        <p:nvGrpSpPr>
          <p:cNvPr id="3" name="Csoportba foglalás 2"/>
          <p:cNvGrpSpPr/>
          <p:nvPr/>
        </p:nvGrpSpPr>
        <p:grpSpPr>
          <a:xfrm>
            <a:off x="18218" y="167170"/>
            <a:ext cx="6516000" cy="6516000"/>
            <a:chOff x="18218" y="167170"/>
            <a:chExt cx="6516000" cy="6516000"/>
          </a:xfrm>
        </p:grpSpPr>
        <p:sp>
          <p:nvSpPr>
            <p:cNvPr id="39" name="Ellipszis 38"/>
            <p:cNvSpPr>
              <a:spLocks noChangeAspect="1"/>
            </p:cNvSpPr>
            <p:nvPr/>
          </p:nvSpPr>
          <p:spPr>
            <a:xfrm>
              <a:off x="18218" y="167170"/>
              <a:ext cx="6516000" cy="65160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24" name="Kép 23"/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9689" b="89762" l="0" r="94109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540381" y="357533"/>
              <a:ext cx="1691100" cy="1297380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3506870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C3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600" y="-104894"/>
            <a:ext cx="5361854" cy="7060131"/>
          </a:xfrm>
          <a:prstGeom prst="rect">
            <a:avLst/>
          </a:prstGeom>
        </p:spPr>
      </p:pic>
      <p:sp>
        <p:nvSpPr>
          <p:cNvPr id="48" name="Szövegdoboz 47"/>
          <p:cNvSpPr txBox="1"/>
          <p:nvPr/>
        </p:nvSpPr>
        <p:spPr>
          <a:xfrm>
            <a:off x="5239944" y="346854"/>
            <a:ext cx="66362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800" dirty="0" smtClean="0">
                <a:solidFill>
                  <a:schemeClr val="bg1"/>
                </a:solidFill>
              </a:rPr>
              <a:t>HOL ÉLT JÉZUS?</a:t>
            </a:r>
            <a:endParaRPr lang="hu-HU" sz="4800" dirty="0">
              <a:solidFill>
                <a:schemeClr val="bg1"/>
              </a:solidFill>
            </a:endParaRPr>
          </a:p>
        </p:txBody>
      </p:sp>
      <p:sp>
        <p:nvSpPr>
          <p:cNvPr id="49" name="Szövegdoboz 48"/>
          <p:cNvSpPr txBox="1"/>
          <p:nvPr/>
        </p:nvSpPr>
        <p:spPr>
          <a:xfrm>
            <a:off x="5374554" y="4084716"/>
            <a:ext cx="700271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>
                <a:solidFill>
                  <a:schemeClr val="bg1"/>
                </a:solidFill>
              </a:rPr>
              <a:t>Jézus szülőhazája IZRÁEL volt.</a:t>
            </a:r>
          </a:p>
          <a:p>
            <a:r>
              <a:rPr lang="hu-HU" sz="3200" dirty="0" smtClean="0">
                <a:solidFill>
                  <a:schemeClr val="bg1"/>
                </a:solidFill>
              </a:rPr>
              <a:t>Ezt az országot látod a térképen.</a:t>
            </a:r>
            <a:endParaRPr lang="hu-HU" sz="3200" dirty="0">
              <a:solidFill>
                <a:schemeClr val="bg1"/>
              </a:solidFill>
            </a:endParaRPr>
          </a:p>
        </p:txBody>
      </p:sp>
      <p:sp>
        <p:nvSpPr>
          <p:cNvPr id="50" name="Téglalap 49"/>
          <p:cNvSpPr/>
          <p:nvPr/>
        </p:nvSpPr>
        <p:spPr>
          <a:xfrm>
            <a:off x="5526737" y="2967969"/>
            <a:ext cx="244169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4800" dirty="0">
                <a:solidFill>
                  <a:srgbClr val="C00000"/>
                </a:solidFill>
                <a:latin typeface="Arial Rounded MT Bold" panose="020F0704030504030204" pitchFamily="34" charset="0"/>
              </a:rPr>
              <a:t>IZRÁEL</a:t>
            </a:r>
          </a:p>
        </p:txBody>
      </p:sp>
      <p:pic>
        <p:nvPicPr>
          <p:cNvPr id="53" name="Kép 5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8309" y="5490000"/>
            <a:ext cx="1383691" cy="13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320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C3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500" y="-104895"/>
            <a:ext cx="5361854" cy="7060131"/>
          </a:xfrm>
          <a:prstGeom prst="rect">
            <a:avLst/>
          </a:prstGeom>
        </p:spPr>
      </p:pic>
      <p:sp>
        <p:nvSpPr>
          <p:cNvPr id="48" name="Szövegdoboz 47"/>
          <p:cNvSpPr txBox="1"/>
          <p:nvPr/>
        </p:nvSpPr>
        <p:spPr>
          <a:xfrm>
            <a:off x="20244" y="346854"/>
            <a:ext cx="66362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800" dirty="0" smtClean="0">
                <a:solidFill>
                  <a:schemeClr val="bg1"/>
                </a:solidFill>
              </a:rPr>
              <a:t>HOL ÉLT JÉZUS?</a:t>
            </a:r>
            <a:endParaRPr lang="hu-HU" sz="4800" dirty="0">
              <a:solidFill>
                <a:schemeClr val="bg1"/>
              </a:solidFill>
            </a:endParaRPr>
          </a:p>
        </p:txBody>
      </p:sp>
      <p:sp>
        <p:nvSpPr>
          <p:cNvPr id="49" name="Szövegdoboz 48"/>
          <p:cNvSpPr txBox="1"/>
          <p:nvPr/>
        </p:nvSpPr>
        <p:spPr>
          <a:xfrm>
            <a:off x="218137" y="3940482"/>
            <a:ext cx="7002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dirty="0" smtClean="0">
                <a:solidFill>
                  <a:schemeClr val="bg1"/>
                </a:solidFill>
              </a:rPr>
              <a:t>Jézus szülőhelye Betlehem volt.</a:t>
            </a:r>
            <a:endParaRPr lang="hu-HU" sz="3600" dirty="0">
              <a:solidFill>
                <a:schemeClr val="bg1"/>
              </a:solidFill>
            </a:endParaRPr>
          </a:p>
        </p:txBody>
      </p:sp>
      <p:sp>
        <p:nvSpPr>
          <p:cNvPr id="50" name="Téglalap 49"/>
          <p:cNvSpPr/>
          <p:nvPr/>
        </p:nvSpPr>
        <p:spPr>
          <a:xfrm>
            <a:off x="285265" y="3098599"/>
            <a:ext cx="359585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4800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BETLEHEM</a:t>
            </a:r>
            <a:endParaRPr lang="hu-HU" sz="4800" dirty="0">
              <a:solidFill>
                <a:srgbClr val="C0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218137" y="4643685"/>
            <a:ext cx="7002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dirty="0" smtClean="0">
                <a:solidFill>
                  <a:schemeClr val="bg1"/>
                </a:solidFill>
              </a:rPr>
              <a:t>Keresd meg a térképen!</a:t>
            </a:r>
            <a:endParaRPr lang="hu-HU" sz="3600" dirty="0">
              <a:solidFill>
                <a:schemeClr val="bg1"/>
              </a:solidFill>
            </a:endParaRPr>
          </a:p>
        </p:txBody>
      </p:sp>
      <p:sp>
        <p:nvSpPr>
          <p:cNvPr id="2" name="Balra nyíl 1"/>
          <p:cNvSpPr/>
          <p:nvPr/>
        </p:nvSpPr>
        <p:spPr>
          <a:xfrm rot="10800000" flipV="1">
            <a:off x="6763589" y="6004935"/>
            <a:ext cx="1887641" cy="338129"/>
          </a:xfrm>
          <a:prstGeom prst="leftArrow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490000"/>
            <a:ext cx="1389081" cy="13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874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mph" presetSubtype="0" repeatCount="3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Sárga–narancs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20637</TotalTime>
  <Words>839</Words>
  <Application>Microsoft Office PowerPoint</Application>
  <PresentationFormat>Szélesvásznú</PresentationFormat>
  <Paragraphs>174</Paragraphs>
  <Slides>28</Slides>
  <Notes>1</Notes>
  <HiddenSlides>0</HiddenSlides>
  <MMClips>0</MMClips>
  <ScaleCrop>false</ScaleCrop>
  <HeadingPairs>
    <vt:vector size="8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28</vt:i4>
      </vt:variant>
    </vt:vector>
  </HeadingPairs>
  <TitlesOfParts>
    <vt:vector size="36" baseType="lpstr">
      <vt:lpstr>Arial</vt:lpstr>
      <vt:lpstr>Arial Rounded MT Bold</vt:lpstr>
      <vt:lpstr>Calibri</vt:lpstr>
      <vt:lpstr>Comic Sans MS</vt:lpstr>
      <vt:lpstr>Times New Roman</vt:lpstr>
      <vt:lpstr>Wingdings 3</vt:lpstr>
      <vt:lpstr>Office Theme</vt:lpstr>
      <vt:lpstr>CorelDRAW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Microsoft-fiók</dc:creator>
  <cp:lastModifiedBy>RPI</cp:lastModifiedBy>
  <cp:revision>1930</cp:revision>
  <dcterms:created xsi:type="dcterms:W3CDTF">2020-04-05T07:55:46Z</dcterms:created>
  <dcterms:modified xsi:type="dcterms:W3CDTF">2021-01-22T15:05:01Z</dcterms:modified>
</cp:coreProperties>
</file>